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78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300" r:id="rId19"/>
    <p:sldId id="301" r:id="rId20"/>
    <p:sldId id="299" r:id="rId21"/>
    <p:sldId id="302" r:id="rId22"/>
    <p:sldId id="303" r:id="rId23"/>
    <p:sldId id="304" r:id="rId24"/>
    <p:sldId id="305" r:id="rId25"/>
    <p:sldId id="307" r:id="rId26"/>
    <p:sldId id="306" r:id="rId27"/>
    <p:sldId id="310" r:id="rId28"/>
    <p:sldId id="308" r:id="rId29"/>
    <p:sldId id="277" r:id="rId30"/>
  </p:sldIdLst>
  <p:sldSz cx="10080625" cy="7559675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029" autoAdjust="0"/>
    <p:restoredTop sz="94660"/>
  </p:normalViewPr>
  <p:slideViewPr>
    <p:cSldViewPr>
      <p:cViewPr varScale="1">
        <p:scale>
          <a:sx n="62" d="100"/>
          <a:sy n="62" d="100"/>
        </p:scale>
        <p:origin x="-1194" y="-72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Zástupný symbol pro datum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Zástupný symbol pro zápatí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Zástupný symbol pro číslo snímku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2F2F8B8F-64AE-48BF-848E-71FE183EAEE0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‹#›</a:t>
            </a:fld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cs-CZ"/>
          </a:p>
        </p:txBody>
      </p:sp>
      <p:sp>
        <p:nvSpPr>
          <p:cNvPr id="4" name="Zástupný symbol pro záhlaví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datum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zápatí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6635F688-5738-47E9-B155-8A4A98C01553}" type="slidenum">
              <a:rPr/>
              <a:pPr lvl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cs-CZ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C50329B-E15F-4BAA-A707-D4FCB76881A9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87426FE-8802-4B9C-894D-69368F10538A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E5ABAE3-7C70-40E9-9CC7-697CBAB8C740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CCA4874-31BC-46EF-B6A7-098362D5F3A2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8D5F2A3-C7CC-4853-A414-D8D626BA8AFB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5BD36B-3154-4128-813A-6A65F9F640BE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933B623-D519-47BC-9574-DF38C40FD0D0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C85F1A7-A0D2-4B09-887B-C09E6BD76952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C156E8-46F4-402A-B65C-068ED46F1F13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C7461B2-361B-466E-BA44-A5F28C825411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2E1B587-2579-4E1A-A8C4-AE8ED6D7707F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cs-CZ"/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66A45694-66ED-4523-9C19-0EB0278B319C}" type="slidenum">
              <a:rPr/>
              <a:pPr lvl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hangingPunct="0">
        <a:tabLst/>
        <a:defRPr lang="cs-CZ" sz="44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4"/>
        </a:spcAft>
        <a:tabLst/>
        <a:defRPr lang="cs-CZ" sz="32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Ha%C5%A1i%C5%A1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Kokainovn%C3%ADk_prav%C3%BD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cs.wikipedia.org/wiki/Kokain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s.wikipedia.org/wiki/Kokain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s.wikipedia.org/wiki/Heroin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s.wikipedia.org/wiki/Opium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s.wikipedia.org/wiki/Toluen" TargetMode="External"/><Relationship Id="rId4" Type="http://schemas.openxmlformats.org/officeDocument/2006/relationships/image" Target="../media/image15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Lysohl%C3%A1vky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Ext%C3%A1ze_(droga)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Narkoman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Opium" TargetMode="External"/><Relationship Id="rId13" Type="http://schemas.openxmlformats.org/officeDocument/2006/relationships/hyperlink" Target="http://cs.wikipedia.org/wiki/Marihuana" TargetMode="External"/><Relationship Id="rId3" Type="http://schemas.openxmlformats.org/officeDocument/2006/relationships/hyperlink" Target="http://cs.wikipedia.org/wiki/Narkoman" TargetMode="External"/><Relationship Id="rId7" Type="http://schemas.openxmlformats.org/officeDocument/2006/relationships/hyperlink" Target="http://cs.wikipedia.org/wiki/LSD" TargetMode="External"/><Relationship Id="rId12" Type="http://schemas.openxmlformats.org/officeDocument/2006/relationships/hyperlink" Target="http://cs.wikipedia.org/wiki/Ha%C5%A1i%C5%A1" TargetMode="External"/><Relationship Id="rId2" Type="http://schemas.openxmlformats.org/officeDocument/2006/relationships/hyperlink" Target="http://www.dropin.cz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.wikipedia.org/wiki/Toluen" TargetMode="External"/><Relationship Id="rId11" Type="http://schemas.openxmlformats.org/officeDocument/2006/relationships/hyperlink" Target="http://cs.wikipedia.org/wiki/Kokainovn%C3%ADk_prav%C3%BD" TargetMode="External"/><Relationship Id="rId5" Type="http://schemas.openxmlformats.org/officeDocument/2006/relationships/hyperlink" Target="http://cs.wikipedia.org/wiki/Lysohl%C3%A1vky" TargetMode="External"/><Relationship Id="rId10" Type="http://schemas.openxmlformats.org/officeDocument/2006/relationships/hyperlink" Target="http://cs.wikipedia.org/wiki/Kokain" TargetMode="External"/><Relationship Id="rId4" Type="http://schemas.openxmlformats.org/officeDocument/2006/relationships/hyperlink" Target="http://cs.wikipedia.org/wiki/Ext%C3%A1ze_(droga)" TargetMode="External"/><Relationship Id="rId9" Type="http://schemas.openxmlformats.org/officeDocument/2006/relationships/hyperlink" Target="http://cs.wikipedia.org/wiki/Heroin" TargetMode="External"/><Relationship Id="rId14" Type="http://schemas.openxmlformats.org/officeDocument/2006/relationships/hyperlink" Target="http://cs.wikipedia.org/wiki/Avitamin%C3%B3za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cs.wikipedia.org/wiki/Marihuana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023727" y="2906707"/>
            <a:ext cx="7541463" cy="714379"/>
          </a:xfrm>
        </p:spPr>
        <p:txBody>
          <a:bodyPr>
            <a:noAutofit/>
          </a:bodyPr>
          <a:lstStyle/>
          <a:p>
            <a:pPr algn="l"/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Gymnázium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Joachima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Barranda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Beroun,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Talichova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824, Beroun 2, 26601</a:t>
            </a:r>
            <a:br>
              <a:rPr lang="cs-CZ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tel., +420 (311) 623435, +420 (311) 621232, fax: +420 (311) 623435 </a:t>
            </a:r>
            <a:r>
              <a:rPr lang="cs-CZ" sz="1800" u="sng" dirty="0">
                <a:latin typeface="Times New Roman" pitchFamily="18" charset="0"/>
                <a:cs typeface="Times New Roman" pitchFamily="18" charset="0"/>
                <a:hlinkClick r:id="rId2"/>
              </a:rPr>
              <a:t>www.</a:t>
            </a: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gymberoun.cz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cs-CZ" sz="1800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lidinsky</a:t>
            </a:r>
            <a:r>
              <a:rPr lang="cs-CZ" sz="1800" u="sng" dirty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gymberoun.cz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,  IČ: 47558407,  </a:t>
            </a:r>
            <a:r>
              <a:rPr lang="cs-CZ" sz="1800" dirty="0" err="1">
                <a:latin typeface="Times New Roman" pitchFamily="18" charset="0"/>
                <a:cs typeface="Times New Roman" pitchFamily="18" charset="0"/>
              </a:rPr>
              <a:t>č.ú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. 775 711 0297 / 0100 u KB Beroun</a:t>
            </a:r>
            <a:br>
              <a:rPr lang="cs-CZ" sz="1800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cs-CZ" sz="1800" dirty="0"/>
              <a:t/>
            </a:r>
            <a:br>
              <a:rPr lang="cs-CZ" sz="1800" dirty="0"/>
            </a:br>
            <a:endParaRPr lang="cs-CZ" sz="18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b="1" dirty="0"/>
          </a:p>
          <a:p>
            <a:endParaRPr lang="cs-CZ" dirty="0"/>
          </a:p>
        </p:txBody>
      </p:sp>
      <p:pic>
        <p:nvPicPr>
          <p:cNvPr id="5" name="Obrázek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4203" y="842944"/>
            <a:ext cx="8652836" cy="127000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Obrázek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3586" y="2430454"/>
            <a:ext cx="1270141" cy="119063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ovéPole 7"/>
          <p:cNvSpPr txBox="1"/>
          <p:nvPr/>
        </p:nvSpPr>
        <p:spPr>
          <a:xfrm>
            <a:off x="287784" y="4335466"/>
            <a:ext cx="9792841" cy="1178996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pPr algn="ctr"/>
            <a:r>
              <a:rPr lang="cs-CZ" sz="2600" b="1" smtClean="0">
                <a:latin typeface="Times New Roman" pitchFamily="18" charset="0"/>
                <a:cs typeface="Times New Roman" pitchFamily="18" charset="0"/>
              </a:rPr>
              <a:t>VY_32_INOVACE_2720</a:t>
            </a:r>
            <a:endParaRPr lang="cs-CZ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4400" b="1" dirty="0" smtClean="0"/>
              <a:t>Drogy a další závislosti </a:t>
            </a:r>
            <a:endParaRPr lang="cs-CZ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47824" y="0"/>
            <a:ext cx="9071640" cy="971525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Hašiš</a:t>
            </a:r>
            <a:endParaRPr lang="cs-CZ" b="1" dirty="0"/>
          </a:p>
        </p:txBody>
      </p:sp>
      <p:pic>
        <p:nvPicPr>
          <p:cNvPr id="4" name="Zástupný symbol pro obsah 3" descr="hasi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35856" y="899517"/>
            <a:ext cx="8208912" cy="6064334"/>
          </a:xfrm>
        </p:spPr>
      </p:pic>
      <p:sp>
        <p:nvSpPr>
          <p:cNvPr id="5" name="TextovéPole 4"/>
          <p:cNvSpPr txBox="1"/>
          <p:nvPr/>
        </p:nvSpPr>
        <p:spPr>
          <a:xfrm>
            <a:off x="935856" y="7164213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http://cs.wikipedia.org/wiki/Ha%C5%A1i%C5%A1</a:t>
            </a:r>
            <a:endParaRPr lang="cs-CZ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Nebezpečí hašiše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03573"/>
            <a:ext cx="9071640" cy="5354707"/>
          </a:xfrm>
        </p:spPr>
        <p:txBody>
          <a:bodyPr/>
          <a:lstStyle/>
          <a:p>
            <a:pPr>
              <a:buNone/>
            </a:pPr>
            <a:r>
              <a:rPr lang="cs-CZ" sz="3600" dirty="0" smtClean="0"/>
              <a:t>Účinky 5 – 8x silnější než u marihuany, podobné příznaky – jen intenzivnější, blud trvá 30 – 60 minut, mizí po cca 3 hodinách</a:t>
            </a:r>
          </a:p>
          <a:p>
            <a:pPr>
              <a:buNone/>
            </a:pPr>
            <a:r>
              <a:rPr lang="cs-CZ" sz="3600" dirty="0" smtClean="0"/>
              <a:t>Nebezpečná je dávka nad 20 mg THC</a:t>
            </a:r>
          </a:p>
          <a:p>
            <a:pPr>
              <a:buNone/>
            </a:pPr>
            <a:r>
              <a:rPr lang="cs-CZ" sz="3600" dirty="0" smtClean="0"/>
              <a:t>Výchozí nálada ovlivňuje „kvalitu“ prožitku tj. výchozí veselá zesiluje veselost kontra výchozí smutná prohlubuje smutek až depresi</a:t>
            </a:r>
            <a:endParaRPr lang="cs-CZ" sz="3600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Kokain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75581"/>
            <a:ext cx="9071640" cy="5688632"/>
          </a:xfrm>
        </p:spPr>
        <p:txBody>
          <a:bodyPr/>
          <a:lstStyle/>
          <a:p>
            <a:r>
              <a:rPr lang="cs-CZ" dirty="0" err="1" smtClean="0"/>
              <a:t>Kokainovník</a:t>
            </a:r>
            <a:r>
              <a:rPr lang="cs-CZ" dirty="0" smtClean="0"/>
              <a:t> </a:t>
            </a:r>
            <a:r>
              <a:rPr lang="cs-CZ" dirty="0" smtClean="0"/>
              <a:t>pravý – koka, </a:t>
            </a:r>
            <a:r>
              <a:rPr lang="cs-CZ" dirty="0" smtClean="0"/>
              <a:t>(</a:t>
            </a:r>
            <a:r>
              <a:rPr lang="cs-CZ" dirty="0" err="1" smtClean="0"/>
              <a:t>Erythroxylum</a:t>
            </a:r>
            <a:r>
              <a:rPr lang="cs-CZ" dirty="0" smtClean="0"/>
              <a:t> </a:t>
            </a:r>
            <a:r>
              <a:rPr lang="cs-CZ" dirty="0" err="1" smtClean="0"/>
              <a:t>coca</a:t>
            </a:r>
            <a:r>
              <a:rPr lang="cs-CZ" dirty="0" smtClean="0"/>
              <a:t>), Bolivie, Peru</a:t>
            </a:r>
          </a:p>
          <a:p>
            <a:r>
              <a:rPr lang="cs-CZ" dirty="0" smtClean="0"/>
              <a:t>Indiánům pomáhala překonávat namáhavé přesuny – otupení utrpení</a:t>
            </a:r>
          </a:p>
          <a:p>
            <a:r>
              <a:rPr lang="cs-CZ" dirty="0" smtClean="0"/>
              <a:t>Jinak: </a:t>
            </a:r>
            <a:r>
              <a:rPr lang="en-US" dirty="0" err="1" smtClean="0"/>
              <a:t>koks</a:t>
            </a:r>
            <a:r>
              <a:rPr lang="en-US" dirty="0" smtClean="0"/>
              <a:t>, </a:t>
            </a:r>
            <a:r>
              <a:rPr lang="en-US" dirty="0" err="1" smtClean="0"/>
              <a:t>cukr</a:t>
            </a:r>
            <a:r>
              <a:rPr lang="cs-CZ" dirty="0" smtClean="0"/>
              <a:t>, </a:t>
            </a:r>
            <a:r>
              <a:rPr lang="en-US" dirty="0" smtClean="0"/>
              <a:t>cocaine</a:t>
            </a:r>
            <a:r>
              <a:rPr lang="en-US" dirty="0" smtClean="0"/>
              <a:t>, coke, blow, snow, crack, Bolivian marching powder, Betty white, </a:t>
            </a:r>
            <a:r>
              <a:rPr lang="en-US" dirty="0" err="1" smtClean="0"/>
              <a:t>happydust</a:t>
            </a:r>
            <a:endParaRPr lang="cs-CZ" dirty="0" smtClean="0"/>
          </a:p>
          <a:p>
            <a:r>
              <a:rPr lang="cs-CZ" dirty="0" smtClean="0"/>
              <a:t>„Droga bohatých“, šňupe se, může se i píchat</a:t>
            </a:r>
          </a:p>
          <a:p>
            <a:r>
              <a:rPr lang="cs-CZ" dirty="0" smtClean="0"/>
              <a:t>Vyvolává veselost, družnost, zvýšené sebevědomí, sexuální náruživost</a:t>
            </a:r>
            <a:endParaRPr lang="cs-CZ" dirty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-1" y="0"/>
            <a:ext cx="10080625" cy="1403573"/>
          </a:xfrm>
        </p:spPr>
        <p:txBody>
          <a:bodyPr/>
          <a:lstStyle/>
          <a:p>
            <a:pPr>
              <a:buNone/>
            </a:pPr>
            <a:r>
              <a:rPr lang="cs-CZ" sz="3600" b="1" dirty="0" smtClean="0"/>
              <a:t>Koka – </a:t>
            </a:r>
            <a:r>
              <a:rPr lang="cs-CZ" sz="3600" b="1" dirty="0" err="1" smtClean="0"/>
              <a:t>kokainovník</a:t>
            </a:r>
            <a:r>
              <a:rPr lang="cs-CZ" sz="3600" b="1" dirty="0" smtClean="0"/>
              <a:t> </a:t>
            </a:r>
            <a:r>
              <a:rPr lang="cs-CZ" sz="3600" b="1" dirty="0" smtClean="0"/>
              <a:t>pravý </a:t>
            </a:r>
            <a:r>
              <a:rPr lang="cs-CZ" sz="3600" b="1" dirty="0" smtClean="0"/>
              <a:t/>
            </a:r>
            <a:br>
              <a:rPr lang="cs-CZ" sz="3600" b="1" dirty="0" smtClean="0"/>
            </a:br>
            <a:r>
              <a:rPr lang="cs-CZ" sz="3600" b="1" dirty="0" smtClean="0"/>
              <a:t> </a:t>
            </a:r>
            <a:r>
              <a:rPr lang="cs-CZ" sz="3600" b="1" dirty="0" err="1" smtClean="0"/>
              <a:t>Erythroxylum</a:t>
            </a:r>
            <a:r>
              <a:rPr lang="cs-CZ" sz="3600" b="1" dirty="0" smtClean="0"/>
              <a:t> </a:t>
            </a:r>
            <a:r>
              <a:rPr lang="cs-CZ" sz="3600" b="1" dirty="0" err="1" smtClean="0"/>
              <a:t>coca</a:t>
            </a:r>
            <a:r>
              <a:rPr lang="cs-CZ" sz="3600" b="1" dirty="0" smtClean="0"/>
              <a:t> </a:t>
            </a:r>
            <a:endParaRPr lang="cs-CZ" sz="3600" b="1" dirty="0"/>
          </a:p>
        </p:txBody>
      </p:sp>
      <p:pic>
        <p:nvPicPr>
          <p:cNvPr id="4" name="Zástupný symbol pro obsah 3" descr="kok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9792" y="1331565"/>
            <a:ext cx="4915891" cy="5797226"/>
          </a:xfrm>
        </p:spPr>
      </p:pic>
      <p:sp>
        <p:nvSpPr>
          <p:cNvPr id="5" name="TextovéPole 4"/>
          <p:cNvSpPr txBox="1"/>
          <p:nvPr/>
        </p:nvSpPr>
        <p:spPr>
          <a:xfrm>
            <a:off x="359792" y="6913344"/>
            <a:ext cx="9361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cs.wikipedia.org/wiki/Kokainovn%C3%ADk_prav%C3%BD</a:t>
            </a:r>
            <a:r>
              <a:rPr lang="cs-CZ" dirty="0" smtClean="0"/>
              <a:t>, </a:t>
            </a:r>
            <a:r>
              <a:rPr lang="cs-CZ" dirty="0" smtClean="0">
                <a:hlinkClick r:id="rId4"/>
              </a:rPr>
              <a:t>http://cs.wikipedia.org/wiki/Kokain</a:t>
            </a:r>
            <a:endParaRPr lang="cs-CZ" dirty="0"/>
          </a:p>
        </p:txBody>
      </p:sp>
      <p:pic>
        <p:nvPicPr>
          <p:cNvPr id="6" name="Obrázek 5" descr="koka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44368" y="1547589"/>
            <a:ext cx="3969004" cy="529200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Kokain a jeho účinky v medicíně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75816" y="1331565"/>
            <a:ext cx="9071640" cy="6228110"/>
          </a:xfrm>
        </p:spPr>
        <p:txBody>
          <a:bodyPr/>
          <a:lstStyle/>
          <a:p>
            <a:r>
              <a:rPr lang="cs-CZ" sz="2800" dirty="0" smtClean="0"/>
              <a:t>Stejně jako konopí je zdrojem látek pozitivně působící jako lék nebo anestetikum</a:t>
            </a:r>
          </a:p>
          <a:p>
            <a:r>
              <a:rPr lang="cs-CZ" sz="2800" dirty="0" smtClean="0"/>
              <a:t>v Bolívii </a:t>
            </a:r>
            <a:r>
              <a:rPr lang="cs-CZ" sz="2800" dirty="0" smtClean="0"/>
              <a:t>se koka legálně prodává porcovaná ve varných </a:t>
            </a:r>
            <a:r>
              <a:rPr lang="cs-CZ" sz="2800" dirty="0" smtClean="0"/>
              <a:t>sáčcích - čaj </a:t>
            </a:r>
            <a:r>
              <a:rPr lang="cs-CZ" sz="2800" dirty="0" smtClean="0"/>
              <a:t>má mírně stimulační účinky, bez vedlejších intoxikačních projevů </a:t>
            </a:r>
            <a:r>
              <a:rPr lang="cs-CZ" sz="2800" dirty="0" smtClean="0"/>
              <a:t>kokainu</a:t>
            </a:r>
          </a:p>
          <a:p>
            <a:r>
              <a:rPr lang="cs-CZ" sz="2800" dirty="0" smtClean="0"/>
              <a:t>Zmenšuje </a:t>
            </a:r>
            <a:r>
              <a:rPr lang="cs-CZ" sz="2800" dirty="0" smtClean="0"/>
              <a:t>bolesti hlavy i žaludku, zvyšuje fyzické a duševní síly člověka, s medem slouží k uklidnění žaludku </a:t>
            </a:r>
          </a:p>
          <a:p>
            <a:r>
              <a:rPr lang="cs-CZ" sz="2800" dirty="0" smtClean="0"/>
              <a:t>Také </a:t>
            </a:r>
            <a:r>
              <a:rPr lang="cs-CZ" sz="2800" dirty="0" smtClean="0"/>
              <a:t>některé formy diabetu se léčí kokou. </a:t>
            </a:r>
            <a:endParaRPr lang="cs-CZ" sz="2800" dirty="0" smtClean="0"/>
          </a:p>
          <a:p>
            <a:r>
              <a:rPr lang="cs-CZ" sz="2800" dirty="0" smtClean="0"/>
              <a:t>V </a:t>
            </a:r>
            <a:r>
              <a:rPr lang="cs-CZ" sz="2800" dirty="0" smtClean="0"/>
              <a:t>posledním období se zde objevuje řada dalších výrobků, např. zubní pasty, krémy a nápoje, které obsahují výtažky z listů koky</a:t>
            </a:r>
            <a:endParaRPr lang="cs-CZ" sz="2800" dirty="0" smtClean="0"/>
          </a:p>
          <a:p>
            <a:endParaRPr lang="cs-CZ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19832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Kokain</a:t>
            </a:r>
            <a:endParaRPr lang="cs-CZ" b="1" dirty="0"/>
          </a:p>
        </p:txBody>
      </p:sp>
      <p:pic>
        <p:nvPicPr>
          <p:cNvPr id="4" name="Zástupný symbol pro obsah 3" descr="koka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9832" y="1331565"/>
            <a:ext cx="5601718" cy="5326077"/>
          </a:xfrm>
        </p:spPr>
      </p:pic>
      <p:pic>
        <p:nvPicPr>
          <p:cNvPr id="5" name="Obrázek 4" descr="lék koka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24487" y="1403573"/>
            <a:ext cx="2996253" cy="5256584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719832" y="6732165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/>
              </a:rPr>
              <a:t>http://cs.wikipedia.org/wiki/Kokain</a:t>
            </a:r>
            <a:endParaRPr lang="cs-CZ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1115541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Kokain a </a:t>
            </a:r>
            <a:r>
              <a:rPr lang="cs-CZ" b="1" dirty="0" err="1" smtClean="0"/>
              <a:t>crack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043533"/>
            <a:ext cx="9071640" cy="6264695"/>
          </a:xfrm>
        </p:spPr>
        <p:txBody>
          <a:bodyPr/>
          <a:lstStyle/>
          <a:p>
            <a:r>
              <a:rPr lang="cs-CZ" sz="2800" dirty="0" smtClean="0"/>
              <a:t>Vznikají laboratorním zpracováním, stejný zdroj</a:t>
            </a:r>
          </a:p>
          <a:p>
            <a:r>
              <a:rPr lang="cs-CZ" sz="2800" dirty="0" smtClean="0"/>
              <a:t>Bílá krystalická látka – chlorid </a:t>
            </a:r>
            <a:r>
              <a:rPr lang="cs-CZ" sz="2800" dirty="0" err="1" smtClean="0"/>
              <a:t>kokainia</a:t>
            </a:r>
            <a:endParaRPr lang="cs-CZ" sz="2800" dirty="0" smtClean="0"/>
          </a:p>
          <a:p>
            <a:r>
              <a:rPr lang="cs-CZ" sz="2800" dirty="0" smtClean="0"/>
              <a:t>Vysoká návykovost, šňupání, kouření – v kombinaci s tabákem a marihuanou</a:t>
            </a:r>
          </a:p>
          <a:p>
            <a:pPr>
              <a:buNone/>
            </a:pPr>
            <a:r>
              <a:rPr lang="cs-CZ" sz="2800" b="1" dirty="0" smtClean="0"/>
              <a:t>Rizika </a:t>
            </a:r>
            <a:r>
              <a:rPr lang="cs-CZ" sz="2800" b="1" dirty="0" err="1" smtClean="0"/>
              <a:t>louhodobého</a:t>
            </a:r>
            <a:r>
              <a:rPr lang="cs-CZ" sz="2800" b="1" dirty="0" smtClean="0"/>
              <a:t> používání</a:t>
            </a:r>
          </a:p>
          <a:p>
            <a:pPr>
              <a:buNone/>
            </a:pPr>
            <a:r>
              <a:rPr lang="cs-CZ" sz="2800" dirty="0" smtClean="0"/>
              <a:t>- </a:t>
            </a:r>
            <a:r>
              <a:rPr lang="cs-CZ" sz="2400" dirty="0" smtClean="0"/>
              <a:t>při </a:t>
            </a:r>
            <a:r>
              <a:rPr lang="cs-CZ" sz="2400" dirty="0" smtClean="0"/>
              <a:t>šňupání je to kašel s vylučováním tmavého hlenu, </a:t>
            </a:r>
            <a:r>
              <a:rPr lang="cs-CZ" sz="2400" dirty="0" smtClean="0"/>
              <a:t>bolest </a:t>
            </a:r>
            <a:r>
              <a:rPr lang="cs-CZ" sz="2400" dirty="0" smtClean="0"/>
              <a:t>v krku, krvácení z nosu, </a:t>
            </a:r>
            <a:r>
              <a:rPr lang="cs-CZ" sz="2400" dirty="0" smtClean="0"/>
              <a:t>až </a:t>
            </a:r>
            <a:r>
              <a:rPr lang="cs-CZ" sz="2400" dirty="0" smtClean="0"/>
              <a:t>proděravění nosní </a:t>
            </a:r>
            <a:r>
              <a:rPr lang="cs-CZ" sz="2400" dirty="0" smtClean="0"/>
              <a:t>přepážky </a:t>
            </a:r>
          </a:p>
          <a:p>
            <a:pPr>
              <a:buNone/>
            </a:pPr>
            <a:r>
              <a:rPr lang="cs-CZ" sz="2400" dirty="0" smtClean="0"/>
              <a:t>- ztráta </a:t>
            </a:r>
            <a:r>
              <a:rPr lang="cs-CZ" sz="2400" dirty="0" smtClean="0"/>
              <a:t>tělesné </a:t>
            </a:r>
            <a:r>
              <a:rPr lang="cs-CZ" sz="2400" dirty="0" smtClean="0"/>
              <a:t>váhy, křeče</a:t>
            </a:r>
            <a:r>
              <a:rPr lang="cs-CZ" sz="2400" dirty="0" smtClean="0"/>
              <a:t>, agresivita, </a:t>
            </a:r>
            <a:r>
              <a:rPr lang="cs-CZ" sz="2400" dirty="0" smtClean="0"/>
              <a:t>deprese</a:t>
            </a:r>
          </a:p>
          <a:p>
            <a:pPr>
              <a:buNone/>
            </a:pPr>
            <a:r>
              <a:rPr lang="cs-CZ" sz="2400" dirty="0" smtClean="0"/>
              <a:t>- pocity </a:t>
            </a:r>
            <a:r>
              <a:rPr lang="cs-CZ" sz="2400" dirty="0" smtClean="0"/>
              <a:t>pronásledování a sebevražedné </a:t>
            </a:r>
            <a:r>
              <a:rPr lang="cs-CZ" sz="2400" dirty="0" smtClean="0"/>
              <a:t>pokusy</a:t>
            </a:r>
          </a:p>
          <a:p>
            <a:pPr>
              <a:buNone/>
            </a:pPr>
            <a:r>
              <a:rPr lang="cs-CZ" sz="2400" dirty="0" smtClean="0"/>
              <a:t>- poruchy </a:t>
            </a:r>
            <a:r>
              <a:rPr lang="cs-CZ" sz="2400" dirty="0" smtClean="0"/>
              <a:t>srdeční činnosti, vznik toxické psychózy, náchylnost na infekční onemocnění a poškození psychiky.</a:t>
            </a:r>
            <a:endParaRPr lang="cs-CZ" sz="2400" dirty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5816" y="0"/>
            <a:ext cx="9071640" cy="755502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Heroin - opiát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808" y="755501"/>
            <a:ext cx="9071640" cy="5760640"/>
          </a:xfrm>
        </p:spPr>
        <p:txBody>
          <a:bodyPr/>
          <a:lstStyle/>
          <a:p>
            <a:r>
              <a:rPr lang="cs-CZ" sz="2800" dirty="0" smtClean="0"/>
              <a:t>Jinak: </a:t>
            </a:r>
            <a:r>
              <a:rPr lang="cs-CZ" sz="2800" dirty="0" err="1" smtClean="0"/>
              <a:t>herák</a:t>
            </a:r>
            <a:r>
              <a:rPr lang="cs-CZ" sz="2800" dirty="0" smtClean="0"/>
              <a:t>, </a:t>
            </a:r>
            <a:r>
              <a:rPr lang="cs-CZ" sz="2800" dirty="0" err="1" smtClean="0"/>
              <a:t>diacetylmorfin</a:t>
            </a:r>
            <a:r>
              <a:rPr lang="cs-CZ" sz="2800" dirty="0" smtClean="0"/>
              <a:t> (</a:t>
            </a:r>
            <a:r>
              <a:rPr lang="cs-CZ" sz="2800" dirty="0" err="1" smtClean="0"/>
              <a:t>Horse</a:t>
            </a:r>
            <a:r>
              <a:rPr lang="cs-CZ" sz="2800" dirty="0" smtClean="0"/>
              <a:t>, </a:t>
            </a:r>
            <a:r>
              <a:rPr lang="cs-CZ" sz="2800" dirty="0" err="1" smtClean="0"/>
              <a:t>Smack</a:t>
            </a:r>
            <a:r>
              <a:rPr lang="cs-CZ" sz="2800" dirty="0" smtClean="0"/>
              <a:t>, H, </a:t>
            </a:r>
            <a:r>
              <a:rPr lang="cs-CZ" sz="2800" dirty="0" err="1" smtClean="0"/>
              <a:t>junk</a:t>
            </a:r>
            <a:r>
              <a:rPr lang="cs-CZ" sz="2800" dirty="0" smtClean="0"/>
              <a:t>, </a:t>
            </a:r>
            <a:r>
              <a:rPr lang="cs-CZ" sz="2800" dirty="0" err="1" smtClean="0"/>
              <a:t>happydust</a:t>
            </a:r>
            <a:r>
              <a:rPr lang="cs-CZ" sz="2800" dirty="0" smtClean="0"/>
              <a:t>, </a:t>
            </a:r>
            <a:r>
              <a:rPr lang="cs-CZ" sz="2800" dirty="0" err="1" smtClean="0"/>
              <a:t>scag</a:t>
            </a:r>
            <a:r>
              <a:rPr lang="cs-CZ" sz="2800" dirty="0" smtClean="0"/>
              <a:t>, </a:t>
            </a:r>
            <a:r>
              <a:rPr lang="cs-CZ" sz="2800" dirty="0" err="1" smtClean="0"/>
              <a:t>diamorphine</a:t>
            </a:r>
            <a:r>
              <a:rPr lang="cs-CZ" sz="2800" dirty="0" smtClean="0"/>
              <a:t>, </a:t>
            </a:r>
            <a:r>
              <a:rPr lang="cs-CZ" sz="2800" dirty="0" err="1" smtClean="0"/>
              <a:t>Poison</a:t>
            </a:r>
            <a:r>
              <a:rPr lang="cs-CZ" sz="2800" dirty="0" smtClean="0"/>
              <a:t>, Cash). (C17H17NO(C2H3O2)2</a:t>
            </a:r>
            <a:r>
              <a:rPr lang="cs-CZ" sz="2800" dirty="0" smtClean="0"/>
              <a:t>)</a:t>
            </a:r>
          </a:p>
          <a:p>
            <a:r>
              <a:rPr lang="cs-CZ" sz="2800" dirty="0" smtClean="0"/>
              <a:t>Synteticky připraven už 1874 – lék proti kašli – z opia alkaloid morfin, z morfinu synteticky heroin</a:t>
            </a:r>
          </a:p>
          <a:p>
            <a:pPr algn="ctr">
              <a:buNone/>
            </a:pPr>
            <a:r>
              <a:rPr lang="cs-CZ" sz="2800" b="1" dirty="0" smtClean="0"/>
              <a:t>A jak to skončilo…</a:t>
            </a:r>
            <a:endParaRPr lang="cs-CZ" sz="2800" b="1" dirty="0" smtClean="0"/>
          </a:p>
          <a:p>
            <a:endParaRPr lang="cs-CZ" sz="2800" dirty="0"/>
          </a:p>
        </p:txBody>
      </p:sp>
      <p:pic>
        <p:nvPicPr>
          <p:cNvPr id="4" name="Obrázek 3" descr="Injecting_Hero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7784" y="3923853"/>
            <a:ext cx="4215904" cy="3161928"/>
          </a:xfrm>
          <a:prstGeom prst="rect">
            <a:avLst/>
          </a:prstGeom>
        </p:spPr>
      </p:pic>
      <p:pic>
        <p:nvPicPr>
          <p:cNvPr id="5" name="Obrázek 4" descr="heroin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52280" y="3923853"/>
            <a:ext cx="4754462" cy="3096344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1007864" y="7092205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/>
              </a:rPr>
              <a:t>http://cs.wikipedia.org/wiki/Heroin</a:t>
            </a:r>
            <a:endParaRPr lang="cs-CZ" dirty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971525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Heroin - účinky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827509"/>
            <a:ext cx="9071640" cy="6192688"/>
          </a:xfrm>
        </p:spPr>
        <p:txBody>
          <a:bodyPr/>
          <a:lstStyle/>
          <a:p>
            <a:pPr>
              <a:buNone/>
            </a:pPr>
            <a:r>
              <a:rPr lang="cs-CZ" sz="2800" dirty="0" smtClean="0"/>
              <a:t>duševní </a:t>
            </a:r>
            <a:r>
              <a:rPr lang="cs-CZ" sz="2800" dirty="0" smtClean="0"/>
              <a:t>i tělesný útlum</a:t>
            </a:r>
          </a:p>
          <a:p>
            <a:r>
              <a:rPr lang="cs-CZ" sz="2800" dirty="0" smtClean="0"/>
              <a:t>stav tichého opojení, zklidnění, uvolnění</a:t>
            </a:r>
          </a:p>
          <a:p>
            <a:r>
              <a:rPr lang="cs-CZ" sz="2800" dirty="0" smtClean="0"/>
              <a:t>vzdálení se realitě</a:t>
            </a:r>
          </a:p>
          <a:p>
            <a:r>
              <a:rPr lang="cs-CZ" sz="2800" dirty="0" smtClean="0"/>
              <a:t>snížení či odstranění pocitů bolesti</a:t>
            </a:r>
          </a:p>
          <a:p>
            <a:r>
              <a:rPr lang="cs-CZ" sz="2800" b="1" dirty="0" smtClean="0"/>
              <a:t>Viditelné příznaky:</a:t>
            </a:r>
          </a:p>
          <a:p>
            <a:r>
              <a:rPr lang="cs-CZ" sz="2800" dirty="0" smtClean="0"/>
              <a:t>zúžené zornice (špendlíkové </a:t>
            </a:r>
            <a:r>
              <a:rPr lang="cs-CZ" sz="2800" dirty="0" smtClean="0"/>
              <a:t>hlavičky), zpomalené reakce, poruchy </a:t>
            </a:r>
            <a:r>
              <a:rPr lang="cs-CZ" sz="2800" dirty="0" smtClean="0"/>
              <a:t>koordinace</a:t>
            </a:r>
          </a:p>
          <a:p>
            <a:r>
              <a:rPr lang="cs-CZ" sz="2800" b="1" dirty="0" smtClean="0"/>
              <a:t>Po dlouhodobějším braní:</a:t>
            </a:r>
          </a:p>
          <a:p>
            <a:r>
              <a:rPr lang="cs-CZ" sz="2800" dirty="0" smtClean="0"/>
              <a:t>vodnaté </a:t>
            </a:r>
            <a:r>
              <a:rPr lang="cs-CZ" sz="2800" dirty="0" smtClean="0"/>
              <a:t>oči, bledá kůže, zanícené vpichy, ztráta </a:t>
            </a:r>
            <a:r>
              <a:rPr lang="cs-CZ" sz="2800" dirty="0" smtClean="0"/>
              <a:t>vůle až </a:t>
            </a:r>
            <a:r>
              <a:rPr lang="cs-CZ" sz="2800" dirty="0" smtClean="0"/>
              <a:t>deprese, změna </a:t>
            </a:r>
            <a:r>
              <a:rPr lang="cs-CZ" sz="2800" dirty="0" smtClean="0"/>
              <a:t>osobnosti - prolhanost, nedůvěřivost, narušení až ztráta vztahu k nejbližším</a:t>
            </a:r>
          </a:p>
          <a:p>
            <a:endParaRPr lang="cs-CZ" sz="2800" dirty="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Největší rizika heroinu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75581"/>
            <a:ext cx="9071640" cy="5832647"/>
          </a:xfrm>
        </p:spPr>
        <p:txBody>
          <a:bodyPr/>
          <a:lstStyle/>
          <a:p>
            <a:r>
              <a:rPr lang="cs-CZ" dirty="0" smtClean="0"/>
              <a:t>Velmi rychlé přivyknutí – fyziologická potřeba, zvyšují se dávky</a:t>
            </a:r>
          </a:p>
          <a:p>
            <a:r>
              <a:rPr lang="cs-CZ" dirty="0" smtClean="0"/>
              <a:t>Při </a:t>
            </a:r>
            <a:r>
              <a:rPr lang="cs-CZ" dirty="0" smtClean="0"/>
              <a:t>nedostatku drogy se projevují </a:t>
            </a:r>
            <a:r>
              <a:rPr lang="cs-CZ" b="1" dirty="0" smtClean="0"/>
              <a:t>abstinenční příznaky </a:t>
            </a:r>
            <a:r>
              <a:rPr lang="cs-CZ" dirty="0" smtClean="0"/>
              <a:t>(</a:t>
            </a:r>
            <a:r>
              <a:rPr lang="cs-CZ" dirty="0" err="1" smtClean="0"/>
              <a:t>absťák</a:t>
            </a:r>
            <a:r>
              <a:rPr lang="cs-CZ" dirty="0" smtClean="0"/>
              <a:t>): bolesti svalů a kloubů, průjem, svalové křeče, pocení, zimnice, </a:t>
            </a:r>
            <a:r>
              <a:rPr lang="cs-CZ" dirty="0" smtClean="0"/>
              <a:t>neklid, nespavost</a:t>
            </a:r>
          </a:p>
          <a:p>
            <a:r>
              <a:rPr lang="cs-CZ" dirty="0" smtClean="0"/>
              <a:t>Vědomé předávkování – </a:t>
            </a:r>
            <a:r>
              <a:rPr lang="cs-CZ" b="1" dirty="0" smtClean="0"/>
              <a:t>zlatá dávka </a:t>
            </a:r>
            <a:r>
              <a:rPr lang="cs-CZ" dirty="0" smtClean="0"/>
              <a:t>– východisko z  „kruhu“</a:t>
            </a:r>
          </a:p>
          <a:p>
            <a:r>
              <a:rPr lang="cs-CZ" dirty="0" smtClean="0"/>
              <a:t>„nastavuje“ se příměsemi</a:t>
            </a:r>
          </a:p>
          <a:p>
            <a:r>
              <a:rPr lang="cs-CZ" dirty="0" smtClean="0"/>
              <a:t>Jehly jsou cestou šíření HIV, žloutenek</a:t>
            </a:r>
          </a:p>
          <a:p>
            <a:endParaRPr lang="cs-CZ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Klíčová </a:t>
            </a:r>
            <a:r>
              <a:rPr lang="cs-CZ" b="1" dirty="0" smtClean="0"/>
              <a:t>slova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03573"/>
            <a:ext cx="9071640" cy="5354707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Droga, narkoman, závislost, návyk</a:t>
            </a:r>
            <a:r>
              <a:rPr lang="cs-CZ" dirty="0" smtClean="0"/>
              <a:t>, tvrdé drogy, měkké drogy, </a:t>
            </a:r>
            <a:r>
              <a:rPr lang="cs-CZ" dirty="0" smtClean="0"/>
              <a:t>tolerované drogy, marihuana, hašiš, konopí, kokain, koka, opium, mák opiový, morfin, heroin, LSD, extáze – MDMA, lysohlávky, toluen, </a:t>
            </a:r>
            <a:r>
              <a:rPr lang="cs-CZ" dirty="0" err="1" smtClean="0"/>
              <a:t>čichači</a:t>
            </a:r>
            <a:r>
              <a:rPr lang="cs-CZ" dirty="0" smtClean="0"/>
              <a:t>, pozměněné vědomí, halucinace, sebepoškozování, tlumící efekt, stimulační efekt</a:t>
            </a:r>
            <a:endParaRPr lang="cs-CZ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5816" y="0"/>
            <a:ext cx="9071640" cy="1043533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Mák opiový – zdroj opia</a:t>
            </a:r>
            <a:endParaRPr lang="cs-CZ" b="1" dirty="0"/>
          </a:p>
        </p:txBody>
      </p:sp>
      <p:pic>
        <p:nvPicPr>
          <p:cNvPr id="4" name="Zástupný symbol pro obsah 3" descr="má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784" y="2987749"/>
            <a:ext cx="4392488" cy="4046783"/>
          </a:xfrm>
        </p:spPr>
      </p:pic>
      <p:pic>
        <p:nvPicPr>
          <p:cNvPr id="5" name="Obrázek 4" descr="Raw_opiu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52280" y="3059757"/>
            <a:ext cx="4724685" cy="4032448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431800" y="7190343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/>
              </a:rPr>
              <a:t>http://cs.wikipedia.org/wiki/Opium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431800" y="899517"/>
            <a:ext cx="964882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cs-CZ" sz="2800" dirty="0" smtClean="0"/>
              <a:t>stará kulturní plodina – již 6. tisíciletí př. n. l – oblast Středozemního moře -  Kréta, Řecko – bůh spánku Hypnos</a:t>
            </a:r>
          </a:p>
          <a:p>
            <a:pPr>
              <a:buFontTx/>
              <a:buChar char="-"/>
            </a:pPr>
            <a:r>
              <a:rPr lang="cs-CZ" sz="2800" dirty="0" smtClean="0"/>
              <a:t> </a:t>
            </a:r>
            <a:r>
              <a:rPr lang="cs-CZ" sz="2800" dirty="0" err="1" smtClean="0"/>
              <a:t>mákovité</a:t>
            </a:r>
            <a:r>
              <a:rPr lang="cs-CZ" sz="2800" dirty="0" smtClean="0"/>
              <a:t> -  čeleď mající mléčnice, makovice se nařezávají, uschlé opium se seškrabuje</a:t>
            </a:r>
          </a:p>
          <a:p>
            <a:pPr>
              <a:buFontTx/>
              <a:buChar char="-"/>
            </a:pPr>
            <a:r>
              <a:rPr lang="cs-CZ" sz="2800" dirty="0" smtClean="0"/>
              <a:t> </a:t>
            </a:r>
            <a:r>
              <a:rPr lang="cs-CZ" sz="2800" dirty="0" err="1" smtClean="0"/>
              <a:t>makovinový</a:t>
            </a:r>
            <a:r>
              <a:rPr lang="cs-CZ" sz="2800" dirty="0" smtClean="0"/>
              <a:t> odvar – uklidňoval, uspával</a:t>
            </a:r>
            <a:endParaRPr lang="cs-CZ" sz="2800" dirty="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1043533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LSD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043533"/>
            <a:ext cx="9071640" cy="5714747"/>
          </a:xfrm>
        </p:spPr>
        <p:txBody>
          <a:bodyPr/>
          <a:lstStyle/>
          <a:p>
            <a:r>
              <a:rPr lang="cs-CZ" sz="2800" dirty="0" smtClean="0"/>
              <a:t>LSD je nejrozšířenější syntetické </a:t>
            </a:r>
            <a:r>
              <a:rPr lang="cs-CZ" sz="2800" dirty="0" err="1" smtClean="0"/>
              <a:t>psychedelikum</a:t>
            </a:r>
            <a:endParaRPr lang="cs-CZ" sz="2800" dirty="0" smtClean="0"/>
          </a:p>
          <a:p>
            <a:r>
              <a:rPr lang="cs-CZ" sz="2800" dirty="0" smtClean="0"/>
              <a:t>Jeden </a:t>
            </a:r>
            <a:r>
              <a:rPr lang="cs-CZ" sz="2800" dirty="0" smtClean="0"/>
              <a:t>z nejsilnějších </a:t>
            </a:r>
            <a:r>
              <a:rPr lang="cs-CZ" sz="2800" dirty="0" smtClean="0"/>
              <a:t>halucinogenů</a:t>
            </a:r>
          </a:p>
          <a:p>
            <a:r>
              <a:rPr lang="cs-CZ" sz="2800" dirty="0" smtClean="0"/>
              <a:t>Derivát kyseliny </a:t>
            </a:r>
            <a:r>
              <a:rPr lang="cs-CZ" sz="2800" dirty="0" err="1" smtClean="0"/>
              <a:t>lysergové</a:t>
            </a:r>
            <a:r>
              <a:rPr lang="cs-CZ" sz="2800" dirty="0" smtClean="0"/>
              <a:t> obsažené v námelu paličkovice nachové (</a:t>
            </a:r>
            <a:r>
              <a:rPr lang="cs-CZ" sz="2800" dirty="0" err="1" smtClean="0"/>
              <a:t>Claviceps</a:t>
            </a:r>
            <a:r>
              <a:rPr lang="cs-CZ" sz="2800" dirty="0" smtClean="0"/>
              <a:t> </a:t>
            </a:r>
            <a:r>
              <a:rPr lang="cs-CZ" sz="2800" dirty="0" err="1" smtClean="0"/>
              <a:t>purpurea</a:t>
            </a:r>
            <a:r>
              <a:rPr lang="cs-CZ" sz="2800" dirty="0" smtClean="0"/>
              <a:t>)</a:t>
            </a:r>
          </a:p>
          <a:p>
            <a:r>
              <a:rPr lang="cs-CZ" sz="2800" dirty="0" smtClean="0"/>
              <a:t>Stačí </a:t>
            </a:r>
            <a:r>
              <a:rPr lang="cs-CZ" sz="2800" dirty="0" err="1" smtClean="0"/>
              <a:t>extrémě</a:t>
            </a:r>
            <a:r>
              <a:rPr lang="cs-CZ" sz="2800" dirty="0" smtClean="0"/>
              <a:t> malá dávka k dosažení „</a:t>
            </a:r>
            <a:r>
              <a:rPr lang="cs-CZ" sz="2800" dirty="0" err="1" smtClean="0"/>
              <a:t>tripu</a:t>
            </a:r>
            <a:r>
              <a:rPr lang="cs-CZ" sz="2800" dirty="0" smtClean="0"/>
              <a:t>“</a:t>
            </a:r>
          </a:p>
          <a:p>
            <a:r>
              <a:rPr lang="cs-CZ" sz="2800" dirty="0" smtClean="0"/>
              <a:t>TRIP má několik „</a:t>
            </a:r>
            <a:r>
              <a:rPr lang="cs-CZ" sz="2800" dirty="0" err="1" smtClean="0"/>
              <a:t>levelů</a:t>
            </a:r>
            <a:r>
              <a:rPr lang="cs-CZ" sz="2800" dirty="0" smtClean="0"/>
              <a:t>“</a:t>
            </a:r>
          </a:p>
          <a:p>
            <a:pPr>
              <a:buNone/>
            </a:pPr>
            <a:r>
              <a:rPr lang="cs-CZ" sz="2400" dirty="0" smtClean="0"/>
              <a:t>1- mírná euforie, jasnější barvy</a:t>
            </a:r>
          </a:p>
          <a:p>
            <a:pPr>
              <a:buNone/>
            </a:pPr>
            <a:r>
              <a:rPr lang="cs-CZ" sz="2400" dirty="0" smtClean="0"/>
              <a:t>2 – věci se začínají hýbat</a:t>
            </a:r>
          </a:p>
          <a:p>
            <a:pPr>
              <a:buNone/>
            </a:pPr>
            <a:r>
              <a:rPr lang="cs-CZ" sz="2400" dirty="0" smtClean="0"/>
              <a:t>3 – slyší a nahmatají věci, které neexistují</a:t>
            </a:r>
          </a:p>
          <a:p>
            <a:pPr>
              <a:buNone/>
            </a:pPr>
            <a:r>
              <a:rPr lang="cs-CZ" sz="2400" dirty="0" smtClean="0"/>
              <a:t>4 – změny objektů jeden v druhý</a:t>
            </a:r>
          </a:p>
          <a:p>
            <a:pPr>
              <a:buNone/>
            </a:pPr>
            <a:r>
              <a:rPr lang="cs-CZ" sz="2400" dirty="0" smtClean="0"/>
              <a:t>5 – ztráta „já“ – pocit splynutí s </a:t>
            </a:r>
            <a:r>
              <a:rPr lang="cs-CZ" sz="2400" dirty="0" err="1" smtClean="0"/>
              <a:t>vesmítem</a:t>
            </a:r>
            <a:endParaRPr lang="cs-CZ" sz="2400" dirty="0" smtClean="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LSD a </a:t>
            </a:r>
            <a:r>
              <a:rPr lang="cs-CZ" b="1" dirty="0" err="1" smtClean="0"/>
              <a:t>bad</a:t>
            </a:r>
            <a:r>
              <a:rPr lang="cs-CZ" b="1" dirty="0" smtClean="0"/>
              <a:t> </a:t>
            </a:r>
            <a:r>
              <a:rPr lang="cs-CZ" b="1" dirty="0" err="1" smtClean="0"/>
              <a:t>trip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Děsivá a nepříjemná intoxikace</a:t>
            </a:r>
          </a:p>
          <a:p>
            <a:r>
              <a:rPr lang="cs-CZ" dirty="0" smtClean="0"/>
              <a:t>Halucinace mohou způsobit zranění např. při útěku před brouky, hady aj.</a:t>
            </a:r>
          </a:p>
          <a:p>
            <a:r>
              <a:rPr lang="cs-CZ" dirty="0" smtClean="0"/>
              <a:t>Výskok z okna</a:t>
            </a:r>
          </a:p>
          <a:p>
            <a:r>
              <a:rPr lang="cs-CZ" dirty="0" smtClean="0"/>
              <a:t>Sebevražedné a sebepoškozující nápady</a:t>
            </a:r>
          </a:p>
          <a:p>
            <a:r>
              <a:rPr lang="cs-CZ" dirty="0" smtClean="0"/>
              <a:t>Možnost vyvolání paranoii, schizofrenie, nespavosti</a:t>
            </a:r>
          </a:p>
          <a:p>
            <a:r>
              <a:rPr lang="cs-CZ" dirty="0" smtClean="0"/>
              <a:t>Často je spojen s nekvalitní drogou</a:t>
            </a:r>
          </a:p>
          <a:p>
            <a:endParaRPr lang="cs-CZ" dirty="0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Toluen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Nejnebezpečnější s neodhadnutelným množstvím účinné látky - výparů</a:t>
            </a:r>
          </a:p>
          <a:p>
            <a:r>
              <a:rPr lang="cs-CZ" dirty="0" smtClean="0"/>
              <a:t>Je součástí ředidel, benzínu, lepidel, čističů</a:t>
            </a:r>
          </a:p>
          <a:p>
            <a:r>
              <a:rPr lang="cs-CZ" dirty="0" smtClean="0"/>
              <a:t>Způsobuje útlum, oblouznění – polospánek s živými sny</a:t>
            </a:r>
          </a:p>
          <a:p>
            <a:r>
              <a:rPr lang="cs-CZ" dirty="0" smtClean="0"/>
              <a:t>Karcinogenní a mutagenní účinky</a:t>
            </a:r>
          </a:p>
          <a:p>
            <a:r>
              <a:rPr lang="cs-CZ" dirty="0" smtClean="0"/>
              <a:t>Reálné „zhloupnutí“, nenormálně vyhodnocované reakce, posun žebříčku hodnot</a:t>
            </a:r>
            <a:endParaRPr lang="cs-CZ" dirty="0"/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" y="301320"/>
            <a:ext cx="10080624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Toluen – jak lehce spadnout na dno 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</p:txBody>
      </p:sp>
      <p:pic>
        <p:nvPicPr>
          <p:cNvPr id="4" name="Obrázek 3" descr="toluen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44568" y="2195661"/>
            <a:ext cx="2087107" cy="3816424"/>
          </a:xfrm>
          <a:prstGeom prst="rect">
            <a:avLst/>
          </a:prstGeom>
        </p:spPr>
      </p:pic>
      <p:pic>
        <p:nvPicPr>
          <p:cNvPr id="5" name="Obrázek 4" descr="toluen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63613"/>
            <a:ext cx="4445000" cy="4445000"/>
          </a:xfrm>
          <a:prstGeom prst="rect">
            <a:avLst/>
          </a:prstGeom>
        </p:spPr>
      </p:pic>
      <p:pic>
        <p:nvPicPr>
          <p:cNvPr id="6" name="Obrázek 5" descr="cicha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32200" y="2051645"/>
            <a:ext cx="2880320" cy="4069024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719832" y="6516141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5"/>
              </a:rPr>
              <a:t>http://cs.wikipedia.org/wiki/Toluen</a:t>
            </a:r>
            <a:endParaRPr lang="cs-CZ" dirty="0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Lysohlávky a jiné houby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547589"/>
            <a:ext cx="9071640" cy="5210691"/>
          </a:xfrm>
        </p:spPr>
        <p:txBody>
          <a:bodyPr/>
          <a:lstStyle/>
          <a:p>
            <a:r>
              <a:rPr lang="cs-CZ" dirty="0" smtClean="0"/>
              <a:t>Neodhadnutelné množství látky</a:t>
            </a:r>
          </a:p>
          <a:p>
            <a:r>
              <a:rPr lang="cs-CZ" dirty="0" smtClean="0"/>
              <a:t>Šamanské praktiky (muchomůrky červené a sibiřští šamani)</a:t>
            </a:r>
          </a:p>
          <a:p>
            <a:r>
              <a:rPr lang="cs-CZ" dirty="0" smtClean="0"/>
              <a:t>Způsobují halucinace, zdvořilé chování, úsměvnou pohodu, změna časoprostorového vnímání</a:t>
            </a:r>
          </a:p>
          <a:p>
            <a:r>
              <a:rPr lang="cs-CZ" dirty="0" smtClean="0"/>
              <a:t>Nebezpečí psychického návyku</a:t>
            </a:r>
            <a:endParaRPr lang="cs-CZ" dirty="0"/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„Houbičky“ – Lysohlávky </a:t>
            </a:r>
            <a:r>
              <a:rPr lang="cs-CZ" dirty="0" smtClean="0"/>
              <a:t>(</a:t>
            </a:r>
            <a:r>
              <a:rPr lang="cs-CZ" i="1" dirty="0" err="1" smtClean="0"/>
              <a:t>Psilocybe</a:t>
            </a:r>
            <a:r>
              <a:rPr lang="cs-CZ" dirty="0" smtClean="0"/>
              <a:t>)</a:t>
            </a:r>
            <a:endParaRPr lang="cs-CZ" dirty="0"/>
          </a:p>
        </p:txBody>
      </p:sp>
      <p:pic>
        <p:nvPicPr>
          <p:cNvPr id="4" name="Zástupný symbol pro obsah 3" descr="Psilocybe_s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3177" y="1768475"/>
            <a:ext cx="6652684" cy="4989513"/>
          </a:xfrm>
        </p:spPr>
      </p:pic>
      <p:sp>
        <p:nvSpPr>
          <p:cNvPr id="5" name="TextovéPole 4"/>
          <p:cNvSpPr txBox="1"/>
          <p:nvPr/>
        </p:nvSpPr>
        <p:spPr>
          <a:xfrm>
            <a:off x="1655936" y="7190343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http://cs.wikipedia.org/wiki/Lysohl%C3%A1vky</a:t>
            </a:r>
            <a:endParaRPr lang="cs-CZ" dirty="0"/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179437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Extáze - MDMA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03573"/>
            <a:ext cx="3384185" cy="5760640"/>
          </a:xfrm>
        </p:spPr>
        <p:txBody>
          <a:bodyPr/>
          <a:lstStyle/>
          <a:p>
            <a:r>
              <a:rPr lang="cs-CZ" sz="2400" dirty="0" smtClean="0"/>
              <a:t>Jinak: </a:t>
            </a:r>
            <a:r>
              <a:rPr lang="cs-CZ" sz="2400" dirty="0" smtClean="0"/>
              <a:t> </a:t>
            </a:r>
            <a:r>
              <a:rPr lang="cs-CZ" sz="2400" b="1" dirty="0" smtClean="0"/>
              <a:t>éčko</a:t>
            </a:r>
            <a:r>
              <a:rPr lang="cs-CZ" sz="2400" dirty="0" smtClean="0"/>
              <a:t>, </a:t>
            </a:r>
            <a:r>
              <a:rPr lang="cs-CZ" sz="2400" b="1" dirty="0" smtClean="0"/>
              <a:t>koule</a:t>
            </a:r>
            <a:r>
              <a:rPr lang="cs-CZ" sz="2400" dirty="0" smtClean="0"/>
              <a:t>, </a:t>
            </a:r>
            <a:r>
              <a:rPr lang="cs-CZ" sz="2400" b="1" dirty="0" smtClean="0"/>
              <a:t>pilule</a:t>
            </a:r>
            <a:r>
              <a:rPr lang="cs-CZ" sz="2400" dirty="0" smtClean="0"/>
              <a:t> </a:t>
            </a:r>
            <a:r>
              <a:rPr lang="cs-CZ" sz="2400" dirty="0" err="1" smtClean="0"/>
              <a:t>či</a:t>
            </a:r>
            <a:r>
              <a:rPr lang="cs-CZ" sz="2400" b="1" dirty="0" err="1" smtClean="0"/>
              <a:t>koláč</a:t>
            </a:r>
            <a:r>
              <a:rPr lang="cs-CZ" sz="2400" dirty="0" smtClean="0"/>
              <a:t>, </a:t>
            </a:r>
            <a:r>
              <a:rPr lang="cs-CZ" sz="2400" b="1" dirty="0" smtClean="0"/>
              <a:t>pilulka lásky</a:t>
            </a:r>
            <a:r>
              <a:rPr lang="cs-CZ" sz="2400" dirty="0" smtClean="0"/>
              <a:t>, </a:t>
            </a:r>
            <a:r>
              <a:rPr lang="cs-CZ" sz="2400" b="1" dirty="0" err="1" smtClean="0"/>
              <a:t>extoška</a:t>
            </a:r>
            <a:r>
              <a:rPr lang="cs-CZ" sz="2400" dirty="0" smtClean="0"/>
              <a:t>, </a:t>
            </a:r>
            <a:r>
              <a:rPr lang="cs-CZ" sz="2400" b="1" dirty="0" smtClean="0"/>
              <a:t>bobule</a:t>
            </a:r>
            <a:r>
              <a:rPr lang="cs-CZ" sz="2400" dirty="0" smtClean="0"/>
              <a:t>, </a:t>
            </a:r>
            <a:r>
              <a:rPr lang="cs-CZ" sz="2400" b="1" dirty="0" smtClean="0"/>
              <a:t>boule</a:t>
            </a:r>
            <a:r>
              <a:rPr lang="cs-CZ" sz="2400" dirty="0" smtClean="0"/>
              <a:t> či </a:t>
            </a:r>
            <a:r>
              <a:rPr lang="cs-CZ" sz="2400" b="1" dirty="0" err="1" smtClean="0"/>
              <a:t>smajlík</a:t>
            </a:r>
            <a:endParaRPr lang="cs-CZ" sz="2400" dirty="0" smtClean="0"/>
          </a:p>
          <a:p>
            <a:r>
              <a:rPr lang="cs-CZ" sz="2400" dirty="0" smtClean="0"/>
              <a:t>Tzv. „taneční droga“ se stimulačními účinky, synteticky připravená</a:t>
            </a:r>
          </a:p>
          <a:p>
            <a:r>
              <a:rPr lang="cs-CZ" sz="2400" dirty="0" smtClean="0"/>
              <a:t>Nárůst empatie, přátelských </a:t>
            </a:r>
            <a:r>
              <a:rPr lang="cs-CZ" sz="2400" dirty="0" err="1" smtClean="0"/>
              <a:t>pocitrů</a:t>
            </a:r>
            <a:endParaRPr lang="cs-CZ" sz="2400" dirty="0" smtClean="0"/>
          </a:p>
          <a:p>
            <a:r>
              <a:rPr lang="cs-CZ" sz="2400" b="1" dirty="0" smtClean="0"/>
              <a:t>Nevnímání únavy a následné vyčerpání, dehydratace</a:t>
            </a:r>
            <a:endParaRPr lang="cs-CZ" sz="2400" b="1" dirty="0"/>
          </a:p>
        </p:txBody>
      </p:sp>
      <p:pic>
        <p:nvPicPr>
          <p:cNvPr id="4" name="Obrázek 3" descr="Ecstasy_monogra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76216" y="1403573"/>
            <a:ext cx="5511800" cy="5384800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4248224" y="6913344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http://cs.wikipedia.org/wiki/Ext%C3%A1ze_(droga)</a:t>
            </a:r>
            <a:endParaRPr lang="cs-CZ" dirty="0"/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827509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Klasifikace látkové závislosti</a:t>
            </a:r>
            <a:endParaRPr lang="cs-CZ" b="1" dirty="0"/>
          </a:p>
        </p:txBody>
      </p:sp>
      <p:pic>
        <p:nvPicPr>
          <p:cNvPr id="4" name="Zástupný symbol pro obsah 3" descr="zuavislos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91840" y="827509"/>
            <a:ext cx="8712968" cy="6172819"/>
          </a:xfrm>
        </p:spPr>
      </p:pic>
      <p:sp>
        <p:nvSpPr>
          <p:cNvPr id="5" name="TextovéPole 4"/>
          <p:cNvSpPr txBox="1"/>
          <p:nvPr/>
        </p:nvSpPr>
        <p:spPr>
          <a:xfrm>
            <a:off x="1367904" y="7092205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http://cs.wikipedia.org/wiki/Narkoman</a:t>
            </a:r>
            <a:endParaRPr lang="cs-CZ" dirty="0"/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Použitá literatura a webové stránky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03573"/>
            <a:ext cx="9071640" cy="5354707"/>
          </a:xfrm>
        </p:spPr>
        <p:txBody>
          <a:bodyPr/>
          <a:lstStyle/>
          <a:p>
            <a:pPr>
              <a:buNone/>
            </a:pPr>
            <a:r>
              <a:rPr lang="cs-CZ" sz="1800" dirty="0" smtClean="0"/>
              <a:t>Jelínek, J. a </a:t>
            </a:r>
            <a:r>
              <a:rPr lang="cs-CZ" sz="1800" dirty="0" err="1" smtClean="0"/>
              <a:t>Zicháček</a:t>
            </a:r>
            <a:r>
              <a:rPr lang="cs-CZ" sz="1800" dirty="0" smtClean="0"/>
              <a:t>, V.: Biologie pro gymnázia. Nakladatelství </a:t>
            </a:r>
            <a:r>
              <a:rPr lang="cs-CZ" sz="1800" dirty="0" smtClean="0"/>
              <a:t>Olomouc</a:t>
            </a:r>
          </a:p>
          <a:p>
            <a:pPr>
              <a:buNone/>
            </a:pPr>
            <a:r>
              <a:rPr lang="cs-CZ" sz="1800" dirty="0" err="1" smtClean="0"/>
              <a:t>Generi</a:t>
            </a:r>
            <a:r>
              <a:rPr lang="cs-CZ" sz="1800" dirty="0" smtClean="0"/>
              <a:t>, A.: </a:t>
            </a:r>
            <a:r>
              <a:rPr lang="pl-PL" sz="1800" dirty="0" smtClean="0"/>
              <a:t>Drogy: Od Extáze k </a:t>
            </a:r>
            <a:r>
              <a:rPr lang="pl-PL" sz="1800" dirty="0" smtClean="0"/>
              <a:t>Agonii,. Nakladatelství Amulet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2"/>
              </a:rPr>
              <a:t>www.</a:t>
            </a:r>
            <a:r>
              <a:rPr lang="cs-CZ" sz="1800" dirty="0" err="1" smtClean="0">
                <a:hlinkClick r:id="rId2"/>
              </a:rPr>
              <a:t>dropin.cz</a:t>
            </a:r>
            <a:r>
              <a:rPr lang="cs-CZ" sz="1800" dirty="0" smtClean="0">
                <a:hlinkClick r:id="rId2"/>
              </a:rPr>
              <a:t>/</a:t>
            </a:r>
            <a:r>
              <a:rPr lang="cs-CZ" sz="1800" dirty="0" smtClean="0"/>
              <a:t> </a:t>
            </a:r>
            <a:endParaRPr lang="cs-CZ" sz="1800" dirty="0" smtClean="0">
              <a:hlinkClick r:id="rId3"/>
            </a:endParaRPr>
          </a:p>
          <a:p>
            <a:pPr>
              <a:buNone/>
            </a:pPr>
            <a:r>
              <a:rPr lang="cs-CZ" sz="1800" dirty="0" smtClean="0">
                <a:hlinkClick r:id="rId3"/>
              </a:rPr>
              <a:t>http</a:t>
            </a:r>
            <a:r>
              <a:rPr lang="cs-CZ" sz="1800" dirty="0" smtClean="0">
                <a:hlinkClick r:id="rId3"/>
              </a:rPr>
              <a:t>://</a:t>
            </a:r>
            <a:r>
              <a:rPr lang="cs-CZ" sz="1800" dirty="0" smtClean="0">
                <a:hlinkClick r:id="rId3"/>
              </a:rPr>
              <a:t>cs.wikipedia.org/wiki/Narkoman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4"/>
              </a:rPr>
              <a:t>http://cs.wikipedia.org/wiki/Ext%C3%A1ze_(droga</a:t>
            </a:r>
            <a:r>
              <a:rPr lang="cs-CZ" sz="1800" dirty="0" smtClean="0">
                <a:hlinkClick r:id="rId4"/>
              </a:rPr>
              <a:t>)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5"/>
              </a:rPr>
              <a:t>http://</a:t>
            </a:r>
            <a:r>
              <a:rPr lang="cs-CZ" sz="1800" dirty="0" smtClean="0">
                <a:hlinkClick r:id="rId5"/>
              </a:rPr>
              <a:t>cs.wikipedia.org/wiki/Lysohl%C3%A1vky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6"/>
              </a:rPr>
              <a:t>http://</a:t>
            </a:r>
            <a:r>
              <a:rPr lang="cs-CZ" sz="1800" dirty="0" smtClean="0">
                <a:hlinkClick r:id="rId6"/>
              </a:rPr>
              <a:t>cs.wikipedia.org/wiki/Toluen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7"/>
              </a:rPr>
              <a:t>http://</a:t>
            </a:r>
            <a:r>
              <a:rPr lang="cs-CZ" sz="1800" dirty="0" smtClean="0">
                <a:hlinkClick r:id="rId7"/>
              </a:rPr>
              <a:t>cs.wikipedia.org/wiki/LSD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8"/>
              </a:rPr>
              <a:t>http://</a:t>
            </a:r>
            <a:r>
              <a:rPr lang="cs-CZ" sz="1800" dirty="0" smtClean="0">
                <a:hlinkClick r:id="rId8"/>
              </a:rPr>
              <a:t>cs.wikipedia.org/wiki/Opium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9"/>
              </a:rPr>
              <a:t>http://</a:t>
            </a:r>
            <a:r>
              <a:rPr lang="cs-CZ" sz="1800" dirty="0" smtClean="0">
                <a:hlinkClick r:id="rId9"/>
              </a:rPr>
              <a:t>cs.wikipedia.org/wiki/Heroin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10"/>
              </a:rPr>
              <a:t>http://</a:t>
            </a:r>
            <a:r>
              <a:rPr lang="cs-CZ" sz="1800" dirty="0" smtClean="0">
                <a:hlinkClick r:id="rId10"/>
              </a:rPr>
              <a:t>cs.wikipedia.org/wiki/Kokain</a:t>
            </a:r>
            <a:r>
              <a:rPr lang="cs-CZ" sz="1800" dirty="0" smtClean="0"/>
              <a:t>, </a:t>
            </a:r>
            <a:r>
              <a:rPr lang="cs-CZ" sz="1800" dirty="0" smtClean="0">
                <a:hlinkClick r:id="rId11"/>
              </a:rPr>
              <a:t>http://</a:t>
            </a:r>
            <a:r>
              <a:rPr lang="cs-CZ" sz="1800" dirty="0" smtClean="0">
                <a:hlinkClick r:id="rId11"/>
              </a:rPr>
              <a:t>cs.wikipedia.org/wiki/Kokainovn%C3%ADk_prav%C3%BD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12"/>
              </a:rPr>
              <a:t>http://</a:t>
            </a:r>
            <a:r>
              <a:rPr lang="cs-CZ" sz="1800" dirty="0" smtClean="0">
                <a:hlinkClick r:id="rId12"/>
              </a:rPr>
              <a:t>cs.wikipedia.org/wiki/Ha%C5%A1i%C5%A1</a:t>
            </a:r>
            <a:r>
              <a:rPr lang="cs-CZ" sz="1800" dirty="0" smtClean="0"/>
              <a:t>, </a:t>
            </a:r>
            <a:r>
              <a:rPr lang="cs-CZ" sz="1800" dirty="0" smtClean="0">
                <a:hlinkClick r:id="rId13"/>
              </a:rPr>
              <a:t>http://cs.wikipedia.org/wiki/Marihuana</a:t>
            </a:r>
            <a:endParaRPr lang="cs-CZ" sz="1800" dirty="0" smtClean="0"/>
          </a:p>
          <a:p>
            <a:pPr>
              <a:buNone/>
            </a:pPr>
            <a:endParaRPr lang="cs-CZ" sz="1800" dirty="0" smtClean="0"/>
          </a:p>
          <a:p>
            <a:pPr>
              <a:buNone/>
            </a:pPr>
            <a:endParaRPr lang="cs-CZ" sz="1800" dirty="0" smtClean="0"/>
          </a:p>
          <a:p>
            <a:pPr>
              <a:buNone/>
            </a:pPr>
            <a:endParaRPr lang="cs-CZ" sz="1200" dirty="0" smtClean="0">
              <a:hlinkClick r:id="rId14"/>
            </a:endParaRPr>
          </a:p>
          <a:p>
            <a:pPr>
              <a:buNone/>
            </a:pPr>
            <a:endParaRPr lang="cs-CZ" sz="1800" dirty="0" smtClean="0">
              <a:hlinkClick r:id="rId14"/>
            </a:endParaRPr>
          </a:p>
          <a:p>
            <a:pPr>
              <a:buNone/>
            </a:pPr>
            <a:endParaRPr lang="cs-CZ" dirty="0" smtClean="0">
              <a:hlinkClick r:id="rId14"/>
            </a:endParaRP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Co je to droga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b="1" dirty="0" smtClean="0"/>
              <a:t>Psychoaktivní </a:t>
            </a:r>
            <a:r>
              <a:rPr lang="cs-CZ" sz="2400" b="1" dirty="0" smtClean="0"/>
              <a:t>droga = </a:t>
            </a:r>
            <a:r>
              <a:rPr lang="cs-CZ" sz="2400" dirty="0" smtClean="0"/>
              <a:t>psychotropní </a:t>
            </a:r>
            <a:r>
              <a:rPr lang="cs-CZ" sz="2400" dirty="0" smtClean="0"/>
              <a:t>látka, omamná </a:t>
            </a:r>
            <a:r>
              <a:rPr lang="cs-CZ" sz="2400" dirty="0" smtClean="0"/>
              <a:t>látka</a:t>
            </a:r>
          </a:p>
          <a:p>
            <a:r>
              <a:rPr lang="cs-CZ" sz="2400" dirty="0" smtClean="0"/>
              <a:t>Často nepřesně </a:t>
            </a:r>
            <a:r>
              <a:rPr lang="cs-CZ" sz="2400" dirty="0" smtClean="0"/>
              <a:t>droga nebo návyková </a:t>
            </a:r>
            <a:r>
              <a:rPr lang="cs-CZ" sz="2400" dirty="0" smtClean="0"/>
              <a:t>látka </a:t>
            </a:r>
            <a:endParaRPr lang="cs-CZ" sz="2400" dirty="0" smtClean="0"/>
          </a:p>
          <a:p>
            <a:r>
              <a:rPr lang="cs-CZ" sz="2400" b="1" dirty="0" smtClean="0"/>
              <a:t>Chemická  </a:t>
            </a:r>
            <a:r>
              <a:rPr lang="cs-CZ" sz="2400" b="1" dirty="0" smtClean="0"/>
              <a:t>látka primárně působící na centrálně nervovou soustavu, kde mění mozkové funkce a způsobuje dočasné změny ve vnímání, náladě, vědomí a </a:t>
            </a:r>
            <a:r>
              <a:rPr lang="cs-CZ" sz="2400" b="1" dirty="0" smtClean="0"/>
              <a:t>chování</a:t>
            </a:r>
          </a:p>
          <a:p>
            <a:r>
              <a:rPr lang="cs-CZ" sz="2400" dirty="0" smtClean="0"/>
              <a:t>Pojem </a:t>
            </a:r>
            <a:r>
              <a:rPr lang="cs-CZ" sz="2400" dirty="0" smtClean="0"/>
              <a:t>droga </a:t>
            </a:r>
            <a:r>
              <a:rPr lang="cs-CZ" sz="2400" dirty="0" smtClean="0"/>
              <a:t>původně označuje </a:t>
            </a:r>
            <a:r>
              <a:rPr lang="cs-CZ" sz="2400" dirty="0" smtClean="0"/>
              <a:t>usušené části rostlin či živočichů používané v </a:t>
            </a:r>
            <a:r>
              <a:rPr lang="cs-CZ" sz="2400" dirty="0" smtClean="0"/>
              <a:t>lékařství nebo při rituálech</a:t>
            </a:r>
          </a:p>
          <a:p>
            <a:r>
              <a:rPr lang="cs-CZ" sz="2400" dirty="0" smtClean="0"/>
              <a:t>Původ </a:t>
            </a:r>
            <a:r>
              <a:rPr lang="cs-CZ" sz="2400" dirty="0" smtClean="0"/>
              <a:t>slova  </a:t>
            </a:r>
            <a:r>
              <a:rPr lang="cs-CZ" sz="2400" dirty="0" smtClean="0"/>
              <a:t>- nizozemské </a:t>
            </a:r>
            <a:r>
              <a:rPr lang="cs-CZ" sz="2400" dirty="0" err="1" smtClean="0"/>
              <a:t>droog</a:t>
            </a:r>
            <a:r>
              <a:rPr lang="cs-CZ" sz="2400" dirty="0" smtClean="0"/>
              <a:t> - „suchý“. </a:t>
            </a:r>
            <a:endParaRPr lang="cs-CZ" sz="2400" dirty="0" smtClean="0"/>
          </a:p>
          <a:p>
            <a:r>
              <a:rPr lang="cs-CZ" sz="2400" dirty="0" smtClean="0"/>
              <a:t>V </a:t>
            </a:r>
            <a:r>
              <a:rPr lang="cs-CZ" sz="2400" dirty="0" smtClean="0"/>
              <a:t>přeneseném smyslu  </a:t>
            </a:r>
            <a:r>
              <a:rPr lang="cs-CZ" sz="2400" dirty="0" smtClean="0"/>
              <a:t>- označení pro </a:t>
            </a:r>
            <a:r>
              <a:rPr lang="cs-CZ" sz="2400" dirty="0" smtClean="0"/>
              <a:t>velmi oblíbené situace </a:t>
            </a:r>
            <a:r>
              <a:rPr lang="cs-CZ" sz="2400" dirty="0" smtClean="0"/>
              <a:t> - např. sport, tanec, pohlavní </a:t>
            </a:r>
            <a:r>
              <a:rPr lang="cs-CZ" sz="2400" dirty="0" smtClean="0"/>
              <a:t>styk nebo hazardní hry.</a:t>
            </a:r>
            <a:endParaRPr lang="cs-CZ" sz="2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Závislost a návyk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Závislost</a:t>
            </a:r>
            <a:r>
              <a:rPr lang="cs-CZ" dirty="0" smtClean="0"/>
              <a:t> – fyzická a fyziologická potřeba látky, při její absenci je narkoman postižen bolestmi a depresí, např. alkohol </a:t>
            </a:r>
            <a:r>
              <a:rPr lang="cs-CZ" dirty="0" smtClean="0"/>
              <a:t>vyvolává fyzickou závislost, má smrtelný abstinenční syndrom a přímo poškozuje </a:t>
            </a:r>
            <a:r>
              <a:rPr lang="cs-CZ" dirty="0" smtClean="0"/>
              <a:t>buňky, stejně tak heroin</a:t>
            </a:r>
          </a:p>
          <a:p>
            <a:pPr>
              <a:buNone/>
            </a:pPr>
            <a:r>
              <a:rPr lang="cs-CZ" b="1" dirty="0" smtClean="0"/>
              <a:t>Návyk</a:t>
            </a:r>
            <a:r>
              <a:rPr lang="cs-CZ" dirty="0" smtClean="0"/>
              <a:t> – nevyvolává </a:t>
            </a:r>
            <a:r>
              <a:rPr lang="cs-CZ" dirty="0" smtClean="0"/>
              <a:t>f</a:t>
            </a:r>
            <a:r>
              <a:rPr lang="cs-CZ" dirty="0" smtClean="0"/>
              <a:t>yziologickou potřebu, narkomanovi se jen „líbí“ stav, ve kterém se v pozměněném vědomí nachází – např. působení LSD</a:t>
            </a:r>
            <a:endParaRPr lang="cs-CZ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Klasifikace drog podle zákoníku z 1. 1. 2010 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b="1" dirty="0" smtClean="0"/>
              <a:t>Měkké drogy </a:t>
            </a:r>
            <a:r>
              <a:rPr lang="cs-CZ" sz="2400" dirty="0" smtClean="0"/>
              <a:t>- marihuana</a:t>
            </a:r>
            <a:r>
              <a:rPr lang="cs-CZ" sz="2400" dirty="0" smtClean="0"/>
              <a:t>, hašiš, kofein a </a:t>
            </a:r>
            <a:r>
              <a:rPr lang="cs-CZ" sz="2400" dirty="0" smtClean="0"/>
              <a:t>thein, LSD a </a:t>
            </a:r>
            <a:r>
              <a:rPr lang="cs-CZ" sz="2400" dirty="0" err="1" smtClean="0"/>
              <a:t>psilocybinové</a:t>
            </a:r>
            <a:r>
              <a:rPr lang="cs-CZ" sz="2400" dirty="0" smtClean="0"/>
              <a:t> </a:t>
            </a:r>
            <a:r>
              <a:rPr lang="cs-CZ" sz="2400" dirty="0" smtClean="0"/>
              <a:t>houby. </a:t>
            </a:r>
            <a:endParaRPr lang="cs-CZ" sz="2400" dirty="0" smtClean="0"/>
          </a:p>
          <a:p>
            <a:r>
              <a:rPr lang="cs-CZ" sz="2400" dirty="0" smtClean="0"/>
              <a:t>Na </a:t>
            </a:r>
            <a:r>
              <a:rPr lang="cs-CZ" sz="2400" dirty="0" smtClean="0"/>
              <a:t>hranici  </a:t>
            </a:r>
            <a:r>
              <a:rPr lang="cs-CZ" sz="2400" dirty="0" smtClean="0"/>
              <a:t>- MDMA </a:t>
            </a:r>
            <a:r>
              <a:rPr lang="cs-CZ" sz="2400" dirty="0" smtClean="0"/>
              <a:t>(extáze), někdy označovaná za měkkou </a:t>
            </a:r>
            <a:r>
              <a:rPr lang="cs-CZ" sz="2400" dirty="0" smtClean="0"/>
              <a:t>drogu, pro srovnání - toxicita </a:t>
            </a:r>
            <a:r>
              <a:rPr lang="cs-CZ" sz="2400" dirty="0" smtClean="0"/>
              <a:t>i návykovost alkoholu (a tím i společenská nebezpečnost) je vyšší než toxicita a návykovost </a:t>
            </a:r>
            <a:r>
              <a:rPr lang="cs-CZ" sz="2400" dirty="0" smtClean="0"/>
              <a:t>MDMA</a:t>
            </a:r>
          </a:p>
          <a:p>
            <a:r>
              <a:rPr lang="cs-CZ" sz="2400" b="1" dirty="0" smtClean="0"/>
              <a:t>Tvrdé drogy </a:t>
            </a:r>
            <a:r>
              <a:rPr lang="cs-CZ" sz="2400" dirty="0" smtClean="0"/>
              <a:t>– alkohol (</a:t>
            </a:r>
            <a:r>
              <a:rPr lang="cs-CZ" sz="2400" dirty="0" err="1" smtClean="0"/>
              <a:t>otázou</a:t>
            </a:r>
            <a:r>
              <a:rPr lang="cs-CZ" sz="2400" dirty="0" smtClean="0"/>
              <a:t> nad zařazením vyvolává </a:t>
            </a:r>
            <a:r>
              <a:rPr lang="cs-CZ" sz="2400" dirty="0" smtClean="0"/>
              <a:t>jeho legalita v některých </a:t>
            </a:r>
            <a:r>
              <a:rPr lang="cs-CZ" sz="2400" dirty="0" smtClean="0"/>
              <a:t>státech), pervitin</a:t>
            </a:r>
            <a:r>
              <a:rPr lang="cs-CZ" sz="2400" dirty="0" smtClean="0"/>
              <a:t>, kokain, toluen a </a:t>
            </a:r>
            <a:r>
              <a:rPr lang="cs-CZ" sz="2400" dirty="0" err="1" smtClean="0"/>
              <a:t>opioidy</a:t>
            </a:r>
            <a:r>
              <a:rPr lang="cs-CZ" sz="2400" dirty="0" smtClean="0"/>
              <a:t>.</a:t>
            </a:r>
          </a:p>
          <a:p>
            <a:r>
              <a:rPr lang="cs-CZ" sz="2400" dirty="0" smtClean="0"/>
              <a:t>Rozdělení  je velice </a:t>
            </a:r>
            <a:r>
              <a:rPr lang="cs-CZ" sz="2400" dirty="0" smtClean="0"/>
              <a:t>matoucí, protože používá více obtížně srovnatelných faktorů - hlavně míru návykovosti, riziko poškození organismu a společenskou nebezpečnost. </a:t>
            </a:r>
            <a:endParaRPr lang="cs-CZ" sz="24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3456384" cy="1262160"/>
          </a:xfrm>
        </p:spPr>
        <p:txBody>
          <a:bodyPr/>
          <a:lstStyle/>
          <a:p>
            <a:pPr algn="l">
              <a:buNone/>
            </a:pPr>
            <a:r>
              <a:rPr lang="cs-CZ" b="1" dirty="0" smtClean="0"/>
              <a:t>Marihuana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47824" y="971525"/>
            <a:ext cx="5472417" cy="4989240"/>
          </a:xfrm>
        </p:spPr>
        <p:txBody>
          <a:bodyPr/>
          <a:lstStyle/>
          <a:p>
            <a:r>
              <a:rPr lang="cs-CZ" sz="2600" dirty="0" smtClean="0"/>
              <a:t>Získává se z </a:t>
            </a:r>
            <a:r>
              <a:rPr lang="cs-CZ" sz="2600" b="1" dirty="0" smtClean="0"/>
              <a:t>konopí setého </a:t>
            </a:r>
            <a:r>
              <a:rPr lang="cs-CZ" sz="2600" dirty="0" smtClean="0"/>
              <a:t>(</a:t>
            </a:r>
            <a:r>
              <a:rPr lang="cs-CZ" sz="2600" dirty="0" err="1" smtClean="0"/>
              <a:t>Cannabis</a:t>
            </a:r>
            <a:r>
              <a:rPr lang="cs-CZ" sz="2600" dirty="0" smtClean="0"/>
              <a:t> </a:t>
            </a:r>
            <a:r>
              <a:rPr lang="cs-CZ" sz="2600" dirty="0" err="1" smtClean="0"/>
              <a:t>sativa</a:t>
            </a:r>
            <a:r>
              <a:rPr lang="cs-CZ" sz="2600" dirty="0" smtClean="0"/>
              <a:t>)</a:t>
            </a:r>
          </a:p>
          <a:p>
            <a:r>
              <a:rPr lang="cs-CZ" sz="2600" dirty="0" smtClean="0"/>
              <a:t>Jiné názvy: </a:t>
            </a:r>
            <a:r>
              <a:rPr lang="cs-CZ" sz="2600" dirty="0" smtClean="0"/>
              <a:t>Maria </a:t>
            </a:r>
            <a:r>
              <a:rPr lang="cs-CZ" sz="2600" dirty="0" err="1" smtClean="0"/>
              <a:t>Johanna</a:t>
            </a:r>
            <a:r>
              <a:rPr lang="cs-CZ" sz="2600" dirty="0" smtClean="0"/>
              <a:t>, </a:t>
            </a:r>
            <a:r>
              <a:rPr lang="cs-CZ" sz="2600" b="1" dirty="0" smtClean="0"/>
              <a:t>marjánka</a:t>
            </a:r>
            <a:r>
              <a:rPr lang="cs-CZ" sz="2600" dirty="0" smtClean="0"/>
              <a:t>, </a:t>
            </a:r>
            <a:r>
              <a:rPr lang="cs-CZ" sz="2600" dirty="0" err="1" smtClean="0"/>
              <a:t>maruška</a:t>
            </a:r>
            <a:r>
              <a:rPr lang="cs-CZ" sz="2600" dirty="0" smtClean="0"/>
              <a:t>, </a:t>
            </a:r>
            <a:r>
              <a:rPr lang="cs-CZ" sz="2600" b="1" dirty="0" smtClean="0"/>
              <a:t>tráva</a:t>
            </a:r>
            <a:r>
              <a:rPr lang="cs-CZ" sz="2600" dirty="0" smtClean="0"/>
              <a:t>, zelí, </a:t>
            </a:r>
            <a:r>
              <a:rPr lang="cs-CZ" sz="2600" dirty="0" err="1" smtClean="0"/>
              <a:t>Marijuana</a:t>
            </a:r>
            <a:r>
              <a:rPr lang="cs-CZ" sz="2600" dirty="0" smtClean="0"/>
              <a:t>, </a:t>
            </a:r>
            <a:r>
              <a:rPr lang="cs-CZ" sz="2600" dirty="0" err="1" smtClean="0"/>
              <a:t>buddha</a:t>
            </a:r>
            <a:r>
              <a:rPr lang="cs-CZ" sz="2600" dirty="0" smtClean="0"/>
              <a:t>, </a:t>
            </a:r>
            <a:r>
              <a:rPr lang="cs-CZ" sz="2600" dirty="0" err="1" smtClean="0"/>
              <a:t>blunt</a:t>
            </a:r>
            <a:r>
              <a:rPr lang="cs-CZ" sz="2600" dirty="0" smtClean="0"/>
              <a:t>, Mary Jane, </a:t>
            </a:r>
            <a:r>
              <a:rPr lang="cs-CZ" sz="2600" dirty="0" err="1" smtClean="0"/>
              <a:t>grass</a:t>
            </a:r>
            <a:r>
              <a:rPr lang="cs-CZ" sz="2600" dirty="0" smtClean="0"/>
              <a:t>, </a:t>
            </a:r>
            <a:r>
              <a:rPr lang="cs-CZ" sz="2600" dirty="0" err="1" smtClean="0"/>
              <a:t>weed</a:t>
            </a:r>
            <a:r>
              <a:rPr lang="cs-CZ" sz="2600" dirty="0" smtClean="0"/>
              <a:t>, </a:t>
            </a:r>
            <a:r>
              <a:rPr lang="cs-CZ" sz="2600" dirty="0" err="1" smtClean="0"/>
              <a:t>smoke</a:t>
            </a:r>
            <a:r>
              <a:rPr lang="cs-CZ" sz="2600" dirty="0" smtClean="0"/>
              <a:t>, </a:t>
            </a:r>
            <a:r>
              <a:rPr lang="cs-CZ" sz="2600" dirty="0" err="1" smtClean="0"/>
              <a:t>ganja</a:t>
            </a:r>
            <a:r>
              <a:rPr lang="cs-CZ" sz="2600" dirty="0" smtClean="0"/>
              <a:t>, pot, </a:t>
            </a:r>
            <a:r>
              <a:rPr lang="cs-CZ" sz="2600" dirty="0" err="1" smtClean="0"/>
              <a:t>dope</a:t>
            </a:r>
            <a:r>
              <a:rPr lang="cs-CZ" sz="2600" dirty="0" smtClean="0"/>
              <a:t>, </a:t>
            </a:r>
            <a:r>
              <a:rPr lang="cs-CZ" sz="2600" dirty="0" err="1" smtClean="0"/>
              <a:t>boo</a:t>
            </a:r>
            <a:r>
              <a:rPr lang="cs-CZ" sz="2600" dirty="0" smtClean="0"/>
              <a:t>, </a:t>
            </a:r>
            <a:r>
              <a:rPr lang="cs-CZ" sz="2600" dirty="0" err="1" smtClean="0"/>
              <a:t>gage</a:t>
            </a:r>
            <a:r>
              <a:rPr lang="cs-CZ" sz="2600" dirty="0" smtClean="0"/>
              <a:t>, </a:t>
            </a:r>
            <a:r>
              <a:rPr lang="cs-CZ" sz="2600" dirty="0" err="1" smtClean="0"/>
              <a:t>ju</a:t>
            </a:r>
            <a:r>
              <a:rPr lang="cs-CZ" sz="2600" dirty="0" smtClean="0"/>
              <a:t>-</a:t>
            </a:r>
            <a:r>
              <a:rPr lang="cs-CZ" sz="2600" dirty="0" err="1" smtClean="0"/>
              <a:t>ju</a:t>
            </a:r>
            <a:r>
              <a:rPr lang="cs-CZ" sz="2600" dirty="0" smtClean="0"/>
              <a:t>, </a:t>
            </a:r>
            <a:r>
              <a:rPr lang="cs-CZ" sz="2600" dirty="0" err="1" smtClean="0"/>
              <a:t>indian</a:t>
            </a:r>
            <a:r>
              <a:rPr lang="cs-CZ" sz="2600" dirty="0" smtClean="0"/>
              <a:t> </a:t>
            </a:r>
            <a:r>
              <a:rPr lang="cs-CZ" sz="2600" dirty="0" err="1" smtClean="0"/>
              <a:t>hay</a:t>
            </a:r>
            <a:r>
              <a:rPr lang="cs-CZ" sz="2600" dirty="0" smtClean="0"/>
              <a:t>, </a:t>
            </a:r>
            <a:r>
              <a:rPr lang="cs-CZ" sz="2600" dirty="0" err="1" smtClean="0"/>
              <a:t>reefer</a:t>
            </a:r>
            <a:r>
              <a:rPr lang="cs-CZ" sz="2600" dirty="0" smtClean="0"/>
              <a:t>, </a:t>
            </a:r>
            <a:r>
              <a:rPr lang="cs-CZ" sz="2600" b="1" dirty="0" smtClean="0"/>
              <a:t>joint</a:t>
            </a:r>
            <a:r>
              <a:rPr lang="cs-CZ" sz="2600" dirty="0" smtClean="0"/>
              <a:t>, </a:t>
            </a:r>
            <a:r>
              <a:rPr lang="cs-CZ" sz="2600" dirty="0" err="1" smtClean="0"/>
              <a:t>kif</a:t>
            </a:r>
            <a:r>
              <a:rPr lang="cs-CZ" sz="2600" dirty="0" smtClean="0"/>
              <a:t>, </a:t>
            </a:r>
            <a:r>
              <a:rPr lang="cs-CZ" sz="2600" dirty="0" err="1" smtClean="0"/>
              <a:t>doobie</a:t>
            </a:r>
            <a:r>
              <a:rPr lang="cs-CZ" sz="2600" dirty="0" smtClean="0"/>
              <a:t>, </a:t>
            </a:r>
            <a:r>
              <a:rPr lang="cs-CZ" sz="2600" dirty="0" err="1" smtClean="0"/>
              <a:t>spliff</a:t>
            </a:r>
            <a:r>
              <a:rPr lang="cs-CZ" sz="2600" dirty="0" smtClean="0"/>
              <a:t>, </a:t>
            </a:r>
            <a:r>
              <a:rPr lang="cs-CZ" sz="2600" dirty="0" err="1" smtClean="0"/>
              <a:t>number</a:t>
            </a:r>
            <a:r>
              <a:rPr lang="cs-CZ" sz="2600" dirty="0" smtClean="0"/>
              <a:t>, </a:t>
            </a:r>
            <a:r>
              <a:rPr lang="cs-CZ" sz="2600" dirty="0" err="1" smtClean="0"/>
              <a:t>giggle</a:t>
            </a:r>
            <a:r>
              <a:rPr lang="cs-CZ" sz="2600" dirty="0" smtClean="0"/>
              <a:t>-</a:t>
            </a:r>
            <a:r>
              <a:rPr lang="cs-CZ" sz="2600" dirty="0" err="1" smtClean="0"/>
              <a:t>smoke</a:t>
            </a:r>
            <a:r>
              <a:rPr lang="cs-CZ" sz="2600" dirty="0" smtClean="0"/>
              <a:t>, </a:t>
            </a:r>
            <a:r>
              <a:rPr lang="cs-CZ" sz="2600" dirty="0" err="1" smtClean="0"/>
              <a:t>Acapulco</a:t>
            </a:r>
            <a:r>
              <a:rPr lang="cs-CZ" sz="2600" dirty="0" smtClean="0"/>
              <a:t> </a:t>
            </a:r>
            <a:r>
              <a:rPr lang="cs-CZ" sz="2600" dirty="0" err="1" smtClean="0"/>
              <a:t>gold</a:t>
            </a:r>
            <a:r>
              <a:rPr lang="cs-CZ" sz="2600" dirty="0" smtClean="0"/>
              <a:t>, </a:t>
            </a:r>
            <a:r>
              <a:rPr lang="cs-CZ" sz="2600" dirty="0" err="1" smtClean="0"/>
              <a:t>Sensimilla</a:t>
            </a:r>
            <a:r>
              <a:rPr lang="cs-CZ" sz="2600" dirty="0" smtClean="0"/>
              <a:t>, Skunk, </a:t>
            </a:r>
            <a:r>
              <a:rPr lang="cs-CZ" sz="2600" dirty="0" err="1" smtClean="0"/>
              <a:t>Purple</a:t>
            </a:r>
            <a:r>
              <a:rPr lang="cs-CZ" sz="2600" dirty="0" smtClean="0"/>
              <a:t> </a:t>
            </a:r>
            <a:r>
              <a:rPr lang="cs-CZ" sz="2600" dirty="0" err="1" smtClean="0"/>
              <a:t>Sensi</a:t>
            </a:r>
            <a:r>
              <a:rPr lang="cs-CZ" sz="2600" dirty="0" smtClean="0"/>
              <a:t>, </a:t>
            </a:r>
            <a:r>
              <a:rPr lang="cs-CZ" sz="2600" dirty="0" err="1" smtClean="0"/>
              <a:t>Thai</a:t>
            </a:r>
            <a:endParaRPr lang="cs-CZ" sz="2600" dirty="0" smtClean="0"/>
          </a:p>
          <a:p>
            <a:r>
              <a:rPr lang="cs-CZ" sz="2600" dirty="0" smtClean="0"/>
              <a:t>Původ: Indie – náboženské obřady</a:t>
            </a:r>
          </a:p>
          <a:p>
            <a:r>
              <a:rPr lang="cs-CZ" sz="2600" dirty="0" smtClean="0">
                <a:hlinkClick r:id="rId2"/>
              </a:rPr>
              <a:t>http://cs.wikipedia.org/wiki/Marihuana</a:t>
            </a:r>
            <a:endParaRPr lang="cs-CZ" sz="2600" dirty="0" smtClean="0"/>
          </a:p>
          <a:p>
            <a:pPr>
              <a:buNone/>
            </a:pPr>
            <a:endParaRPr lang="cs-CZ" sz="2800" dirty="0" smtClean="0"/>
          </a:p>
          <a:p>
            <a:pPr>
              <a:buNone/>
            </a:pPr>
            <a:endParaRPr lang="cs-CZ" sz="2800" dirty="0"/>
          </a:p>
        </p:txBody>
      </p:sp>
      <p:pic>
        <p:nvPicPr>
          <p:cNvPr id="4" name="Obrázek 3" descr="rostlina marihuan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7580" y="0"/>
            <a:ext cx="3723045" cy="755967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1115541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Použití a výrobky z konopí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47824" y="1043533"/>
            <a:ext cx="9071640" cy="6192688"/>
          </a:xfrm>
        </p:spPr>
        <p:txBody>
          <a:bodyPr/>
          <a:lstStyle/>
          <a:p>
            <a:r>
              <a:rPr lang="cs-CZ" dirty="0" smtClean="0"/>
              <a:t> vlákna rostliny – konopné provazy, tkaní látek</a:t>
            </a:r>
          </a:p>
          <a:p>
            <a:r>
              <a:rPr lang="cs-CZ" dirty="0" smtClean="0"/>
              <a:t>Výroba papíru – trvanlivější než ze dřeva (archivace dokumentů)</a:t>
            </a:r>
          </a:p>
          <a:p>
            <a:r>
              <a:rPr lang="cs-CZ" dirty="0" smtClean="0"/>
              <a:t>Výroba umělých hmot</a:t>
            </a:r>
          </a:p>
          <a:p>
            <a:r>
              <a:rPr lang="cs-CZ" dirty="0" smtClean="0"/>
              <a:t>Alternativní palivo pro automobily</a:t>
            </a:r>
          </a:p>
          <a:p>
            <a:r>
              <a:rPr lang="cs-CZ" dirty="0" smtClean="0"/>
              <a:t>Klinické studie – prokázaly působení THC (</a:t>
            </a:r>
            <a:r>
              <a:rPr lang="cs-CZ" dirty="0" err="1" smtClean="0"/>
              <a:t>tetrahydrocannabinol</a:t>
            </a:r>
            <a:r>
              <a:rPr lang="cs-CZ" dirty="0" smtClean="0"/>
              <a:t>) na léčení </a:t>
            </a:r>
            <a:r>
              <a:rPr lang="cs-CZ" dirty="0" smtClean="0"/>
              <a:t>astmatu (rozšiřuje průdušky), epilepsie (snižuje počet záchvatů), anorexie (podporuje chuť k jídlu), zeleného zákalu (snižuje nitrooční tlak), nevolnosti vyvolané chemoterapií u rakoviny</a:t>
            </a: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1030245"/>
          </a:xfrm>
        </p:spPr>
        <p:txBody>
          <a:bodyPr/>
          <a:lstStyle/>
          <a:p>
            <a:pPr>
              <a:buNone/>
            </a:pPr>
            <a:r>
              <a:rPr lang="cs-CZ" sz="4000" b="1" dirty="0" smtClean="0"/>
              <a:t>Marihuana jako nebezpečná droga</a:t>
            </a:r>
            <a:endParaRPr lang="cs-CZ" sz="4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808" y="1187549"/>
            <a:ext cx="9071640" cy="5786755"/>
          </a:xfrm>
        </p:spPr>
        <p:txBody>
          <a:bodyPr/>
          <a:lstStyle/>
          <a:p>
            <a:r>
              <a:rPr lang="cs-CZ" sz="2800" dirty="0" smtClean="0"/>
              <a:t>Kouří se nebo je podávána s potravou (perorálně)</a:t>
            </a:r>
          </a:p>
          <a:p>
            <a:r>
              <a:rPr lang="cs-CZ" sz="2800" dirty="0" smtClean="0"/>
              <a:t>Není možné přesně nadávkovat</a:t>
            </a:r>
          </a:p>
          <a:p>
            <a:r>
              <a:rPr lang="cs-CZ" sz="2800" dirty="0" smtClean="0"/>
              <a:t>Účinky – euforie, veselost, opojení, halucinace, změna vnímání času a prostoru, toku myšlenek</a:t>
            </a:r>
          </a:p>
          <a:p>
            <a:r>
              <a:rPr lang="cs-CZ" sz="2800" dirty="0" smtClean="0"/>
              <a:t>Účinek nastupuje v závislosti na „kvalitě“ a množství drogy – řádově minuty (kouření) až hodiny (s jídlem)</a:t>
            </a:r>
          </a:p>
          <a:p>
            <a:r>
              <a:rPr lang="cs-CZ" sz="2800" dirty="0" smtClean="0"/>
              <a:t>Individuální prožitek – od jednoduché smavosti až po meditační náladu, okolní lidé vypadají divně uspěchaně, vybavují se staré příběhy</a:t>
            </a:r>
          </a:p>
          <a:p>
            <a:pPr algn="ctr">
              <a:buNone/>
            </a:pPr>
            <a:r>
              <a:rPr lang="cs-CZ" b="1" dirty="0" smtClean="0"/>
              <a:t>Je často branou k použití tvrdších drog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Hašiš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331565"/>
            <a:ext cx="8856793" cy="5616624"/>
          </a:xfrm>
        </p:spPr>
        <p:txBody>
          <a:bodyPr/>
          <a:lstStyle/>
          <a:p>
            <a:r>
              <a:rPr lang="cs-CZ" sz="2800" dirty="0" smtClean="0"/>
              <a:t>Jiný název: </a:t>
            </a:r>
            <a:r>
              <a:rPr lang="cs-CZ" sz="2800" dirty="0" err="1" smtClean="0"/>
              <a:t>haš</a:t>
            </a:r>
            <a:r>
              <a:rPr lang="cs-CZ" sz="2800" dirty="0" smtClean="0"/>
              <a:t>, černý </a:t>
            </a:r>
            <a:r>
              <a:rPr lang="cs-CZ" sz="2800" dirty="0" err="1" smtClean="0"/>
              <a:t>afghán</a:t>
            </a:r>
            <a:r>
              <a:rPr lang="cs-CZ" sz="2800" dirty="0" smtClean="0"/>
              <a:t>, čokoláda, </a:t>
            </a:r>
            <a:r>
              <a:rPr lang="cs-CZ" sz="2800" dirty="0" err="1" smtClean="0"/>
              <a:t>bhang</a:t>
            </a:r>
            <a:r>
              <a:rPr lang="cs-CZ" sz="2800" dirty="0" smtClean="0"/>
              <a:t>, </a:t>
            </a:r>
            <a:r>
              <a:rPr lang="cs-CZ" sz="2800" dirty="0" err="1" smtClean="0"/>
              <a:t>gandža</a:t>
            </a:r>
            <a:r>
              <a:rPr lang="cs-CZ" sz="2800" dirty="0" smtClean="0"/>
              <a:t>, </a:t>
            </a:r>
            <a:r>
              <a:rPr lang="cs-CZ" sz="2800" dirty="0" err="1" smtClean="0"/>
              <a:t>kif</a:t>
            </a:r>
            <a:r>
              <a:rPr lang="cs-CZ" sz="2800" dirty="0" smtClean="0"/>
              <a:t>, </a:t>
            </a:r>
            <a:r>
              <a:rPr lang="cs-CZ" sz="2800" dirty="0" err="1" smtClean="0"/>
              <a:t>dagga</a:t>
            </a:r>
            <a:r>
              <a:rPr lang="cs-CZ" sz="2800" dirty="0" smtClean="0"/>
              <a:t> (</a:t>
            </a:r>
            <a:r>
              <a:rPr lang="cs-CZ" sz="2800" dirty="0" err="1" smtClean="0"/>
              <a:t>hashish</a:t>
            </a:r>
            <a:r>
              <a:rPr lang="cs-CZ" sz="2800" dirty="0" smtClean="0"/>
              <a:t>, </a:t>
            </a:r>
            <a:r>
              <a:rPr lang="cs-CZ" sz="2800" dirty="0" err="1" smtClean="0"/>
              <a:t>hash</a:t>
            </a:r>
            <a:r>
              <a:rPr lang="cs-CZ" sz="2800" dirty="0" smtClean="0"/>
              <a:t>, </a:t>
            </a:r>
            <a:r>
              <a:rPr lang="cs-CZ" sz="2800" dirty="0" err="1" smtClean="0"/>
              <a:t>Zero</a:t>
            </a:r>
            <a:r>
              <a:rPr lang="cs-CZ" sz="2800" dirty="0" smtClean="0"/>
              <a:t>-</a:t>
            </a:r>
            <a:r>
              <a:rPr lang="cs-CZ" sz="2800" dirty="0" err="1" smtClean="0"/>
              <a:t>zero</a:t>
            </a:r>
            <a:r>
              <a:rPr lang="cs-CZ" sz="2800" dirty="0" smtClean="0"/>
              <a:t>, </a:t>
            </a:r>
            <a:r>
              <a:rPr lang="cs-CZ" sz="2800" dirty="0" err="1" smtClean="0"/>
              <a:t>Kashmir</a:t>
            </a:r>
            <a:r>
              <a:rPr lang="cs-CZ" sz="2800" dirty="0" smtClean="0"/>
              <a:t>, </a:t>
            </a:r>
            <a:r>
              <a:rPr lang="cs-CZ" sz="2800" dirty="0" err="1" smtClean="0"/>
              <a:t>Lebanon</a:t>
            </a:r>
            <a:endParaRPr lang="cs-CZ" sz="2800" dirty="0" smtClean="0"/>
          </a:p>
          <a:p>
            <a:r>
              <a:rPr lang="cs-CZ" sz="2800" b="1" dirty="0" smtClean="0"/>
              <a:t>Vyrábí se z konopí  </a:t>
            </a:r>
            <a:r>
              <a:rPr lang="cs-CZ" sz="2800" dirty="0" smtClean="0"/>
              <a:t>-</a:t>
            </a:r>
            <a:r>
              <a:rPr lang="cs-CZ" sz="2800" dirty="0" smtClean="0"/>
              <a:t>  pryskyřice konopí extrahovaná s tuky ve vařící vodě a </a:t>
            </a:r>
            <a:r>
              <a:rPr lang="cs-CZ" sz="2800" dirty="0" smtClean="0"/>
              <a:t>vykrystalizovaná</a:t>
            </a:r>
          </a:p>
          <a:p>
            <a:r>
              <a:rPr lang="cs-CZ" sz="2800" dirty="0" smtClean="0"/>
              <a:t>účinné </a:t>
            </a:r>
            <a:r>
              <a:rPr lang="cs-CZ" sz="2800" dirty="0" smtClean="0"/>
              <a:t>látky jsou </a:t>
            </a:r>
            <a:r>
              <a:rPr lang="cs-CZ" sz="2800" dirty="0" err="1" smtClean="0"/>
              <a:t>cannabinoly</a:t>
            </a:r>
            <a:r>
              <a:rPr lang="cs-CZ" sz="2800" dirty="0" smtClean="0"/>
              <a:t>, hlavně THC.</a:t>
            </a:r>
            <a:endParaRPr lang="cs-CZ" sz="2800" dirty="0" smtClean="0"/>
          </a:p>
          <a:p>
            <a:r>
              <a:rPr lang="cs-CZ" sz="2800" dirty="0" smtClean="0"/>
              <a:t>Velmi populární společenské chování, už v 19. století </a:t>
            </a:r>
            <a:r>
              <a:rPr lang="cs-CZ" sz="2800" b="1" dirty="0" smtClean="0"/>
              <a:t>– opiová doupata, Klub </a:t>
            </a:r>
            <a:r>
              <a:rPr lang="cs-CZ" sz="2800" b="1" dirty="0" err="1" smtClean="0"/>
              <a:t>Hašišinů</a:t>
            </a:r>
            <a:r>
              <a:rPr lang="cs-CZ" sz="2800" b="1" dirty="0" smtClean="0"/>
              <a:t>, </a:t>
            </a:r>
            <a:r>
              <a:rPr lang="cs-CZ" sz="2800" dirty="0" smtClean="0"/>
              <a:t>aj.</a:t>
            </a:r>
          </a:p>
          <a:p>
            <a:r>
              <a:rPr lang="cs-CZ" sz="2800" dirty="0" smtClean="0"/>
              <a:t>Známí kuřáci hašiše – např. Dumas, Hugo</a:t>
            </a:r>
          </a:p>
          <a:p>
            <a:r>
              <a:rPr lang="cs-CZ" sz="2800" dirty="0" smtClean="0"/>
              <a:t>Kouří se, používá se perorálně</a:t>
            </a:r>
          </a:p>
          <a:p>
            <a:r>
              <a:rPr lang="cs-CZ" sz="2800" dirty="0" smtClean="0"/>
              <a:t>Příznaky ihned, opojení po cca 15 minutách, </a:t>
            </a:r>
          </a:p>
          <a:p>
            <a:endParaRPr lang="cs-CZ" sz="2800" b="1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Výchozí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773</TotalTime>
  <Words>1484</Words>
  <Application>Microsoft Office PowerPoint</Application>
  <PresentationFormat>Vlastní</PresentationFormat>
  <Paragraphs>162</Paragraphs>
  <Slides>29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29</vt:i4>
      </vt:variant>
    </vt:vector>
  </HeadingPairs>
  <TitlesOfParts>
    <vt:vector size="30" baseType="lpstr">
      <vt:lpstr>Výchozí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Klíčová slova</vt:lpstr>
      <vt:lpstr>Co je to droga</vt:lpstr>
      <vt:lpstr>Závislost a návyk</vt:lpstr>
      <vt:lpstr>Klasifikace drog podle zákoníku z 1. 1. 2010 </vt:lpstr>
      <vt:lpstr>Marihuana</vt:lpstr>
      <vt:lpstr>Použití a výrobky z konopí</vt:lpstr>
      <vt:lpstr>Marihuana jako nebezpečná droga</vt:lpstr>
      <vt:lpstr>Hašiš</vt:lpstr>
      <vt:lpstr>Hašiš</vt:lpstr>
      <vt:lpstr>Nebezpečí hašiše</vt:lpstr>
      <vt:lpstr>Kokain</vt:lpstr>
      <vt:lpstr>Koka – kokainovník pravý   Erythroxylum coca </vt:lpstr>
      <vt:lpstr>Kokain a jeho účinky v medicíně</vt:lpstr>
      <vt:lpstr>Kokain</vt:lpstr>
      <vt:lpstr>Kokain a crack</vt:lpstr>
      <vt:lpstr>Heroin - opiát</vt:lpstr>
      <vt:lpstr>Heroin - účinky</vt:lpstr>
      <vt:lpstr>Největší rizika heroinu</vt:lpstr>
      <vt:lpstr>Mák opiový – zdroj opia</vt:lpstr>
      <vt:lpstr>LSD</vt:lpstr>
      <vt:lpstr>LSD a bad trip</vt:lpstr>
      <vt:lpstr>Toluen</vt:lpstr>
      <vt:lpstr>Toluen – jak lehce spadnout na dno </vt:lpstr>
      <vt:lpstr>Lysohlávky a jiné houby</vt:lpstr>
      <vt:lpstr>„Houbičky“ – Lysohlávky (Psilocybe)</vt:lpstr>
      <vt:lpstr>Extáze - MDMA</vt:lpstr>
      <vt:lpstr>Klasifikace látkové závislosti</vt:lpstr>
      <vt:lpstr>Použitá literatura a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Význam vitamínů</dc:title>
  <dc:creator>stepnickova</dc:creator>
  <cp:lastModifiedBy>stepnickova</cp:lastModifiedBy>
  <cp:revision>85</cp:revision>
  <dcterms:created xsi:type="dcterms:W3CDTF">2013-04-16T11:06:11Z</dcterms:created>
  <dcterms:modified xsi:type="dcterms:W3CDTF">2013-06-17T23:06:09Z</dcterms:modified>
</cp:coreProperties>
</file>