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78" r:id="rId2"/>
    <p:sldId id="283" r:id="rId3"/>
    <p:sldId id="284" r:id="rId4"/>
    <p:sldId id="285" r:id="rId5"/>
    <p:sldId id="286" r:id="rId6"/>
    <p:sldId id="287" r:id="rId7"/>
    <p:sldId id="288" r:id="rId8"/>
    <p:sldId id="289" r:id="rId9"/>
    <p:sldId id="290" r:id="rId10"/>
    <p:sldId id="292" r:id="rId11"/>
    <p:sldId id="294" r:id="rId12"/>
    <p:sldId id="295" r:id="rId13"/>
    <p:sldId id="291" r:id="rId14"/>
    <p:sldId id="300" r:id="rId15"/>
    <p:sldId id="293" r:id="rId16"/>
    <p:sldId id="296" r:id="rId17"/>
    <p:sldId id="297" r:id="rId18"/>
    <p:sldId id="298" r:id="rId19"/>
    <p:sldId id="301" r:id="rId20"/>
    <p:sldId id="299" r:id="rId21"/>
    <p:sldId id="302" r:id="rId22"/>
    <p:sldId id="303" r:id="rId23"/>
    <p:sldId id="277" r:id="rId24"/>
  </p:sldIdLst>
  <p:sldSz cx="10080625" cy="7559675"/>
  <p:notesSz cx="7559675" cy="10691813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řední styl 2 – zvýraznění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Střední styl 2 – zvýraznění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21029" autoAdjust="0"/>
    <p:restoredTop sz="94660"/>
  </p:normalViewPr>
  <p:slideViewPr>
    <p:cSldViewPr>
      <p:cViewPr varScale="1">
        <p:scale>
          <a:sx n="62" d="100"/>
          <a:sy n="62" d="100"/>
        </p:scale>
        <p:origin x="-1194" y="-72"/>
      </p:cViewPr>
      <p:guideLst>
        <p:guide orient="horz" pos="2381"/>
        <p:guide pos="317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cs-CZ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Zástupný symbol pro datum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cs-CZ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Zástupný symbol pro zápatí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cs-CZ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Zástupný symbol pro číslo snímku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2F2F8B8F-64AE-48BF-848E-71FE183EAEE0}" type="slidenum">
              <a:rPr/>
              <a:pPr marL="0" marR="0" lvl="0" indent="0" algn="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400"/>
              </a:pPr>
              <a:t>‹#›</a:t>
            </a:fld>
            <a:endParaRPr lang="cs-CZ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cs-CZ"/>
          </a:p>
        </p:txBody>
      </p:sp>
      <p:sp>
        <p:nvSpPr>
          <p:cNvPr id="4" name="Zástupný symbol pro záhlaví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5" name="Zástupný symbol pro datum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6" name="Zástupný symbol pro zápatí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7" name="Zástupný symbol pro číslo snímku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algn="r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6635F688-5738-47E9-B155-8A4A98C01553}" type="slidenum">
              <a:rPr/>
              <a:pPr lvl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cs-CZ" sz="2000" b="0" i="0" u="none" strike="noStrike" kern="1200">
        <a:ln>
          <a:noFill/>
        </a:ln>
        <a:latin typeface="Arial" pitchFamily="18"/>
        <a:ea typeface="Microsoft YaHei" pitchFamily="2"/>
        <a:cs typeface="Mangal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6635F688-5738-47E9-B155-8A4A98C01553}" type="slidenum">
              <a:rPr lang="cs-CZ" smtClean="0"/>
              <a:pPr lvl="0"/>
              <a:t>3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C50329B-E15F-4BAA-A707-D4FCB76881A9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87426FE-8802-4B9C-894D-69368F10538A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308850" y="301625"/>
            <a:ext cx="2266950" cy="6456363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3212" cy="6456363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E5ABAE3-7C70-40E9-9CC7-697CBAB8C740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CCA4874-31BC-46EF-B6A7-098362D5F3A2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8D5F2A3-C7CC-4853-A414-D8D626BA8AFB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9287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14925" y="1768475"/>
            <a:ext cx="4460875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A5BD36B-3154-4128-813A-6A65F9F640BE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933B623-D519-47BC-9574-DF38C40FD0D0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C85F1A7-A0D2-4B09-887B-C09E6BD76952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AC156E8-46F4-402A-B65C-068ED46F1F13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C7461B2-361B-466E-BA44-A5F28C825411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2E1B587-2579-4E1A-A8C4-AE8ED6D7707F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 txBox="1">
            <a:spLocks noGrp="1"/>
          </p:cNvSpPr>
          <p:nvPr>
            <p:ph type="title"/>
          </p:nvPr>
        </p:nvSpPr>
        <p:spPr>
          <a:xfrm>
            <a:off x="503999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cs-CZ"/>
          </a:p>
        </p:txBody>
      </p:sp>
      <p:sp>
        <p:nvSpPr>
          <p:cNvPr id="3" name="Zástupný symbol pro text 2"/>
          <p:cNvSpPr txBox="1">
            <a:spLocks noGrp="1"/>
          </p:cNvSpPr>
          <p:nvPr>
            <p:ph type="body" idx="1"/>
          </p:nvPr>
        </p:nvSpPr>
        <p:spPr>
          <a:xfrm>
            <a:off x="503999" y="1769040"/>
            <a:ext cx="9071640" cy="4989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None/>
              <a:defRPr lang="cs-CZ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lang="cs-CZ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cs-CZ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cs-CZ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 txBox="1">
            <a:spLocks noGrp="1"/>
          </p:cNvSpPr>
          <p:nvPr>
            <p:ph type="dt" sz="half" idx="2"/>
          </p:nvPr>
        </p:nvSpPr>
        <p:spPr>
          <a:xfrm>
            <a:off x="503999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5" name="Zástupný symbol pro zápatí 4"/>
          <p:cNvSpPr txBox="1">
            <a:spLocks noGrp="1"/>
          </p:cNvSpPr>
          <p:nvPr>
            <p:ph type="ftr" sz="quarter" idx="3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ctr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6" name="Zástupný symbol pro číslo snímku 5"/>
          <p:cNvSpPr txBox="1">
            <a:spLocks noGrp="1"/>
          </p:cNvSpPr>
          <p:nvPr>
            <p:ph type="sldNum" sz="quarter" idx="4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66A45694-66ED-4523-9C19-0EB0278B319C}" type="slidenum">
              <a:rPr/>
              <a:pPr lvl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rtl="0" hangingPunct="0">
        <a:tabLst/>
        <a:defRPr lang="cs-CZ" sz="4400" b="0" i="0" u="none" strike="noStrike" kern="1200">
          <a:ln>
            <a:noFill/>
          </a:ln>
          <a:latin typeface="Arial" pitchFamily="18"/>
          <a:ea typeface="Microsoft YaHei" pitchFamily="2"/>
          <a:cs typeface="Mangal" pitchFamily="2"/>
        </a:defRPr>
      </a:lvl1pPr>
    </p:titleStyle>
    <p:bodyStyle>
      <a:lvl1pPr marL="0" marR="0" indent="0" rtl="0" hangingPunct="0">
        <a:spcBef>
          <a:spcPts val="0"/>
        </a:spcBef>
        <a:spcAft>
          <a:spcPts val="1414"/>
        </a:spcAft>
        <a:tabLst/>
        <a:defRPr lang="cs-CZ" sz="3200" b="0" i="0" u="none" strike="noStrike" kern="1200">
          <a:ln>
            <a:noFill/>
          </a:ln>
          <a:latin typeface="Arial" pitchFamily="18"/>
          <a:ea typeface="Microsoft YaHei" pitchFamily="2"/>
          <a:cs typeface="Mangal" pitchFamily="2"/>
        </a:defRPr>
      </a:lvl1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lidinsky@gymberoun.cz" TargetMode="External"/><Relationship Id="rId2" Type="http://schemas.openxmlformats.org/officeDocument/2006/relationships/hyperlink" Target="http://www.gymberoun.cz/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wmf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Fet%C3%A1ln%C3%AD_alkoholov%C3%BD_syndrom" TargetMode="External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auto.idnes.cz/alkulacka.asp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cs.wikipedia.org/wiki/Fet%C3%A1ln%C3%AD_alkoholov%C3%BD_syndrom" TargetMode="External"/><Relationship Id="rId3" Type="http://schemas.openxmlformats.org/officeDocument/2006/relationships/hyperlink" Target="http://ec.europa.eu/health-eu/my_lifestyle/alcohol/index_cs.htm" TargetMode="External"/><Relationship Id="rId7" Type="http://schemas.openxmlformats.org/officeDocument/2006/relationships/hyperlink" Target="http://www.alkoholik.cz/zavislost/lide_a_alkohol/index.html" TargetMode="External"/><Relationship Id="rId2" Type="http://schemas.openxmlformats.org/officeDocument/2006/relationships/hyperlink" Target="http://auto.idnes.cz/alkulacka.asp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nemoci.vitalion.cz/alkoholismus/" TargetMode="External"/><Relationship Id="rId11" Type="http://schemas.openxmlformats.org/officeDocument/2006/relationships/hyperlink" Target="http://cs.wikipedia.org/wiki/Avitamin%C3%B3za" TargetMode="External"/><Relationship Id="rId5" Type="http://schemas.openxmlformats.org/officeDocument/2006/relationships/hyperlink" Target="http://www.klinikazdravi.cz/clanky/alkoholismus--projevy-nasledky-a-typy-zavislosti/" TargetMode="External"/><Relationship Id="rId10" Type="http://schemas.openxmlformats.org/officeDocument/2006/relationships/hyperlink" Target="http://www.pijsrozumem.cz/Alkohol-a-jeho-pusobeni" TargetMode="External"/><Relationship Id="rId4" Type="http://schemas.openxmlformats.org/officeDocument/2006/relationships/hyperlink" Target="http://cs.wikipedia.org/wiki/Pivovarnictv%C3%AD" TargetMode="External"/><Relationship Id="rId9" Type="http://schemas.openxmlformats.org/officeDocument/2006/relationships/hyperlink" Target="http://cs.wikipedia.org/wiki/Alkoholik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cs.wikipedia.org/wiki/Saccharomyces_cerevisiae" TargetMode="External"/><Relationship Id="rId4" Type="http://schemas.openxmlformats.org/officeDocument/2006/relationships/hyperlink" Target="http://cs.wikipedia.org/wiki/Ethanol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V%C3%BDroba_v%C3%ADna" TargetMode="External"/><Relationship Id="rId2" Type="http://schemas.openxmlformats.org/officeDocument/2006/relationships/hyperlink" Target="http://cs.wikipedia.org/wiki/Pivovarnictv%C3%AD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cs.wikipedia.org/wiki/Synapse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2023727" y="2906707"/>
            <a:ext cx="7541463" cy="714379"/>
          </a:xfrm>
        </p:spPr>
        <p:txBody>
          <a:bodyPr>
            <a:noAutofit/>
          </a:bodyPr>
          <a:lstStyle/>
          <a:p>
            <a:pPr algn="l"/>
            <a:r>
              <a:rPr lang="cs-CZ" sz="1800" b="1" dirty="0">
                <a:latin typeface="Times New Roman" pitchFamily="18" charset="0"/>
                <a:cs typeface="Times New Roman" pitchFamily="18" charset="0"/>
              </a:rPr>
              <a:t>Gymnázium </a:t>
            </a:r>
            <a:r>
              <a:rPr lang="cs-CZ" sz="1800" b="1" dirty="0" err="1">
                <a:latin typeface="Times New Roman" pitchFamily="18" charset="0"/>
                <a:cs typeface="Times New Roman" pitchFamily="18" charset="0"/>
              </a:rPr>
              <a:t>Joachima</a:t>
            </a:r>
            <a:r>
              <a:rPr lang="cs-CZ" sz="1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cs-CZ" sz="1800" b="1" dirty="0" err="1">
                <a:latin typeface="Times New Roman" pitchFamily="18" charset="0"/>
                <a:cs typeface="Times New Roman" pitchFamily="18" charset="0"/>
              </a:rPr>
              <a:t>Barranda</a:t>
            </a:r>
            <a:r>
              <a:rPr lang="cs-CZ" sz="1800" b="1" dirty="0">
                <a:latin typeface="Times New Roman" pitchFamily="18" charset="0"/>
                <a:cs typeface="Times New Roman" pitchFamily="18" charset="0"/>
              </a:rPr>
              <a:t> Beroun, </a:t>
            </a:r>
            <a:r>
              <a:rPr lang="cs-CZ" sz="1800" b="1" dirty="0" err="1">
                <a:latin typeface="Times New Roman" pitchFamily="18" charset="0"/>
                <a:cs typeface="Times New Roman" pitchFamily="18" charset="0"/>
              </a:rPr>
              <a:t>Talichova</a:t>
            </a:r>
            <a:r>
              <a:rPr lang="cs-CZ" sz="1800" b="1" dirty="0">
                <a:latin typeface="Times New Roman" pitchFamily="18" charset="0"/>
                <a:cs typeface="Times New Roman" pitchFamily="18" charset="0"/>
              </a:rPr>
              <a:t> 824, Beroun 2, 26601</a:t>
            </a:r>
            <a:br>
              <a:rPr lang="cs-CZ" sz="1800" b="1" dirty="0">
                <a:latin typeface="Times New Roman" pitchFamily="18" charset="0"/>
                <a:cs typeface="Times New Roman" pitchFamily="18" charset="0"/>
              </a:rPr>
            </a:br>
            <a:r>
              <a:rPr lang="cs-CZ" sz="1800" dirty="0">
                <a:latin typeface="Times New Roman" pitchFamily="18" charset="0"/>
                <a:cs typeface="Times New Roman" pitchFamily="18" charset="0"/>
              </a:rPr>
              <a:t>tel., +420 (311) 623435, +420 (311) 621232, fax: +420 (311) 623435 </a:t>
            </a:r>
            <a:r>
              <a:rPr lang="cs-CZ" sz="1800" u="sng" dirty="0">
                <a:latin typeface="Times New Roman" pitchFamily="18" charset="0"/>
                <a:cs typeface="Times New Roman" pitchFamily="18" charset="0"/>
                <a:hlinkClick r:id="rId2"/>
              </a:rPr>
              <a:t>www.</a:t>
            </a:r>
            <a:r>
              <a:rPr lang="cs-CZ" sz="1800" u="sng" dirty="0" err="1">
                <a:latin typeface="Times New Roman" pitchFamily="18" charset="0"/>
                <a:cs typeface="Times New Roman" pitchFamily="18" charset="0"/>
                <a:hlinkClick r:id="rId2"/>
              </a:rPr>
              <a:t>gymberoun.cz</a:t>
            </a:r>
            <a:r>
              <a:rPr lang="cs-CZ" sz="1800" dirty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cs-CZ" sz="1800" dirty="0">
                <a:latin typeface="Times New Roman" pitchFamily="18" charset="0"/>
                <a:cs typeface="Times New Roman" pitchFamily="18" charset="0"/>
              </a:rPr>
            </a:br>
            <a:r>
              <a:rPr lang="cs-CZ" sz="1800" u="sng" dirty="0" err="1">
                <a:latin typeface="Times New Roman" pitchFamily="18" charset="0"/>
                <a:cs typeface="Times New Roman" pitchFamily="18" charset="0"/>
                <a:hlinkClick r:id="rId3"/>
              </a:rPr>
              <a:t>lidinsky</a:t>
            </a:r>
            <a:r>
              <a:rPr lang="cs-CZ" sz="1800" u="sng" dirty="0">
                <a:latin typeface="Times New Roman" pitchFamily="18" charset="0"/>
                <a:cs typeface="Times New Roman" pitchFamily="18" charset="0"/>
                <a:hlinkClick r:id="rId3"/>
              </a:rPr>
              <a:t>@</a:t>
            </a:r>
            <a:r>
              <a:rPr lang="cs-CZ" sz="1800" u="sng" dirty="0" err="1">
                <a:latin typeface="Times New Roman" pitchFamily="18" charset="0"/>
                <a:cs typeface="Times New Roman" pitchFamily="18" charset="0"/>
                <a:hlinkClick r:id="rId3"/>
              </a:rPr>
              <a:t>gymberoun.cz</a:t>
            </a:r>
            <a:r>
              <a:rPr lang="cs-CZ" sz="1800" dirty="0">
                <a:latin typeface="Times New Roman" pitchFamily="18" charset="0"/>
                <a:cs typeface="Times New Roman" pitchFamily="18" charset="0"/>
              </a:rPr>
              <a:t>,  IČ: 47558407,  </a:t>
            </a:r>
            <a:r>
              <a:rPr lang="cs-CZ" sz="1800" dirty="0" err="1">
                <a:latin typeface="Times New Roman" pitchFamily="18" charset="0"/>
                <a:cs typeface="Times New Roman" pitchFamily="18" charset="0"/>
              </a:rPr>
              <a:t>č.ú</a:t>
            </a:r>
            <a:r>
              <a:rPr lang="cs-CZ" sz="1800" dirty="0">
                <a:latin typeface="Times New Roman" pitchFamily="18" charset="0"/>
                <a:cs typeface="Times New Roman" pitchFamily="18" charset="0"/>
              </a:rPr>
              <a:t>. 775 711 0297 / 0100 u KB Beroun</a:t>
            </a:r>
            <a:br>
              <a:rPr lang="cs-CZ" sz="1800" dirty="0">
                <a:latin typeface="Times New Roman" pitchFamily="18" charset="0"/>
                <a:cs typeface="Times New Roman" pitchFamily="18" charset="0"/>
              </a:rPr>
            </a:br>
            <a:r>
              <a:rPr lang="cs-CZ" sz="18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cs-CZ" sz="1800" dirty="0"/>
              <a:t/>
            </a:r>
            <a:br>
              <a:rPr lang="cs-CZ" sz="1800" dirty="0"/>
            </a:br>
            <a:endParaRPr lang="cs-CZ" sz="18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 b="1" dirty="0"/>
          </a:p>
          <a:p>
            <a:endParaRPr lang="cs-CZ" dirty="0"/>
          </a:p>
        </p:txBody>
      </p:sp>
      <p:pic>
        <p:nvPicPr>
          <p:cNvPr id="5" name="Obrázek 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4203" y="842944"/>
            <a:ext cx="8652836" cy="127000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7" name="Obrázek 6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3586" y="2430454"/>
            <a:ext cx="1270141" cy="1190632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8" name="TextovéPole 7"/>
          <p:cNvSpPr txBox="1"/>
          <p:nvPr/>
        </p:nvSpPr>
        <p:spPr>
          <a:xfrm>
            <a:off x="287784" y="4335466"/>
            <a:ext cx="9792841" cy="1178996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pPr algn="ctr"/>
            <a:r>
              <a:rPr lang="cs-CZ" sz="2600" b="1" dirty="0" smtClean="0">
                <a:latin typeface="Times New Roman" pitchFamily="18" charset="0"/>
                <a:cs typeface="Times New Roman" pitchFamily="18" charset="0"/>
              </a:rPr>
              <a:t>VY_32_INOVACE_2719</a:t>
            </a:r>
          </a:p>
          <a:p>
            <a:pPr algn="ctr"/>
            <a:r>
              <a:rPr lang="cs-CZ" sz="4400" b="1" dirty="0" smtClean="0"/>
              <a:t>Alkoholismus</a:t>
            </a:r>
            <a:endParaRPr lang="cs-CZ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Stavy související s požitím alkoholu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Malé dávky </a:t>
            </a:r>
            <a:r>
              <a:rPr lang="cs-CZ" dirty="0" smtClean="0"/>
              <a:t>působí</a:t>
            </a:r>
            <a:r>
              <a:rPr lang="cs-CZ" b="1" dirty="0" smtClean="0"/>
              <a:t> stimulačně </a:t>
            </a:r>
            <a:r>
              <a:rPr lang="cs-CZ" dirty="0" smtClean="0"/>
              <a:t>– z toho vyplývá společenské využití účinku alkoholu</a:t>
            </a:r>
          </a:p>
          <a:p>
            <a:pPr>
              <a:buNone/>
            </a:pPr>
            <a:r>
              <a:rPr lang="cs-CZ" dirty="0" smtClean="0"/>
              <a:t> – dochází ke zlepšení nálady, opadávají zábrany, snižuje se sebekritičnost, projevuje se i agrese</a:t>
            </a:r>
          </a:p>
          <a:p>
            <a:pPr>
              <a:buNone/>
            </a:pPr>
            <a:r>
              <a:rPr lang="cs-CZ" b="1" dirty="0" smtClean="0"/>
              <a:t>V</a:t>
            </a:r>
            <a:r>
              <a:rPr lang="cs-CZ" b="1" dirty="0" smtClean="0"/>
              <a:t>yšší dávka </a:t>
            </a:r>
            <a:r>
              <a:rPr lang="cs-CZ" dirty="0" smtClean="0"/>
              <a:t>způsobuje </a:t>
            </a:r>
            <a:r>
              <a:rPr lang="cs-CZ" b="1" dirty="0" smtClean="0"/>
              <a:t>útlum</a:t>
            </a:r>
          </a:p>
          <a:p>
            <a:pPr>
              <a:buFontTx/>
              <a:buChar char="-"/>
            </a:pPr>
            <a:r>
              <a:rPr lang="cs-CZ" dirty="0" smtClean="0"/>
              <a:t>dochází ke vzniku únavy, </a:t>
            </a:r>
            <a:r>
              <a:rPr lang="cs-CZ" dirty="0" err="1" smtClean="0"/>
              <a:t>nekoordinace</a:t>
            </a:r>
            <a:r>
              <a:rPr lang="cs-CZ" dirty="0" smtClean="0"/>
              <a:t> pohybu a jemné motoriky (opilecké </a:t>
            </a:r>
            <a:r>
              <a:rPr lang="cs-CZ" dirty="0" err="1" smtClean="0"/>
              <a:t>legáto</a:t>
            </a:r>
            <a:r>
              <a:rPr lang="cs-CZ" dirty="0" smtClean="0"/>
              <a:t>), spánku, </a:t>
            </a:r>
            <a:r>
              <a:rPr lang="cs-CZ" b="1" dirty="0" smtClean="0"/>
              <a:t>amnézie</a:t>
            </a:r>
            <a:r>
              <a:rPr lang="cs-CZ" dirty="0" smtClean="0"/>
              <a:t> (tzv. „okno“ – nepamatujeme si)</a:t>
            </a:r>
          </a:p>
          <a:p>
            <a:pPr>
              <a:buNone/>
            </a:pPr>
            <a:r>
              <a:rPr lang="cs-CZ" b="1" dirty="0" smtClean="0"/>
              <a:t>Vysoké dávky </a:t>
            </a:r>
            <a:r>
              <a:rPr lang="cs-CZ" dirty="0" smtClean="0"/>
              <a:t>alkoholu mohou způsobit </a:t>
            </a:r>
            <a:r>
              <a:rPr lang="cs-CZ" b="1" dirty="0" smtClean="0"/>
              <a:t>smrt</a:t>
            </a:r>
            <a:endParaRPr lang="cs-CZ" b="1" dirty="0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Kocovina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808" y="1259557"/>
            <a:ext cx="9071640" cy="5832648"/>
          </a:xfrm>
        </p:spPr>
        <p:txBody>
          <a:bodyPr/>
          <a:lstStyle/>
          <a:p>
            <a:pPr>
              <a:buNone/>
            </a:pPr>
            <a:r>
              <a:rPr lang="cs-CZ" sz="2800" b="1" dirty="0" smtClean="0"/>
              <a:t>V</a:t>
            </a:r>
            <a:r>
              <a:rPr lang="cs-CZ" sz="2800" b="1" dirty="0" smtClean="0"/>
              <a:t>edlejší účinek </a:t>
            </a:r>
            <a:r>
              <a:rPr lang="cs-CZ" sz="2800" dirty="0" smtClean="0"/>
              <a:t>po nadměrném užití alkoholu</a:t>
            </a:r>
          </a:p>
          <a:p>
            <a:pPr>
              <a:buNone/>
            </a:pPr>
            <a:r>
              <a:rPr lang="cs-CZ" sz="2800" dirty="0" smtClean="0"/>
              <a:t>Projevuje se: </a:t>
            </a:r>
            <a:r>
              <a:rPr lang="cs-CZ" sz="2800" b="1" dirty="0" smtClean="0"/>
              <a:t>bolestí hlavy, pocitem žízně, nevolností, zvracením, třesem, pocitem oslabení, světloplachostí</a:t>
            </a:r>
          </a:p>
          <a:p>
            <a:pPr>
              <a:buNone/>
            </a:pPr>
            <a:r>
              <a:rPr lang="cs-CZ" sz="2800" dirty="0" smtClean="0"/>
              <a:t>Je způsobena: </a:t>
            </a:r>
            <a:r>
              <a:rPr lang="cs-CZ" sz="2800" b="1" dirty="0" smtClean="0"/>
              <a:t>metabolity alkoholu </a:t>
            </a:r>
            <a:r>
              <a:rPr lang="cs-CZ" sz="2800" dirty="0" smtClean="0"/>
              <a:t>(acetaldehydem), </a:t>
            </a:r>
            <a:r>
              <a:rPr lang="cs-CZ" sz="2800" b="1" dirty="0" smtClean="0"/>
              <a:t>dehydratací, nedostatkem minerálů a vitamínů</a:t>
            </a:r>
          </a:p>
          <a:p>
            <a:pPr>
              <a:buNone/>
            </a:pPr>
            <a:r>
              <a:rPr lang="cs-CZ" sz="2800" dirty="0" smtClean="0"/>
              <a:t>Je </a:t>
            </a:r>
            <a:r>
              <a:rPr lang="cs-CZ" sz="2800" b="1" dirty="0" smtClean="0"/>
              <a:t>prožívána individuálně </a:t>
            </a:r>
            <a:r>
              <a:rPr lang="cs-CZ" sz="2800" dirty="0" smtClean="0"/>
              <a:t>a nemusí vždy nastat ve stejné síle po požití stejného množství alkoholu</a:t>
            </a:r>
          </a:p>
          <a:p>
            <a:pPr>
              <a:buNone/>
            </a:pPr>
            <a:r>
              <a:rPr lang="cs-CZ" sz="2800" dirty="0" smtClean="0"/>
              <a:t>Je  podpořena mícháním různých druhů alkoholu, kouřením, popřípadě s </a:t>
            </a:r>
            <a:r>
              <a:rPr lang="cs-CZ" sz="2800" dirty="0" err="1" smtClean="0"/>
              <a:t>nakombinováním</a:t>
            </a:r>
            <a:r>
              <a:rPr lang="cs-CZ" sz="2800" dirty="0" smtClean="0"/>
              <a:t> s dalšími omamnými látkami</a:t>
            </a:r>
            <a:endParaRPr lang="cs-CZ" sz="2800" dirty="0"/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Alkoholová </a:t>
            </a:r>
            <a:r>
              <a:rPr lang="cs-CZ" b="1" dirty="0" smtClean="0"/>
              <a:t>intoxikace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Otrava alkoholem</a:t>
            </a:r>
            <a:endParaRPr lang="cs-CZ" b="1" dirty="0" smtClean="0"/>
          </a:p>
          <a:p>
            <a:pPr>
              <a:buNone/>
            </a:pPr>
            <a:r>
              <a:rPr lang="cs-CZ" dirty="0" smtClean="0"/>
              <a:t>akutní </a:t>
            </a:r>
            <a:r>
              <a:rPr lang="cs-CZ" dirty="0" smtClean="0"/>
              <a:t>stav způsobený nadměrným příjmem </a:t>
            </a:r>
            <a:r>
              <a:rPr lang="cs-CZ" dirty="0" smtClean="0"/>
              <a:t>alkoholu</a:t>
            </a:r>
          </a:p>
          <a:p>
            <a:pPr>
              <a:buNone/>
            </a:pPr>
            <a:r>
              <a:rPr lang="cs-CZ" dirty="0" smtClean="0"/>
              <a:t>Alkohol působí </a:t>
            </a:r>
            <a:r>
              <a:rPr lang="cs-CZ" dirty="0" smtClean="0"/>
              <a:t>toxicky na </a:t>
            </a:r>
            <a:r>
              <a:rPr lang="cs-CZ" b="1" dirty="0" smtClean="0"/>
              <a:t>mozkové </a:t>
            </a:r>
            <a:r>
              <a:rPr lang="cs-CZ" b="1" dirty="0" smtClean="0"/>
              <a:t>buňky</a:t>
            </a:r>
          </a:p>
          <a:p>
            <a:pPr>
              <a:buNone/>
            </a:pPr>
            <a:r>
              <a:rPr lang="cs-CZ" dirty="0" smtClean="0"/>
              <a:t>V </a:t>
            </a:r>
            <a:r>
              <a:rPr lang="cs-CZ" dirty="0" smtClean="0"/>
              <a:t>závislosti na požitém množství se rozeznávají čtyři stadia </a:t>
            </a:r>
            <a:r>
              <a:rPr lang="cs-CZ" dirty="0" smtClean="0"/>
              <a:t>intoxikace:</a:t>
            </a:r>
          </a:p>
          <a:p>
            <a:pPr>
              <a:buNone/>
            </a:pPr>
            <a:r>
              <a:rPr lang="cs-CZ" dirty="0" smtClean="0"/>
              <a:t> </a:t>
            </a:r>
            <a:r>
              <a:rPr lang="cs-CZ" dirty="0" smtClean="0"/>
              <a:t>excitační, hypnotické, narkotické a asfyktické, při kterém nastává smrt následkem centrálního selhání dýchání a oběhu</a:t>
            </a:r>
            <a:endParaRPr lang="cs-CZ" dirty="0"/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Zdravotní postižení </a:t>
            </a:r>
            <a:r>
              <a:rPr lang="cs-CZ" b="1" dirty="0" err="1" smtClean="0"/>
              <a:t>souvisejíí</a:t>
            </a:r>
            <a:r>
              <a:rPr lang="cs-CZ" b="1" dirty="0" smtClean="0"/>
              <a:t> s alkoholem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999" y="1769039"/>
            <a:ext cx="9071640" cy="5467181"/>
          </a:xfrm>
        </p:spPr>
        <p:txBody>
          <a:bodyPr/>
          <a:lstStyle/>
          <a:p>
            <a:r>
              <a:rPr lang="cs-CZ" sz="2400" dirty="0" smtClean="0"/>
              <a:t>Poškození trávicí soustavy – cirhóza jater</a:t>
            </a:r>
          </a:p>
          <a:p>
            <a:r>
              <a:rPr lang="cs-CZ" sz="2400" dirty="0" smtClean="0"/>
              <a:t>Riziko onkologických diagnóz – karcinom tenkého a tlustého střeva, jater, žaludku, jícnu)</a:t>
            </a:r>
          </a:p>
          <a:p>
            <a:r>
              <a:rPr lang="cs-CZ" sz="2400" dirty="0" smtClean="0"/>
              <a:t>Poškození endokrinního systému – slinivka, vznik cukrovky</a:t>
            </a:r>
          </a:p>
          <a:p>
            <a:r>
              <a:rPr lang="cs-CZ" sz="2400" dirty="0" smtClean="0"/>
              <a:t>Poruchy potence</a:t>
            </a:r>
          </a:p>
          <a:p>
            <a:r>
              <a:rPr lang="cs-CZ" sz="2400" dirty="0" smtClean="0"/>
              <a:t>Riziko postižení plodu: </a:t>
            </a:r>
            <a:r>
              <a:rPr lang="cs-CZ" sz="2400" b="1" dirty="0" smtClean="0"/>
              <a:t>FAS</a:t>
            </a:r>
            <a:r>
              <a:rPr lang="cs-CZ" sz="2400" dirty="0" smtClean="0"/>
              <a:t> (</a:t>
            </a:r>
            <a:r>
              <a:rPr lang="cs-CZ" sz="2400" b="1" dirty="0" smtClean="0"/>
              <a:t>f</a:t>
            </a:r>
            <a:r>
              <a:rPr lang="cs-CZ" sz="2400" dirty="0" smtClean="0"/>
              <a:t>etální </a:t>
            </a:r>
            <a:r>
              <a:rPr lang="cs-CZ" sz="2400" b="1" dirty="0" smtClean="0"/>
              <a:t>a</a:t>
            </a:r>
            <a:r>
              <a:rPr lang="cs-CZ" sz="2400" dirty="0" smtClean="0"/>
              <a:t>lkoholový </a:t>
            </a:r>
            <a:r>
              <a:rPr lang="cs-CZ" sz="2400" b="1" dirty="0" smtClean="0"/>
              <a:t>s</a:t>
            </a:r>
            <a:r>
              <a:rPr lang="cs-CZ" sz="2400" dirty="0" smtClean="0"/>
              <a:t>yndrom) – růstové defekty, </a:t>
            </a:r>
            <a:r>
              <a:rPr lang="cs-CZ" sz="2400" b="1" dirty="0" smtClean="0"/>
              <a:t>FAE</a:t>
            </a:r>
            <a:r>
              <a:rPr lang="cs-CZ" sz="2400" dirty="0" smtClean="0"/>
              <a:t> (fetální alkoholový efekt) – poškození chování a intelektu</a:t>
            </a:r>
          </a:p>
          <a:p>
            <a:r>
              <a:rPr lang="cs-CZ" sz="2400" dirty="0" smtClean="0"/>
              <a:t>Kardiovaskulární choroby – zvýšené riziko infarktu, mrtvice, embolií</a:t>
            </a:r>
          </a:p>
          <a:p>
            <a:r>
              <a:rPr lang="cs-CZ" sz="2400" dirty="0" smtClean="0"/>
              <a:t>Poruchy nervové soustavy</a:t>
            </a:r>
            <a:r>
              <a:rPr lang="cs-CZ" sz="2400" dirty="0" smtClean="0"/>
              <a:t> </a:t>
            </a:r>
            <a:r>
              <a:rPr lang="cs-CZ" sz="2400" dirty="0" smtClean="0"/>
              <a:t>– s tím souvisí destrukce osobnosti  </a:t>
            </a:r>
            <a:endParaRPr lang="cs-CZ" sz="2400" dirty="0"/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59792" y="-252611"/>
            <a:ext cx="9071640" cy="1262160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FAS</a:t>
            </a:r>
            <a:endParaRPr lang="cs-CZ" b="1" dirty="0"/>
          </a:p>
        </p:txBody>
      </p:sp>
      <p:pic>
        <p:nvPicPr>
          <p:cNvPr id="4" name="Zástupný symbol pro obsah 3" descr="FASkid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9792" y="827509"/>
            <a:ext cx="9371974" cy="5616624"/>
          </a:xfrm>
        </p:spPr>
      </p:pic>
      <p:sp>
        <p:nvSpPr>
          <p:cNvPr id="5" name="TextovéPole 4"/>
          <p:cNvSpPr txBox="1"/>
          <p:nvPr/>
        </p:nvSpPr>
        <p:spPr>
          <a:xfrm>
            <a:off x="647824" y="7092205"/>
            <a:ext cx="8568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3"/>
              </a:rPr>
              <a:t>http://</a:t>
            </a:r>
            <a:r>
              <a:rPr lang="cs-CZ" dirty="0" smtClean="0">
                <a:hlinkClick r:id="rId3"/>
              </a:rPr>
              <a:t>cs.wikipedia.org/wiki/Fet%C3%A1ln%C3%AD_alkoholov%C3%BD_syndrom</a:t>
            </a:r>
            <a:r>
              <a:rPr lang="cs-CZ" dirty="0" smtClean="0"/>
              <a:t> </a:t>
            </a:r>
            <a:endParaRPr lang="cs-CZ" dirty="0"/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Proč pijeme…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999" y="1475581"/>
            <a:ext cx="9071640" cy="5832648"/>
          </a:xfrm>
        </p:spPr>
        <p:txBody>
          <a:bodyPr/>
          <a:lstStyle/>
          <a:p>
            <a:r>
              <a:rPr lang="cs-CZ" dirty="0" smtClean="0"/>
              <a:t>Společenské události</a:t>
            </a:r>
          </a:p>
          <a:p>
            <a:r>
              <a:rPr lang="cs-CZ" dirty="0" smtClean="0"/>
              <a:t>Zahnání chmur, úzkosti, deprese, nespokojenosti</a:t>
            </a:r>
          </a:p>
          <a:p>
            <a:r>
              <a:rPr lang="cs-CZ" dirty="0" smtClean="0"/>
              <a:t>Vliv společnosti, kterou preferujeme</a:t>
            </a:r>
          </a:p>
          <a:p>
            <a:r>
              <a:rPr lang="cs-CZ" dirty="0" smtClean="0"/>
              <a:t>Z fyziologické potřeby (po vytvoření návyku – alkohol je fakticky tvrdá droga)</a:t>
            </a:r>
          </a:p>
          <a:p>
            <a:r>
              <a:rPr lang="cs-CZ" dirty="0" smtClean="0"/>
              <a:t>Vzniká začarovaný kruh </a:t>
            </a:r>
          </a:p>
          <a:p>
            <a:r>
              <a:rPr lang="cs-CZ" b="1" dirty="0" smtClean="0"/>
              <a:t>A mnoho dalších důvodů si závislý jedinec vybájí sám – alkoholová obrana</a:t>
            </a:r>
            <a:endParaRPr lang="cs-CZ" b="1" dirty="0"/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Rizika pro běžný život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cs-CZ" dirty="0" smtClean="0"/>
              <a:t>Alkohol se neslučuje s: </a:t>
            </a:r>
          </a:p>
          <a:p>
            <a:pPr>
              <a:buNone/>
            </a:pPr>
            <a:r>
              <a:rPr lang="cs-CZ" sz="3600" b="1" dirty="0" smtClean="0"/>
              <a:t>ř</a:t>
            </a:r>
            <a:r>
              <a:rPr lang="cs-CZ" sz="3600" b="1" dirty="0" smtClean="0"/>
              <a:t>ízením  vozidla (kolo, motorka, auto, aj.)</a:t>
            </a:r>
          </a:p>
          <a:p>
            <a:pPr>
              <a:buNone/>
            </a:pPr>
            <a:r>
              <a:rPr lang="cs-CZ" sz="3600" b="1" dirty="0" smtClean="0"/>
              <a:t>v</a:t>
            </a:r>
            <a:r>
              <a:rPr lang="cs-CZ" sz="3600" b="1" dirty="0" smtClean="0"/>
              <a:t>ýkonem v pracovním procesu – kdekoli a kdokoli</a:t>
            </a:r>
          </a:p>
          <a:p>
            <a:pPr>
              <a:buNone/>
            </a:pPr>
            <a:r>
              <a:rPr lang="cs-CZ" sz="3600" b="1" dirty="0" smtClean="0"/>
              <a:t>sportovními aktivitami (kanoistika, cyklistika, běh, horolezectví, potápění aj.)</a:t>
            </a:r>
          </a:p>
          <a:p>
            <a:pPr>
              <a:buNone/>
            </a:pPr>
            <a:r>
              <a:rPr lang="cs-CZ" sz="3600" b="1" dirty="0" smtClean="0"/>
              <a:t>s</a:t>
            </a:r>
            <a:r>
              <a:rPr lang="cs-CZ" sz="3600" b="1" dirty="0" smtClean="0"/>
              <a:t>pokojeným rodinným životem</a:t>
            </a:r>
            <a:endParaRPr lang="cs-CZ" sz="3600" b="1" dirty="0"/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Alkohol a akce školy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999" y="1475581"/>
            <a:ext cx="9071640" cy="5282699"/>
          </a:xfrm>
        </p:spPr>
        <p:txBody>
          <a:bodyPr/>
          <a:lstStyle/>
          <a:p>
            <a:pPr>
              <a:buNone/>
            </a:pPr>
            <a:r>
              <a:rPr lang="cs-CZ" sz="2800" b="1" dirty="0" smtClean="0"/>
              <a:t>Nákup resp. prodej a konzumaci alkoholu zakazuje zákon osobám mladším 18 let </a:t>
            </a:r>
          </a:p>
          <a:p>
            <a:pPr>
              <a:buNone/>
            </a:pPr>
            <a:r>
              <a:rPr lang="cs-CZ" sz="2800" b="1" dirty="0" smtClean="0"/>
              <a:t>Školní akce jsou i po dosažení plnoletosti jednoznačně prohibiční (zákaz konzumace alkoholu)</a:t>
            </a:r>
          </a:p>
          <a:p>
            <a:pPr>
              <a:buNone/>
            </a:pPr>
            <a:r>
              <a:rPr lang="cs-CZ" sz="2800" dirty="0" smtClean="0"/>
              <a:t>Pedagogický dozor má jedinou povinnost – v případě podezření na intoxikaci alkoholem </a:t>
            </a:r>
            <a:r>
              <a:rPr lang="cs-CZ" sz="2800" b="1" dirty="0" smtClean="0"/>
              <a:t>volat rodiče, záchranku a policii</a:t>
            </a:r>
          </a:p>
          <a:p>
            <a:pPr>
              <a:buNone/>
            </a:pPr>
            <a:r>
              <a:rPr lang="cs-CZ" sz="2800" dirty="0" smtClean="0"/>
              <a:t>Pedagog může požadovat prokázání střízlivosti testerem</a:t>
            </a:r>
          </a:p>
          <a:p>
            <a:pPr>
              <a:buNone/>
            </a:pPr>
            <a:r>
              <a:rPr lang="cs-CZ" sz="2800" b="1" dirty="0" smtClean="0"/>
              <a:t>Student může dechovou zkoušku odmítnout</a:t>
            </a:r>
            <a:endParaRPr lang="cs-CZ" sz="2800" b="1" dirty="0"/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Vztah jedince k alkoholu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Abstinent </a:t>
            </a:r>
            <a:r>
              <a:rPr lang="cs-CZ" dirty="0" smtClean="0"/>
              <a:t>– alkohol je úplně vyloučen z jeho života</a:t>
            </a:r>
          </a:p>
          <a:p>
            <a:pPr>
              <a:buNone/>
            </a:pPr>
            <a:r>
              <a:rPr lang="cs-CZ" b="1" dirty="0" smtClean="0"/>
              <a:t>K</a:t>
            </a:r>
            <a:r>
              <a:rPr lang="cs-CZ" b="1" dirty="0" smtClean="0"/>
              <a:t>onzument až pijan: </a:t>
            </a:r>
            <a:r>
              <a:rPr lang="cs-CZ" dirty="0" smtClean="0"/>
              <a:t>ještě společensky tolerovatelná stadia, většina populace je v kategorii </a:t>
            </a:r>
            <a:r>
              <a:rPr lang="cs-CZ" b="1" dirty="0" smtClean="0"/>
              <a:t>konzument</a:t>
            </a:r>
          </a:p>
          <a:p>
            <a:pPr>
              <a:buNone/>
            </a:pPr>
            <a:r>
              <a:rPr lang="cs-CZ" b="1" dirty="0" smtClean="0"/>
              <a:t>Alkoholik</a:t>
            </a:r>
            <a:r>
              <a:rPr lang="cs-CZ" dirty="0" smtClean="0"/>
              <a:t> – závislý člověk, je přítěž pro zaměstnavatele, rodinu i přátele</a:t>
            </a:r>
          </a:p>
          <a:p>
            <a:pPr>
              <a:buNone/>
            </a:pPr>
            <a:r>
              <a:rPr lang="cs-CZ" b="1" dirty="0" smtClean="0"/>
              <a:t>Jen na osobní zodpovědnosti v přístupu k léčbě je možné za totální abstinence alkoholismus překonat</a:t>
            </a:r>
            <a:endParaRPr lang="cs-CZ" b="1" dirty="0"/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Ostuda a domácí násilí</a:t>
            </a:r>
            <a:endParaRPr lang="cs-CZ" b="1" dirty="0"/>
          </a:p>
        </p:txBody>
      </p:sp>
      <p:pic>
        <p:nvPicPr>
          <p:cNvPr id="4" name="Zástupný symbol pro obsah 3" descr="domácí násilí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256336" y="4355901"/>
            <a:ext cx="4104456" cy="2817081"/>
          </a:xfrm>
        </p:spPr>
      </p:pic>
      <p:pic>
        <p:nvPicPr>
          <p:cNvPr id="5" name="Obrázek 4" descr="ostuda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56336" y="1331565"/>
            <a:ext cx="4104456" cy="2807448"/>
          </a:xfrm>
          <a:prstGeom prst="rect">
            <a:avLst/>
          </a:prstGeom>
        </p:spPr>
      </p:pic>
      <p:pic>
        <p:nvPicPr>
          <p:cNvPr id="6" name="Obrázek 5" descr="ostuda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91840" y="4524007"/>
            <a:ext cx="3960440" cy="2635493"/>
          </a:xfrm>
          <a:prstGeom prst="rect">
            <a:avLst/>
          </a:prstGeom>
        </p:spPr>
      </p:pic>
      <p:pic>
        <p:nvPicPr>
          <p:cNvPr id="7" name="Obrázek 6" descr="ostuda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91840" y="1403573"/>
            <a:ext cx="3965265" cy="2970121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Klíčová slova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cs-CZ" dirty="0" smtClean="0"/>
              <a:t>Alkohol, alkoholismus</a:t>
            </a:r>
            <a:r>
              <a:rPr lang="cs-CZ" dirty="0" smtClean="0"/>
              <a:t>, závislost, karcinogenní a mutagenní látky, rizika související s požíváním alkoholu, </a:t>
            </a:r>
            <a:r>
              <a:rPr lang="cs-CZ" dirty="0" err="1" smtClean="0"/>
              <a:t>neurotransmiter</a:t>
            </a:r>
            <a:r>
              <a:rPr lang="cs-CZ" dirty="0" smtClean="0"/>
              <a:t>, </a:t>
            </a:r>
            <a:r>
              <a:rPr lang="cs-CZ" dirty="0" err="1" smtClean="0"/>
              <a:t>Jellinkova</a:t>
            </a:r>
            <a:r>
              <a:rPr lang="cs-CZ" dirty="0" smtClean="0"/>
              <a:t> typologie, typy alfa, beta, gama, delta, ypsilon, intoxikace, amnézie, FAS, FAE, </a:t>
            </a:r>
            <a:r>
              <a:rPr lang="cs-CZ" dirty="0" err="1" smtClean="0"/>
              <a:t>antabus</a:t>
            </a:r>
            <a:r>
              <a:rPr lang="cs-CZ" dirty="0" smtClean="0"/>
              <a:t>, promile alkoholu v krvi, dávky alkoholu a jejich odraz v objemu krve, alkoholové kalkulačky</a:t>
            </a:r>
            <a:endParaRPr lang="cs-CZ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Léčebné postupy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999" y="1331565"/>
            <a:ext cx="9071640" cy="5426715"/>
          </a:xfrm>
        </p:spPr>
        <p:txBody>
          <a:bodyPr/>
          <a:lstStyle/>
          <a:p>
            <a:r>
              <a:rPr lang="cs-CZ" b="1" dirty="0" smtClean="0"/>
              <a:t>Averzní terapie </a:t>
            </a:r>
            <a:r>
              <a:rPr lang="cs-CZ" dirty="0" smtClean="0"/>
              <a:t>– dnes překonaná, látka </a:t>
            </a:r>
            <a:r>
              <a:rPr lang="cs-CZ" dirty="0" err="1" smtClean="0"/>
              <a:t>apomorfin</a:t>
            </a:r>
            <a:r>
              <a:rPr lang="cs-CZ" dirty="0" smtClean="0"/>
              <a:t> vyvolávala při podání po konzumaci alkoholu zvracení, snaha o vytvoření reflexu: alkohol – zvracení</a:t>
            </a:r>
          </a:p>
          <a:p>
            <a:r>
              <a:rPr lang="cs-CZ" b="1" dirty="0" err="1" smtClean="0"/>
              <a:t>Senzitace</a:t>
            </a:r>
            <a:r>
              <a:rPr lang="cs-CZ" b="1" dirty="0" smtClean="0"/>
              <a:t> </a:t>
            </a:r>
            <a:r>
              <a:rPr lang="cs-CZ" dirty="0" smtClean="0"/>
              <a:t>– přípravek </a:t>
            </a:r>
            <a:r>
              <a:rPr lang="cs-CZ" dirty="0" err="1" smtClean="0"/>
              <a:t>Antabus</a:t>
            </a:r>
            <a:r>
              <a:rPr lang="cs-CZ" dirty="0" smtClean="0"/>
              <a:t> vyvolá nepříjemné stavy (pocení, nucení na zvracení aj.)</a:t>
            </a:r>
          </a:p>
          <a:p>
            <a:r>
              <a:rPr lang="cs-CZ" b="1" dirty="0" smtClean="0"/>
              <a:t>Psychoterapie</a:t>
            </a:r>
          </a:p>
          <a:p>
            <a:r>
              <a:rPr lang="cs-CZ" dirty="0" smtClean="0"/>
              <a:t>Omezení </a:t>
            </a:r>
            <a:r>
              <a:rPr lang="cs-CZ" b="1" dirty="0" smtClean="0"/>
              <a:t>bažení po alkoholu </a:t>
            </a:r>
            <a:r>
              <a:rPr lang="cs-CZ" dirty="0" smtClean="0"/>
              <a:t>podáním látek </a:t>
            </a:r>
            <a:r>
              <a:rPr lang="cs-CZ" b="1" dirty="0" err="1" smtClean="0"/>
              <a:t>akamprosat</a:t>
            </a:r>
            <a:r>
              <a:rPr lang="cs-CZ" b="1" dirty="0" smtClean="0"/>
              <a:t> a </a:t>
            </a:r>
            <a:r>
              <a:rPr lang="cs-CZ" b="1" dirty="0" err="1" smtClean="0"/>
              <a:t>naltrexon</a:t>
            </a:r>
            <a:endParaRPr lang="cs-CZ" b="1" dirty="0"/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sz="3600" b="1" dirty="0" smtClean="0"/>
              <a:t>Alkoholové kalkulačky a tabulky objemů alkoholu v jednotlivých nápojích</a:t>
            </a:r>
            <a:endParaRPr lang="cs-CZ" sz="36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999" y="1769039"/>
            <a:ext cx="9071640" cy="5323165"/>
          </a:xfrm>
        </p:spPr>
        <p:txBody>
          <a:bodyPr/>
          <a:lstStyle/>
          <a:p>
            <a:pPr>
              <a:buNone/>
            </a:pPr>
            <a:r>
              <a:rPr lang="cs-CZ" dirty="0" smtClean="0"/>
              <a:t>Alkoholová kalkulačka – jedna z mnoha</a:t>
            </a:r>
          </a:p>
          <a:p>
            <a:pPr>
              <a:buNone/>
            </a:pPr>
            <a:r>
              <a:rPr lang="cs-CZ" dirty="0" smtClean="0">
                <a:hlinkClick r:id="rId2"/>
              </a:rPr>
              <a:t>http://</a:t>
            </a:r>
            <a:r>
              <a:rPr lang="cs-CZ" dirty="0" smtClean="0">
                <a:hlinkClick r:id="rId2"/>
              </a:rPr>
              <a:t>auto.</a:t>
            </a:r>
            <a:r>
              <a:rPr lang="cs-CZ" dirty="0" err="1" smtClean="0">
                <a:hlinkClick r:id="rId2"/>
              </a:rPr>
              <a:t>idnes.cz</a:t>
            </a:r>
            <a:r>
              <a:rPr lang="cs-CZ" dirty="0" smtClean="0">
                <a:hlinkClick r:id="rId2"/>
              </a:rPr>
              <a:t>/</a:t>
            </a:r>
            <a:r>
              <a:rPr lang="cs-CZ" dirty="0" err="1" smtClean="0">
                <a:hlinkClick r:id="rId2"/>
              </a:rPr>
              <a:t>alkulacka.asp</a:t>
            </a:r>
            <a:endParaRPr lang="cs-CZ" dirty="0" smtClean="0"/>
          </a:p>
          <a:p>
            <a:pPr>
              <a:buNone/>
            </a:pPr>
            <a:r>
              <a:rPr lang="cs-CZ" sz="2800" b="1" dirty="0" smtClean="0"/>
              <a:t>Smrtelná dávka etylalkoholu se u dospělého pohybuje mezi 250 – 750g, což...dosahují rekordních hladin alkoholu – i více než 7 </a:t>
            </a:r>
            <a:r>
              <a:rPr lang="cs-CZ" sz="2800" b="1" dirty="0" smtClean="0"/>
              <a:t>promile – je silně individuální</a:t>
            </a:r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endParaRPr lang="cs-CZ" dirty="0" smtClean="0"/>
          </a:p>
        </p:txBody>
      </p:sp>
      <p:graphicFrame>
        <p:nvGraphicFramePr>
          <p:cNvPr id="4" name="Tabulka 3"/>
          <p:cNvGraphicFramePr>
            <a:graphicFrameLocks noGrp="1"/>
          </p:cNvGraphicFramePr>
          <p:nvPr/>
        </p:nvGraphicFramePr>
        <p:xfrm>
          <a:off x="1007864" y="5075981"/>
          <a:ext cx="8352927" cy="21602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784309"/>
                <a:gridCol w="2784309"/>
                <a:gridCol w="2784309"/>
              </a:tblGrid>
              <a:tr h="540060">
                <a:tc>
                  <a:txBody>
                    <a:bodyPr/>
                    <a:lstStyle/>
                    <a:p>
                      <a:r>
                        <a:rPr lang="cs-CZ" sz="2400" dirty="0" smtClean="0"/>
                        <a:t>Nápoj</a:t>
                      </a:r>
                      <a:endParaRPr lang="cs-C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2400" dirty="0" smtClean="0"/>
                        <a:t>Objem v gramech</a:t>
                      </a:r>
                      <a:endParaRPr lang="cs-C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2400" dirty="0" smtClean="0"/>
                        <a:t>Objem v %</a:t>
                      </a:r>
                      <a:endParaRPr lang="cs-CZ" sz="2400" dirty="0"/>
                    </a:p>
                  </a:txBody>
                  <a:tcPr/>
                </a:tc>
              </a:tr>
              <a:tr h="540060">
                <a:tc>
                  <a:txBody>
                    <a:bodyPr/>
                    <a:lstStyle/>
                    <a:p>
                      <a:r>
                        <a:rPr lang="cs-CZ" sz="2400" dirty="0" smtClean="0"/>
                        <a:t>Pivo 0,5 l</a:t>
                      </a:r>
                      <a:endParaRPr lang="cs-C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2400" dirty="0" smtClean="0"/>
                        <a:t>20</a:t>
                      </a:r>
                      <a:endParaRPr lang="cs-C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2400" dirty="0" smtClean="0"/>
                        <a:t>5</a:t>
                      </a:r>
                      <a:endParaRPr lang="cs-CZ" sz="2400" dirty="0"/>
                    </a:p>
                  </a:txBody>
                  <a:tcPr/>
                </a:tc>
              </a:tr>
              <a:tr h="540060">
                <a:tc>
                  <a:txBody>
                    <a:bodyPr/>
                    <a:lstStyle/>
                    <a:p>
                      <a:r>
                        <a:rPr lang="cs-CZ" sz="2400" dirty="0" smtClean="0"/>
                        <a:t>Víno 0,2 l</a:t>
                      </a:r>
                      <a:endParaRPr lang="cs-C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2400" dirty="0" smtClean="0"/>
                        <a:t>19</a:t>
                      </a:r>
                      <a:endParaRPr lang="cs-C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2400" dirty="0" smtClean="0"/>
                        <a:t>12</a:t>
                      </a:r>
                      <a:endParaRPr lang="cs-CZ" sz="2400" dirty="0"/>
                    </a:p>
                  </a:txBody>
                  <a:tcPr/>
                </a:tc>
              </a:tr>
              <a:tr h="540060">
                <a:tc>
                  <a:txBody>
                    <a:bodyPr/>
                    <a:lstStyle/>
                    <a:p>
                      <a:r>
                        <a:rPr lang="cs-CZ" sz="2400" dirty="0" smtClean="0"/>
                        <a:t>Destilát 0,05 l</a:t>
                      </a:r>
                      <a:endParaRPr lang="cs-C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2400" dirty="0" smtClean="0"/>
                        <a:t>16</a:t>
                      </a:r>
                      <a:endParaRPr lang="cs-C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2400" dirty="0" smtClean="0"/>
                        <a:t>40</a:t>
                      </a:r>
                      <a:endParaRPr lang="cs-CZ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4294967295"/>
          </p:nvPr>
        </p:nvSpPr>
        <p:spPr>
          <a:xfrm>
            <a:off x="503808" y="0"/>
            <a:ext cx="9072563" cy="7559675"/>
          </a:xfrm>
        </p:spPr>
        <p:txBody>
          <a:bodyPr/>
          <a:lstStyle/>
          <a:p>
            <a:pPr algn="l">
              <a:buNone/>
            </a:pPr>
            <a:r>
              <a:rPr lang="cs-CZ" b="1" dirty="0" smtClean="0"/>
              <a:t>Rady (pokud o ně stojíte), když už chcete pít</a:t>
            </a:r>
          </a:p>
          <a:p>
            <a:pPr algn="l">
              <a:buNone/>
            </a:pPr>
            <a:r>
              <a:rPr lang="cs-CZ" b="1" dirty="0" smtClean="0"/>
              <a:t>Klasické varovné známky </a:t>
            </a:r>
            <a:r>
              <a:rPr lang="cs-CZ" b="1" dirty="0" smtClean="0"/>
              <a:t>opilosti</a:t>
            </a:r>
          </a:p>
          <a:p>
            <a:pPr algn="l"/>
            <a:r>
              <a:rPr lang="cs-CZ" sz="2400" b="1" dirty="0" smtClean="0"/>
              <a:t>Točí </a:t>
            </a:r>
            <a:r>
              <a:rPr lang="cs-CZ" sz="2400" b="1" dirty="0" smtClean="0"/>
              <a:t>se vám </a:t>
            </a:r>
            <a:r>
              <a:rPr lang="cs-CZ" sz="2400" b="1" dirty="0" smtClean="0"/>
              <a:t>hlava</a:t>
            </a:r>
          </a:p>
          <a:p>
            <a:pPr algn="l"/>
            <a:r>
              <a:rPr lang="cs-CZ" sz="2400" b="1" dirty="0" smtClean="0"/>
              <a:t>Začínáte </a:t>
            </a:r>
            <a:r>
              <a:rPr lang="cs-CZ" sz="2400" b="1" dirty="0" smtClean="0"/>
              <a:t>ztrácet niť </a:t>
            </a:r>
            <a:r>
              <a:rPr lang="cs-CZ" sz="2400" b="1" dirty="0" smtClean="0"/>
              <a:t>hovoru</a:t>
            </a:r>
          </a:p>
          <a:p>
            <a:pPr algn="l"/>
            <a:r>
              <a:rPr lang="cs-CZ" sz="2400" b="1" dirty="0" smtClean="0"/>
              <a:t>Cítíte </a:t>
            </a:r>
            <a:r>
              <a:rPr lang="cs-CZ" sz="2400" b="1" dirty="0" smtClean="0"/>
              <a:t>se nejistí na </a:t>
            </a:r>
            <a:r>
              <a:rPr lang="cs-CZ" sz="2400" b="1" dirty="0" smtClean="0"/>
              <a:t>nohách</a:t>
            </a:r>
          </a:p>
          <a:p>
            <a:pPr algn="l"/>
            <a:r>
              <a:rPr lang="cs-CZ" sz="2400" b="1" dirty="0" smtClean="0"/>
              <a:t>Začínáte </a:t>
            </a:r>
            <a:r>
              <a:rPr lang="cs-CZ" sz="2400" b="1" dirty="0" smtClean="0"/>
              <a:t>vidět </a:t>
            </a:r>
            <a:r>
              <a:rPr lang="cs-CZ" sz="2400" b="1" dirty="0" smtClean="0"/>
              <a:t>dvojitě</a:t>
            </a:r>
          </a:p>
          <a:p>
            <a:pPr algn="l">
              <a:buNone/>
            </a:pPr>
            <a:r>
              <a:rPr lang="cs-CZ" sz="2400" dirty="0" smtClean="0"/>
              <a:t>Dávejte </a:t>
            </a:r>
            <a:r>
              <a:rPr lang="cs-CZ" sz="2400" dirty="0" smtClean="0"/>
              <a:t>pozor </a:t>
            </a:r>
            <a:r>
              <a:rPr lang="cs-CZ" sz="2400" dirty="0" smtClean="0"/>
              <a:t>i na své přátele!</a:t>
            </a:r>
          </a:p>
          <a:p>
            <a:pPr algn="l">
              <a:buNone/>
            </a:pPr>
            <a:r>
              <a:rPr lang="cs-CZ" b="1" dirty="0" smtClean="0"/>
              <a:t>Jak na to, abychom se neopili:</a:t>
            </a:r>
          </a:p>
          <a:p>
            <a:pPr algn="l"/>
            <a:r>
              <a:rPr lang="cs-CZ" sz="2400" dirty="0" smtClean="0"/>
              <a:t>N</a:t>
            </a:r>
            <a:r>
              <a:rPr lang="cs-CZ" sz="2400" dirty="0" smtClean="0"/>
              <a:t>ajezte </a:t>
            </a:r>
            <a:r>
              <a:rPr lang="cs-CZ" sz="2400" dirty="0" smtClean="0"/>
              <a:t>se, než začnete pít! </a:t>
            </a:r>
            <a:endParaRPr lang="cs-CZ" sz="2400" dirty="0" smtClean="0"/>
          </a:p>
          <a:p>
            <a:pPr algn="l"/>
            <a:r>
              <a:rPr lang="cs-CZ" sz="2400" dirty="0" smtClean="0"/>
              <a:t>Nemíchejte!</a:t>
            </a:r>
          </a:p>
          <a:p>
            <a:pPr algn="l"/>
            <a:r>
              <a:rPr lang="cs-CZ" sz="2400" dirty="0" smtClean="0"/>
              <a:t>Nenechávejte si </a:t>
            </a:r>
            <a:r>
              <a:rPr lang="cs-CZ" sz="2400" dirty="0" err="1" smtClean="0"/>
              <a:t>nekontrolovaně</a:t>
            </a:r>
            <a:r>
              <a:rPr lang="cs-CZ" sz="2400" dirty="0" smtClean="0"/>
              <a:t> dolévat!</a:t>
            </a:r>
          </a:p>
          <a:p>
            <a:pPr algn="l"/>
            <a:r>
              <a:rPr lang="cs-CZ" sz="2400" dirty="0" smtClean="0"/>
              <a:t> </a:t>
            </a:r>
            <a:r>
              <a:rPr lang="cs-CZ" sz="2400" dirty="0" smtClean="0"/>
              <a:t>Pijte vodu nebo nealko mezi každým alkoholickým </a:t>
            </a:r>
            <a:r>
              <a:rPr lang="cs-CZ" sz="2400" dirty="0" smtClean="0"/>
              <a:t>drinkem! </a:t>
            </a:r>
            <a:endParaRPr lang="cs-CZ" sz="2400" dirty="0"/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Použitá literatura a webové stránky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999" y="1403573"/>
            <a:ext cx="9071640" cy="5354707"/>
          </a:xfrm>
        </p:spPr>
        <p:txBody>
          <a:bodyPr/>
          <a:lstStyle/>
          <a:p>
            <a:pPr>
              <a:buNone/>
            </a:pPr>
            <a:r>
              <a:rPr lang="cs-CZ" sz="1800" dirty="0" smtClean="0"/>
              <a:t>Jelínek, J. a </a:t>
            </a:r>
            <a:r>
              <a:rPr lang="cs-CZ" sz="1800" dirty="0" err="1" smtClean="0"/>
              <a:t>Zicháček</a:t>
            </a:r>
            <a:r>
              <a:rPr lang="cs-CZ" sz="1800" dirty="0" smtClean="0"/>
              <a:t>, V.: Biologie pro gymnázia. Nakladatelství </a:t>
            </a:r>
            <a:r>
              <a:rPr lang="cs-CZ" sz="1800" dirty="0" smtClean="0"/>
              <a:t>Olomouc</a:t>
            </a:r>
          </a:p>
          <a:p>
            <a:pPr>
              <a:buNone/>
            </a:pPr>
            <a:r>
              <a:rPr lang="cs-CZ" sz="1800" dirty="0" smtClean="0">
                <a:hlinkClick r:id="rId2"/>
              </a:rPr>
              <a:t>http://cs.wikipedia.org/wiki/Ethanol</a:t>
            </a:r>
          </a:p>
          <a:p>
            <a:pPr>
              <a:buNone/>
            </a:pPr>
            <a:r>
              <a:rPr lang="cs-CZ" sz="1800" dirty="0" smtClean="0">
                <a:hlinkClick r:id="rId2"/>
              </a:rPr>
              <a:t>http</a:t>
            </a:r>
            <a:r>
              <a:rPr lang="cs-CZ" sz="1800" dirty="0" smtClean="0">
                <a:hlinkClick r:id="rId2"/>
              </a:rPr>
              <a:t>://</a:t>
            </a:r>
            <a:r>
              <a:rPr lang="cs-CZ" sz="1800" dirty="0" smtClean="0">
                <a:hlinkClick r:id="rId2"/>
              </a:rPr>
              <a:t>auto.</a:t>
            </a:r>
            <a:r>
              <a:rPr lang="cs-CZ" sz="1800" dirty="0" err="1" smtClean="0">
                <a:hlinkClick r:id="rId2"/>
              </a:rPr>
              <a:t>idnes.cz</a:t>
            </a:r>
            <a:r>
              <a:rPr lang="cs-CZ" sz="1800" dirty="0" smtClean="0">
                <a:hlinkClick r:id="rId2"/>
              </a:rPr>
              <a:t>/</a:t>
            </a:r>
            <a:r>
              <a:rPr lang="cs-CZ" sz="1800" dirty="0" err="1" smtClean="0">
                <a:hlinkClick r:id="rId2"/>
              </a:rPr>
              <a:t>alkulacka.asp</a:t>
            </a:r>
            <a:endParaRPr lang="cs-CZ" sz="1800" dirty="0" smtClean="0"/>
          </a:p>
          <a:p>
            <a:pPr>
              <a:buNone/>
            </a:pPr>
            <a:r>
              <a:rPr lang="cs-CZ" sz="1800" dirty="0" smtClean="0">
                <a:hlinkClick r:id="rId3"/>
              </a:rPr>
              <a:t>http://</a:t>
            </a:r>
            <a:r>
              <a:rPr lang="cs-CZ" sz="1800" dirty="0" smtClean="0">
                <a:hlinkClick r:id="rId3"/>
              </a:rPr>
              <a:t>ec.europa.eu/health-eu/my_lifestyle/alcohol/index_cs.htm</a:t>
            </a:r>
            <a:endParaRPr lang="cs-CZ" sz="1800" dirty="0" smtClean="0"/>
          </a:p>
          <a:p>
            <a:pPr>
              <a:buNone/>
            </a:pPr>
            <a:r>
              <a:rPr lang="cs-CZ" sz="1800" dirty="0" smtClean="0">
                <a:hlinkClick r:id="rId4"/>
              </a:rPr>
              <a:t>http://</a:t>
            </a:r>
            <a:r>
              <a:rPr lang="cs-CZ" sz="1800" dirty="0" smtClean="0">
                <a:hlinkClick r:id="rId4"/>
              </a:rPr>
              <a:t>cs.wikipedia.org/wiki/Pivovarnictv%C3%AD</a:t>
            </a:r>
            <a:r>
              <a:rPr lang="cs-CZ" sz="1800" dirty="0" smtClean="0"/>
              <a:t>  </a:t>
            </a:r>
          </a:p>
          <a:p>
            <a:pPr>
              <a:buNone/>
            </a:pPr>
            <a:r>
              <a:rPr lang="cs-CZ" sz="1800" dirty="0" smtClean="0">
                <a:hlinkClick r:id="rId5"/>
              </a:rPr>
              <a:t>http://www.</a:t>
            </a:r>
            <a:r>
              <a:rPr lang="cs-CZ" sz="1800" dirty="0" err="1" smtClean="0">
                <a:hlinkClick r:id="rId5"/>
              </a:rPr>
              <a:t>klinikazdravi.cz</a:t>
            </a:r>
            <a:r>
              <a:rPr lang="cs-CZ" sz="1800" dirty="0" smtClean="0">
                <a:hlinkClick r:id="rId5"/>
              </a:rPr>
              <a:t>/</a:t>
            </a:r>
            <a:r>
              <a:rPr lang="cs-CZ" sz="1800" dirty="0" err="1" smtClean="0">
                <a:hlinkClick r:id="rId5"/>
              </a:rPr>
              <a:t>clanky</a:t>
            </a:r>
            <a:r>
              <a:rPr lang="cs-CZ" sz="1800" dirty="0" smtClean="0">
                <a:hlinkClick r:id="rId5"/>
              </a:rPr>
              <a:t>/alkoholismus--projevy-</a:t>
            </a:r>
            <a:r>
              <a:rPr lang="cs-CZ" sz="1800" dirty="0" err="1" smtClean="0">
                <a:hlinkClick r:id="rId5"/>
              </a:rPr>
              <a:t>nasledky</a:t>
            </a:r>
            <a:r>
              <a:rPr lang="cs-CZ" sz="1800" dirty="0" smtClean="0">
                <a:hlinkClick r:id="rId5"/>
              </a:rPr>
              <a:t>-a-typy-</a:t>
            </a:r>
            <a:r>
              <a:rPr lang="cs-CZ" sz="1800" dirty="0" err="1" smtClean="0">
                <a:hlinkClick r:id="rId5"/>
              </a:rPr>
              <a:t>zavislosti</a:t>
            </a:r>
            <a:r>
              <a:rPr lang="cs-CZ" sz="1800" dirty="0" smtClean="0">
                <a:hlinkClick r:id="rId5"/>
              </a:rPr>
              <a:t>/</a:t>
            </a:r>
            <a:endParaRPr lang="cs-CZ" sz="1800" dirty="0" smtClean="0"/>
          </a:p>
          <a:p>
            <a:pPr>
              <a:buNone/>
            </a:pPr>
            <a:r>
              <a:rPr lang="cs-CZ" sz="1800" dirty="0" smtClean="0">
                <a:hlinkClick r:id="rId6"/>
              </a:rPr>
              <a:t>http://nemoci.</a:t>
            </a:r>
            <a:r>
              <a:rPr lang="cs-CZ" sz="1800" dirty="0" err="1" smtClean="0">
                <a:hlinkClick r:id="rId6"/>
              </a:rPr>
              <a:t>vitalion.cz</a:t>
            </a:r>
            <a:r>
              <a:rPr lang="cs-CZ" sz="1800" dirty="0" smtClean="0">
                <a:hlinkClick r:id="rId6"/>
              </a:rPr>
              <a:t>/alkoholismus</a:t>
            </a:r>
            <a:r>
              <a:rPr lang="cs-CZ" sz="1800" dirty="0" smtClean="0">
                <a:hlinkClick r:id="rId6"/>
              </a:rPr>
              <a:t>/</a:t>
            </a:r>
            <a:endParaRPr lang="cs-CZ" sz="1800" dirty="0" smtClean="0"/>
          </a:p>
          <a:p>
            <a:pPr>
              <a:buNone/>
            </a:pPr>
            <a:r>
              <a:rPr lang="cs-CZ" sz="1800" dirty="0" smtClean="0">
                <a:hlinkClick r:id="rId7"/>
              </a:rPr>
              <a:t>http://</a:t>
            </a:r>
            <a:r>
              <a:rPr lang="cs-CZ" sz="1800" dirty="0" smtClean="0">
                <a:hlinkClick r:id="rId7"/>
              </a:rPr>
              <a:t>www.alkoholik.</a:t>
            </a:r>
            <a:r>
              <a:rPr lang="cs-CZ" sz="1800" dirty="0" err="1" smtClean="0">
                <a:hlinkClick r:id="rId7"/>
              </a:rPr>
              <a:t>cz</a:t>
            </a:r>
            <a:r>
              <a:rPr lang="cs-CZ" sz="1800" dirty="0" smtClean="0">
                <a:hlinkClick r:id="rId7"/>
              </a:rPr>
              <a:t>/</a:t>
            </a:r>
            <a:r>
              <a:rPr lang="cs-CZ" sz="1800" dirty="0" err="1" smtClean="0">
                <a:hlinkClick r:id="rId7"/>
              </a:rPr>
              <a:t>zavislost</a:t>
            </a:r>
            <a:r>
              <a:rPr lang="cs-CZ" sz="1800" dirty="0" smtClean="0">
                <a:hlinkClick r:id="rId7"/>
              </a:rPr>
              <a:t>/lide_a_alkohol/index.</a:t>
            </a:r>
            <a:r>
              <a:rPr lang="cs-CZ" sz="1800" dirty="0" err="1" smtClean="0">
                <a:hlinkClick r:id="rId7"/>
              </a:rPr>
              <a:t>html</a:t>
            </a:r>
            <a:r>
              <a:rPr lang="cs-CZ" sz="1800" dirty="0" smtClean="0"/>
              <a:t> </a:t>
            </a:r>
          </a:p>
          <a:p>
            <a:pPr>
              <a:buNone/>
            </a:pPr>
            <a:r>
              <a:rPr lang="cs-CZ" sz="1800" dirty="0" smtClean="0">
                <a:hlinkClick r:id="rId8"/>
              </a:rPr>
              <a:t>http://</a:t>
            </a:r>
            <a:r>
              <a:rPr lang="cs-CZ" sz="1800" dirty="0" smtClean="0">
                <a:hlinkClick r:id="rId8"/>
              </a:rPr>
              <a:t>cs.wikipedia.org/wiki/Fet%C3%A1ln%C3%AD_alkoholov%C3%BD_syndrom</a:t>
            </a:r>
            <a:endParaRPr lang="cs-CZ" sz="1800" dirty="0" smtClean="0"/>
          </a:p>
          <a:p>
            <a:pPr>
              <a:buNone/>
            </a:pPr>
            <a:r>
              <a:rPr lang="cs-CZ" sz="1800" dirty="0" smtClean="0">
                <a:hlinkClick r:id="rId9"/>
              </a:rPr>
              <a:t>http://</a:t>
            </a:r>
            <a:r>
              <a:rPr lang="cs-CZ" sz="1800" dirty="0" smtClean="0">
                <a:hlinkClick r:id="rId9"/>
              </a:rPr>
              <a:t>cs.wikipedia.org/wiki/Alkoholik</a:t>
            </a:r>
            <a:r>
              <a:rPr lang="cs-CZ" sz="1800" dirty="0" smtClean="0"/>
              <a:t> </a:t>
            </a:r>
          </a:p>
          <a:p>
            <a:pPr>
              <a:buNone/>
            </a:pPr>
            <a:r>
              <a:rPr lang="cs-CZ" sz="1800" dirty="0" smtClean="0">
                <a:hlinkClick r:id="rId10"/>
              </a:rPr>
              <a:t>http://</a:t>
            </a:r>
            <a:r>
              <a:rPr lang="cs-CZ" sz="1800" dirty="0" smtClean="0">
                <a:hlinkClick r:id="rId10"/>
              </a:rPr>
              <a:t>www.</a:t>
            </a:r>
            <a:r>
              <a:rPr lang="cs-CZ" sz="1800" dirty="0" err="1" smtClean="0">
                <a:hlinkClick r:id="rId10"/>
              </a:rPr>
              <a:t>pijsrozumem.cz</a:t>
            </a:r>
            <a:r>
              <a:rPr lang="cs-CZ" sz="1800" dirty="0" smtClean="0">
                <a:hlinkClick r:id="rId10"/>
              </a:rPr>
              <a:t>/Alkohol-a-jeho-</a:t>
            </a:r>
            <a:r>
              <a:rPr lang="cs-CZ" sz="1800" dirty="0" err="1" smtClean="0">
                <a:hlinkClick r:id="rId10"/>
              </a:rPr>
              <a:t>pusobeni</a:t>
            </a:r>
            <a:r>
              <a:rPr lang="cs-CZ" sz="1800" dirty="0" smtClean="0"/>
              <a:t> </a:t>
            </a:r>
          </a:p>
          <a:p>
            <a:pPr>
              <a:buNone/>
            </a:pPr>
            <a:endParaRPr lang="cs-CZ" sz="1800" dirty="0" smtClean="0"/>
          </a:p>
          <a:p>
            <a:pPr>
              <a:buNone/>
            </a:pPr>
            <a:endParaRPr lang="cs-CZ" sz="1800" dirty="0" smtClean="0"/>
          </a:p>
          <a:p>
            <a:pPr>
              <a:buNone/>
            </a:pPr>
            <a:endParaRPr lang="cs-CZ" sz="1800" dirty="0" smtClean="0"/>
          </a:p>
          <a:p>
            <a:pPr>
              <a:buNone/>
            </a:pPr>
            <a:endParaRPr lang="cs-CZ" sz="1200" dirty="0" smtClean="0">
              <a:hlinkClick r:id="rId11"/>
            </a:endParaRPr>
          </a:p>
          <a:p>
            <a:pPr>
              <a:buNone/>
            </a:pPr>
            <a:endParaRPr lang="cs-CZ" sz="1800" dirty="0" smtClean="0">
              <a:hlinkClick r:id="rId11"/>
            </a:endParaRPr>
          </a:p>
          <a:p>
            <a:pPr>
              <a:buNone/>
            </a:pPr>
            <a:endParaRPr lang="cs-CZ" dirty="0" smtClean="0">
              <a:hlinkClick r:id="rId11"/>
            </a:endParaRPr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3808" y="0"/>
            <a:ext cx="9071640" cy="1262160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Alkohol = etylalkohol = C</a:t>
            </a:r>
            <a:r>
              <a:rPr lang="cs-CZ" b="1" baseline="-25000" dirty="0" smtClean="0"/>
              <a:t>2</a:t>
            </a:r>
            <a:r>
              <a:rPr lang="cs-CZ" b="1" dirty="0" smtClean="0"/>
              <a:t>H</a:t>
            </a:r>
            <a:r>
              <a:rPr lang="cs-CZ" b="1" baseline="-25000" dirty="0" smtClean="0"/>
              <a:t>5</a:t>
            </a:r>
            <a:r>
              <a:rPr lang="cs-CZ" b="1" dirty="0" smtClean="0"/>
              <a:t>OH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808" y="1043533"/>
            <a:ext cx="9071640" cy="5832648"/>
          </a:xfrm>
        </p:spPr>
        <p:txBody>
          <a:bodyPr/>
          <a:lstStyle/>
          <a:p>
            <a:pPr>
              <a:buNone/>
            </a:pPr>
            <a:r>
              <a:rPr lang="cs-CZ" sz="2800" dirty="0" smtClean="0"/>
              <a:t>Je vyráběn od nepaměti (už od </a:t>
            </a:r>
            <a:r>
              <a:rPr lang="cs-CZ" sz="2800" b="1" dirty="0" smtClean="0"/>
              <a:t>neolitu</a:t>
            </a:r>
            <a:r>
              <a:rPr lang="cs-CZ" sz="2800" dirty="0" smtClean="0"/>
              <a:t>)</a:t>
            </a:r>
          </a:p>
          <a:p>
            <a:pPr>
              <a:buNone/>
            </a:pPr>
            <a:r>
              <a:rPr lang="cs-CZ" sz="2800" b="1" dirty="0" smtClean="0"/>
              <a:t>alkoholové kvašení </a:t>
            </a:r>
            <a:r>
              <a:rPr lang="cs-CZ" sz="2800" dirty="0" smtClean="0"/>
              <a:t>– jedna z nejstarších biotechnologií, anaerobní děj za přítomnosti kvasinek</a:t>
            </a:r>
          </a:p>
          <a:p>
            <a:pPr>
              <a:buNone/>
            </a:pPr>
            <a:r>
              <a:rPr lang="cs-CZ" sz="2800" dirty="0" smtClean="0"/>
              <a:t>z cukru </a:t>
            </a:r>
            <a:r>
              <a:rPr lang="cs-CZ" sz="2800" b="1" dirty="0" smtClean="0"/>
              <a:t>C</a:t>
            </a:r>
            <a:r>
              <a:rPr lang="cs-CZ" sz="2800" b="1" baseline="-25000" dirty="0" smtClean="0"/>
              <a:t>6</a:t>
            </a:r>
            <a:r>
              <a:rPr lang="cs-CZ" sz="2800" b="1" dirty="0" smtClean="0"/>
              <a:t>H</a:t>
            </a:r>
            <a:r>
              <a:rPr lang="cs-CZ" sz="2800" b="1" baseline="-25000" dirty="0" smtClean="0"/>
              <a:t>12</a:t>
            </a:r>
            <a:r>
              <a:rPr lang="cs-CZ" sz="2800" b="1" dirty="0" smtClean="0"/>
              <a:t>O</a:t>
            </a:r>
            <a:r>
              <a:rPr lang="cs-CZ" sz="2800" b="1" baseline="-25000" dirty="0" smtClean="0"/>
              <a:t>6</a:t>
            </a:r>
            <a:r>
              <a:rPr lang="cs-CZ" sz="2800" dirty="0" smtClean="0"/>
              <a:t> je uvolňován oxid uhličitý </a:t>
            </a:r>
            <a:r>
              <a:rPr lang="cs-CZ" sz="2800" b="1" dirty="0" smtClean="0"/>
              <a:t>CO</a:t>
            </a:r>
            <a:r>
              <a:rPr lang="cs-CZ" sz="2800" b="1" baseline="-25000" dirty="0" smtClean="0"/>
              <a:t>2</a:t>
            </a:r>
            <a:r>
              <a:rPr lang="cs-CZ" sz="2800" dirty="0" smtClean="0"/>
              <a:t> za vzniku etanolu </a:t>
            </a:r>
            <a:r>
              <a:rPr lang="cs-CZ" sz="2800" b="1" dirty="0" smtClean="0"/>
              <a:t>C</a:t>
            </a:r>
            <a:r>
              <a:rPr lang="cs-CZ" sz="2800" b="1" baseline="-25000" dirty="0" smtClean="0"/>
              <a:t>2</a:t>
            </a:r>
            <a:r>
              <a:rPr lang="cs-CZ" sz="2800" b="1" dirty="0" smtClean="0"/>
              <a:t>H</a:t>
            </a:r>
            <a:r>
              <a:rPr lang="cs-CZ" sz="2800" b="1" baseline="-25000" dirty="0" smtClean="0"/>
              <a:t>5</a:t>
            </a:r>
            <a:r>
              <a:rPr lang="cs-CZ" sz="2800" b="1" dirty="0" smtClean="0"/>
              <a:t>OH </a:t>
            </a:r>
            <a:r>
              <a:rPr lang="cs-CZ" sz="2800" dirty="0" smtClean="0"/>
              <a:t>a uvolnění </a:t>
            </a:r>
            <a:r>
              <a:rPr lang="cs-CZ" sz="2800" b="1" dirty="0" smtClean="0"/>
              <a:t>tepla</a:t>
            </a:r>
          </a:p>
          <a:p>
            <a:pPr>
              <a:buNone/>
            </a:pPr>
            <a:r>
              <a:rPr lang="cs-CZ" sz="2800" dirty="0" smtClean="0"/>
              <a:t>k</a:t>
            </a:r>
            <a:r>
              <a:rPr lang="cs-CZ" sz="2800" dirty="0" smtClean="0"/>
              <a:t>vašení sacharidů získaných z ovoce, medu, obilí, brambor</a:t>
            </a:r>
          </a:p>
          <a:p>
            <a:pPr>
              <a:buNone/>
            </a:pPr>
            <a:r>
              <a:rPr lang="cs-CZ" sz="2800" dirty="0" smtClean="0"/>
              <a:t>kvasinky jsou houby (</a:t>
            </a:r>
            <a:r>
              <a:rPr lang="cs-CZ" sz="2800" dirty="0" err="1" smtClean="0"/>
              <a:t>Fungi</a:t>
            </a:r>
            <a:r>
              <a:rPr lang="cs-CZ" sz="2800" dirty="0" smtClean="0"/>
              <a:t>), vřeckovýtrusné</a:t>
            </a:r>
            <a:r>
              <a:rPr lang="cs-CZ" sz="2800" dirty="0" smtClean="0"/>
              <a:t> </a:t>
            </a:r>
            <a:r>
              <a:rPr lang="cs-CZ" sz="2800" dirty="0" smtClean="0"/>
              <a:t>(</a:t>
            </a:r>
            <a:r>
              <a:rPr lang="cs-CZ" sz="2800" dirty="0" err="1" smtClean="0"/>
              <a:t>Askomycetes</a:t>
            </a:r>
            <a:r>
              <a:rPr lang="cs-CZ" sz="2800" dirty="0" smtClean="0"/>
              <a:t>), různé druhy rodu </a:t>
            </a:r>
            <a:r>
              <a:rPr lang="cs-CZ" sz="2800" dirty="0" err="1" smtClean="0"/>
              <a:t>Saccharomyces</a:t>
            </a:r>
            <a:endParaRPr lang="cs-CZ" sz="2800" dirty="0" smtClean="0"/>
          </a:p>
          <a:p>
            <a:pPr algn="ctr">
              <a:buNone/>
            </a:pPr>
            <a:r>
              <a:rPr lang="cs-CZ" sz="3600" b="1" dirty="0" smtClean="0"/>
              <a:t>SPOLEČNOSTÍ TOLEROVANÁ DROGA</a:t>
            </a:r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Model molekuly alkoholu a kvasinka rodu </a:t>
            </a:r>
            <a:r>
              <a:rPr lang="cs-CZ" b="1" dirty="0" err="1" smtClean="0"/>
              <a:t>Saccharomyces</a:t>
            </a:r>
            <a:endParaRPr lang="cs-CZ" b="1" dirty="0"/>
          </a:p>
        </p:txBody>
      </p:sp>
      <p:pic>
        <p:nvPicPr>
          <p:cNvPr id="4" name="Zástupný symbol pro obsah 3" descr="etanol molekul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123653"/>
            <a:ext cx="5112320" cy="4089856"/>
          </a:xfrm>
        </p:spPr>
      </p:pic>
      <p:pic>
        <p:nvPicPr>
          <p:cNvPr id="5" name="Obrázek 4" descr="kvasink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84328" y="2123653"/>
            <a:ext cx="4536504" cy="4536504"/>
          </a:xfrm>
          <a:prstGeom prst="rect">
            <a:avLst/>
          </a:prstGeom>
        </p:spPr>
      </p:pic>
      <p:sp>
        <p:nvSpPr>
          <p:cNvPr id="6" name="TextovéPole 5"/>
          <p:cNvSpPr txBox="1"/>
          <p:nvPr/>
        </p:nvSpPr>
        <p:spPr>
          <a:xfrm>
            <a:off x="287784" y="6876181"/>
            <a:ext cx="9577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4"/>
              </a:rPr>
              <a:t>http://</a:t>
            </a:r>
            <a:r>
              <a:rPr lang="cs-CZ" dirty="0" smtClean="0">
                <a:hlinkClick r:id="rId4"/>
              </a:rPr>
              <a:t>cs.wikipedia.org/wiki/Ethanol</a:t>
            </a:r>
            <a:r>
              <a:rPr lang="cs-CZ" dirty="0" smtClean="0"/>
              <a:t>, </a:t>
            </a:r>
            <a:r>
              <a:rPr lang="cs-CZ" dirty="0" smtClean="0">
                <a:hlinkClick r:id="rId5"/>
              </a:rPr>
              <a:t>http://</a:t>
            </a:r>
            <a:r>
              <a:rPr lang="cs-CZ" dirty="0" smtClean="0">
                <a:hlinkClick r:id="rId5"/>
              </a:rPr>
              <a:t>cs.wikipedia.org/wiki/Saccharomyces_cerevisiae</a:t>
            </a:r>
            <a:r>
              <a:rPr lang="cs-CZ" dirty="0" smtClean="0"/>
              <a:t> </a:t>
            </a:r>
            <a:endParaRPr lang="cs-CZ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59792" y="0"/>
            <a:ext cx="9071640" cy="1262160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Alkoholické nápoje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999" y="1259557"/>
            <a:ext cx="9071640" cy="5498723"/>
          </a:xfrm>
        </p:spPr>
        <p:txBody>
          <a:bodyPr/>
          <a:lstStyle/>
          <a:p>
            <a:pPr>
              <a:buNone/>
            </a:pPr>
            <a:r>
              <a:rPr lang="cs-CZ" sz="2400" b="1" dirty="0" smtClean="0"/>
              <a:t>Pivo</a:t>
            </a:r>
            <a:r>
              <a:rPr lang="cs-CZ" sz="2400" dirty="0" smtClean="0"/>
              <a:t>: </a:t>
            </a:r>
          </a:p>
          <a:p>
            <a:pPr>
              <a:buNone/>
            </a:pPr>
            <a:r>
              <a:rPr lang="cs-CZ" sz="2000" dirty="0" smtClean="0"/>
              <a:t>o</a:t>
            </a:r>
            <a:r>
              <a:rPr lang="cs-CZ" sz="2000" dirty="0" smtClean="0"/>
              <a:t>bjem alkoholu kolem 5 objemových %</a:t>
            </a:r>
          </a:p>
          <a:p>
            <a:pPr>
              <a:buNone/>
            </a:pPr>
            <a:r>
              <a:rPr lang="cs-CZ" sz="2000" dirty="0" smtClean="0"/>
              <a:t>rozštěpení škrobu v obilných zrnech na zkvasitelné cukry (slad), zkvašení jednoduchých cukrů pivovarskými kvasinkami, míchání surovin (chmelový extrakt, voda, alkohol), </a:t>
            </a:r>
            <a:r>
              <a:rPr lang="cs-CZ" sz="2000" dirty="0" smtClean="0">
                <a:hlinkClick r:id="rId2"/>
              </a:rPr>
              <a:t>http</a:t>
            </a:r>
            <a:r>
              <a:rPr lang="cs-CZ" sz="2000" dirty="0" smtClean="0">
                <a:hlinkClick r:id="rId2"/>
              </a:rPr>
              <a:t>://</a:t>
            </a:r>
            <a:r>
              <a:rPr lang="cs-CZ" sz="2000" dirty="0" smtClean="0">
                <a:hlinkClick r:id="rId2"/>
              </a:rPr>
              <a:t>cs.wikipedia.org/wiki/Pivovarnictv%C3%AD</a:t>
            </a:r>
            <a:r>
              <a:rPr lang="cs-CZ" sz="2000" dirty="0" smtClean="0"/>
              <a:t> </a:t>
            </a:r>
          </a:p>
          <a:p>
            <a:pPr>
              <a:buNone/>
            </a:pPr>
            <a:r>
              <a:rPr lang="cs-CZ" sz="2400" b="1" dirty="0" smtClean="0"/>
              <a:t>Víno:</a:t>
            </a:r>
          </a:p>
          <a:p>
            <a:pPr>
              <a:buNone/>
            </a:pPr>
            <a:r>
              <a:rPr lang="cs-CZ" sz="2000" dirty="0" smtClean="0"/>
              <a:t>objem </a:t>
            </a:r>
            <a:r>
              <a:rPr lang="cs-CZ" sz="2000" dirty="0" smtClean="0"/>
              <a:t>alkoholu přibližně </a:t>
            </a:r>
            <a:r>
              <a:rPr lang="cs-CZ" sz="2000" dirty="0" smtClean="0"/>
              <a:t> </a:t>
            </a:r>
            <a:r>
              <a:rPr lang="cs-CZ" sz="2000" dirty="0" smtClean="0"/>
              <a:t>1</a:t>
            </a:r>
            <a:r>
              <a:rPr lang="cs-CZ" sz="2000" dirty="0" smtClean="0"/>
              <a:t>2 – 15 objemových %</a:t>
            </a:r>
          </a:p>
          <a:p>
            <a:pPr>
              <a:buNone/>
            </a:pPr>
            <a:r>
              <a:rPr lang="cs-CZ" sz="2000" dirty="0" smtClean="0"/>
              <a:t>kvašení (též fermentace) ovocných jednoduchých cukrů ušlechtilými kvasinkami probíhá do vyčerpání cukru nebo do dosažení pro kvasinky limitního objemu alkoholu </a:t>
            </a:r>
            <a:r>
              <a:rPr lang="cs-CZ" sz="2000" dirty="0" smtClean="0"/>
              <a:t>ve směsi, </a:t>
            </a:r>
            <a:r>
              <a:rPr lang="cs-CZ" sz="2000" dirty="0" smtClean="0">
                <a:hlinkClick r:id="rId3"/>
              </a:rPr>
              <a:t>http://</a:t>
            </a:r>
            <a:r>
              <a:rPr lang="cs-CZ" sz="2000" dirty="0" smtClean="0">
                <a:hlinkClick r:id="rId3"/>
              </a:rPr>
              <a:t>cs.wikipedia.org/wiki/V%C3%BDroba_v%C3%ADna</a:t>
            </a:r>
            <a:r>
              <a:rPr lang="cs-CZ" sz="2000" dirty="0" smtClean="0"/>
              <a:t> </a:t>
            </a:r>
          </a:p>
          <a:p>
            <a:pPr>
              <a:buNone/>
            </a:pPr>
            <a:r>
              <a:rPr lang="cs-CZ" sz="2400" b="1" dirty="0" smtClean="0"/>
              <a:t>Destiláty:</a:t>
            </a:r>
          </a:p>
          <a:p>
            <a:pPr>
              <a:buNone/>
            </a:pPr>
            <a:r>
              <a:rPr lang="cs-CZ" sz="2000" dirty="0" smtClean="0"/>
              <a:t>Objem alkoholu přibližně </a:t>
            </a:r>
            <a:r>
              <a:rPr lang="cs-CZ" sz="2000" dirty="0" smtClean="0"/>
              <a:t>40 objemových %</a:t>
            </a:r>
          </a:p>
          <a:p>
            <a:pPr>
              <a:buNone/>
            </a:pPr>
            <a:r>
              <a:rPr lang="cs-CZ" sz="2000" b="1" dirty="0" smtClean="0"/>
              <a:t>destilací</a:t>
            </a:r>
            <a:r>
              <a:rPr lang="cs-CZ" sz="2000" dirty="0" smtClean="0"/>
              <a:t> kvasu za teploty </a:t>
            </a:r>
            <a:r>
              <a:rPr lang="cs-CZ" sz="2000" b="1" dirty="0" smtClean="0"/>
              <a:t>78,3°C </a:t>
            </a:r>
            <a:r>
              <a:rPr lang="cs-CZ" sz="2000" dirty="0" smtClean="0"/>
              <a:t>je </a:t>
            </a:r>
            <a:r>
              <a:rPr lang="cs-CZ" sz="2000" b="1" dirty="0" smtClean="0"/>
              <a:t>C</a:t>
            </a:r>
            <a:r>
              <a:rPr lang="cs-CZ" sz="2000" b="1" baseline="-25000" dirty="0" smtClean="0"/>
              <a:t>2</a:t>
            </a:r>
            <a:r>
              <a:rPr lang="cs-CZ" sz="2000" b="1" dirty="0" smtClean="0"/>
              <a:t>H</a:t>
            </a:r>
            <a:r>
              <a:rPr lang="cs-CZ" sz="2000" b="1" baseline="-25000" dirty="0" smtClean="0"/>
              <a:t>5</a:t>
            </a:r>
            <a:r>
              <a:rPr lang="cs-CZ" sz="2000" b="1" dirty="0" smtClean="0"/>
              <a:t>OH</a:t>
            </a:r>
            <a:r>
              <a:rPr lang="cs-CZ" sz="2000" dirty="0" smtClean="0"/>
              <a:t> oddělován ze směsi</a:t>
            </a:r>
          </a:p>
          <a:p>
            <a:pPr>
              <a:buNone/>
            </a:pPr>
            <a:endParaRPr lang="cs-CZ" sz="2000" dirty="0" smtClean="0"/>
          </a:p>
          <a:p>
            <a:pPr>
              <a:buNone/>
            </a:pPr>
            <a:endParaRPr lang="cs-CZ" sz="2000" b="1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59792" y="0"/>
            <a:ext cx="9071640" cy="899517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Alkoholismus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9792" y="899517"/>
            <a:ext cx="9071640" cy="4989240"/>
          </a:xfrm>
        </p:spPr>
        <p:txBody>
          <a:bodyPr/>
          <a:lstStyle/>
          <a:p>
            <a:r>
              <a:rPr lang="cs-CZ" sz="3000" b="1" dirty="0" smtClean="0"/>
              <a:t>Nadměrná konzumace alkoholu </a:t>
            </a:r>
            <a:r>
              <a:rPr lang="cs-CZ" sz="3000" dirty="0" smtClean="0"/>
              <a:t>spojená se </a:t>
            </a:r>
            <a:r>
              <a:rPr lang="cs-CZ" sz="3000" dirty="0" err="1" smtClean="0"/>
              <a:t>závilostí</a:t>
            </a:r>
            <a:r>
              <a:rPr lang="cs-CZ" sz="3000" dirty="0" smtClean="0"/>
              <a:t> (fyziologická potřeba dávky drogy - ALKOHOLU)</a:t>
            </a:r>
          </a:p>
          <a:p>
            <a:r>
              <a:rPr lang="cs-CZ" sz="3000" dirty="0" smtClean="0"/>
              <a:t>Termín </a:t>
            </a:r>
            <a:r>
              <a:rPr lang="cs-CZ" sz="3000" b="1" dirty="0" smtClean="0"/>
              <a:t>alkoholismus byl </a:t>
            </a:r>
            <a:r>
              <a:rPr lang="cs-CZ" sz="3000" dirty="0" smtClean="0"/>
              <a:t>použit již v roce </a:t>
            </a:r>
            <a:r>
              <a:rPr lang="cs-CZ" sz="3000" b="1" dirty="0" smtClean="0"/>
              <a:t>1849</a:t>
            </a:r>
            <a:r>
              <a:rPr lang="cs-CZ" sz="3000" dirty="0" smtClean="0"/>
              <a:t> (švédský lékař </a:t>
            </a:r>
            <a:r>
              <a:rPr lang="cs-CZ" sz="3000" dirty="0" err="1" smtClean="0"/>
              <a:t>Magnuss</a:t>
            </a:r>
            <a:r>
              <a:rPr lang="cs-CZ" sz="3000" dirty="0" smtClean="0"/>
              <a:t> </a:t>
            </a:r>
            <a:r>
              <a:rPr lang="cs-CZ" sz="3000" dirty="0" err="1" smtClean="0"/>
              <a:t>Huss</a:t>
            </a:r>
            <a:r>
              <a:rPr lang="cs-CZ" sz="3000" dirty="0" smtClean="0"/>
              <a:t>)</a:t>
            </a:r>
          </a:p>
          <a:p>
            <a:r>
              <a:rPr lang="cs-CZ" sz="3000" dirty="0" smtClean="0"/>
              <a:t>Od roku </a:t>
            </a:r>
            <a:r>
              <a:rPr lang="cs-CZ" sz="3000" b="1" dirty="0" smtClean="0"/>
              <a:t>1951</a:t>
            </a:r>
            <a:r>
              <a:rPr lang="cs-CZ" sz="3000" dirty="0" smtClean="0"/>
              <a:t> je alkoholismus vnímán jako </a:t>
            </a:r>
            <a:r>
              <a:rPr lang="cs-CZ" sz="3000" b="1" dirty="0" smtClean="0"/>
              <a:t>medicínský problém </a:t>
            </a:r>
            <a:r>
              <a:rPr lang="cs-CZ" sz="3000" dirty="0" smtClean="0"/>
              <a:t>(diagnóza číslo</a:t>
            </a:r>
          </a:p>
          <a:p>
            <a:r>
              <a:rPr lang="cs-CZ" sz="3000" dirty="0" smtClean="0"/>
              <a:t>Dochází k poškození </a:t>
            </a:r>
            <a:r>
              <a:rPr lang="cs-CZ" sz="3000" b="1" dirty="0" smtClean="0"/>
              <a:t>všech tělesných systémů </a:t>
            </a:r>
            <a:r>
              <a:rPr lang="cs-CZ" sz="3000" dirty="0" smtClean="0"/>
              <a:t>společně s </a:t>
            </a:r>
            <a:r>
              <a:rPr lang="cs-CZ" sz="3000" b="1" dirty="0" smtClean="0"/>
              <a:t>psychickými </a:t>
            </a:r>
            <a:r>
              <a:rPr lang="cs-CZ" sz="3000" b="1" dirty="0" smtClean="0"/>
              <a:t>dopady – změna osobnosti</a:t>
            </a:r>
          </a:p>
          <a:p>
            <a:r>
              <a:rPr lang="cs-CZ" sz="3000" b="1" dirty="0" smtClean="0"/>
              <a:t>posléze se připojují dopady sociální – ztráta rodinného zázemí, zaměstnání, přátel aj.</a:t>
            </a:r>
          </a:p>
          <a:p>
            <a:endParaRPr lang="cs-CZ" sz="3000" dirty="0" smtClean="0"/>
          </a:p>
          <a:p>
            <a:endParaRPr lang="cs-CZ" sz="3000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3808" y="0"/>
            <a:ext cx="9071640" cy="1262160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Účinky alkoholu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808" y="971525"/>
            <a:ext cx="9071640" cy="1152128"/>
          </a:xfrm>
        </p:spPr>
        <p:txBody>
          <a:bodyPr/>
          <a:lstStyle/>
          <a:p>
            <a:pPr>
              <a:buNone/>
            </a:pPr>
            <a:r>
              <a:rPr lang="cs-CZ" sz="2400" dirty="0" smtClean="0"/>
              <a:t>Alkohol ovlivňuje normální funkci </a:t>
            </a:r>
            <a:r>
              <a:rPr lang="cs-CZ" sz="2400" b="1" dirty="0" err="1" smtClean="0"/>
              <a:t>neurotransmiterů</a:t>
            </a:r>
            <a:r>
              <a:rPr lang="cs-CZ" sz="2400" dirty="0" smtClean="0"/>
              <a:t> (dopamin, serotonin, </a:t>
            </a:r>
            <a:r>
              <a:rPr lang="cs-CZ" sz="2400" dirty="0" err="1" smtClean="0"/>
              <a:t>taurin</a:t>
            </a:r>
            <a:r>
              <a:rPr lang="cs-CZ" sz="2400" dirty="0" smtClean="0"/>
              <a:t>)na </a:t>
            </a:r>
            <a:r>
              <a:rPr lang="cs-CZ" sz="2400" b="1" dirty="0" smtClean="0"/>
              <a:t>synapsích nervových vláken </a:t>
            </a:r>
            <a:r>
              <a:rPr lang="cs-CZ" sz="2400" dirty="0" smtClean="0"/>
              <a:t>(=spoje nervových vláken)</a:t>
            </a:r>
            <a:endParaRPr lang="cs-CZ" sz="2400" dirty="0"/>
          </a:p>
        </p:txBody>
      </p:sp>
      <p:pic>
        <p:nvPicPr>
          <p:cNvPr id="4" name="Obrázek 3" descr="481px-Chemical_synapse_schema_croppe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9792" y="2123653"/>
            <a:ext cx="3874127" cy="4824536"/>
          </a:xfrm>
          <a:prstGeom prst="rect">
            <a:avLst/>
          </a:prstGeom>
        </p:spPr>
      </p:pic>
      <p:pic>
        <p:nvPicPr>
          <p:cNvPr id="5" name="Obrázek 4" descr="Synapse_Illustration_unlabeled_sv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32200" y="2123653"/>
            <a:ext cx="6840513" cy="4905375"/>
          </a:xfrm>
          <a:prstGeom prst="rect">
            <a:avLst/>
          </a:prstGeom>
        </p:spPr>
      </p:pic>
      <p:sp>
        <p:nvSpPr>
          <p:cNvPr id="6" name="TextovéPole 5"/>
          <p:cNvSpPr txBox="1"/>
          <p:nvPr/>
        </p:nvSpPr>
        <p:spPr>
          <a:xfrm>
            <a:off x="431800" y="7020197"/>
            <a:ext cx="6696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4"/>
              </a:rPr>
              <a:t>http://</a:t>
            </a:r>
            <a:r>
              <a:rPr lang="cs-CZ" dirty="0" smtClean="0">
                <a:hlinkClick r:id="rId4"/>
              </a:rPr>
              <a:t>cs.wikipedia.org/wiki/Synapse</a:t>
            </a:r>
            <a:r>
              <a:rPr lang="cs-CZ" dirty="0" smtClean="0"/>
              <a:t> </a:t>
            </a:r>
            <a:endParaRPr lang="cs-CZ" dirty="0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Typologie alkoholiků – </a:t>
            </a:r>
            <a:r>
              <a:rPr lang="cs-CZ" b="1" dirty="0" err="1" smtClean="0"/>
              <a:t>Jellinkova</a:t>
            </a:r>
            <a:r>
              <a:rPr lang="cs-CZ" b="1" dirty="0" smtClean="0"/>
              <a:t> typologie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cs-CZ" sz="2800" b="1" dirty="0" smtClean="0"/>
              <a:t>Typ alfa </a:t>
            </a:r>
            <a:r>
              <a:rPr lang="cs-CZ" sz="2800" dirty="0" smtClean="0"/>
              <a:t>– pijí o samotě, ordinují si alkohol na rozehnání chmur, špatné nálady, depresí – často ženy</a:t>
            </a:r>
          </a:p>
          <a:p>
            <a:pPr>
              <a:buNone/>
            </a:pPr>
            <a:r>
              <a:rPr lang="cs-CZ" sz="2800" b="1" dirty="0" smtClean="0"/>
              <a:t>Typ beta </a:t>
            </a:r>
            <a:r>
              <a:rPr lang="cs-CZ" sz="2800" dirty="0" smtClean="0"/>
              <a:t>– pije se ve společnosti, </a:t>
            </a:r>
            <a:r>
              <a:rPr lang="cs-CZ" sz="2800" dirty="0" err="1" smtClean="0"/>
              <a:t>sociokulturně</a:t>
            </a:r>
            <a:r>
              <a:rPr lang="cs-CZ" sz="2800" dirty="0" smtClean="0"/>
              <a:t> ovlivněné</a:t>
            </a:r>
          </a:p>
          <a:p>
            <a:pPr>
              <a:buNone/>
            </a:pPr>
            <a:r>
              <a:rPr lang="cs-CZ" sz="2800" b="1" dirty="0" smtClean="0"/>
              <a:t>Typ gama </a:t>
            </a:r>
            <a:r>
              <a:rPr lang="cs-CZ" sz="2800" dirty="0" smtClean="0"/>
              <a:t>– tzv. </a:t>
            </a:r>
            <a:r>
              <a:rPr lang="cs-CZ" sz="2800" b="1" dirty="0" smtClean="0"/>
              <a:t>anglosaský typ</a:t>
            </a:r>
            <a:r>
              <a:rPr lang="cs-CZ" sz="2800" dirty="0" smtClean="0"/>
              <a:t>, převládá konzumace </a:t>
            </a:r>
            <a:r>
              <a:rPr lang="cs-CZ" sz="2800" b="1" dirty="0" smtClean="0"/>
              <a:t>piva a destilátů</a:t>
            </a:r>
          </a:p>
          <a:p>
            <a:pPr>
              <a:buNone/>
            </a:pPr>
            <a:r>
              <a:rPr lang="cs-CZ" sz="2800" b="1" dirty="0" smtClean="0"/>
              <a:t>Typ delta </a:t>
            </a:r>
            <a:r>
              <a:rPr lang="cs-CZ" sz="2800" dirty="0" smtClean="0"/>
              <a:t>– tzv</a:t>
            </a:r>
            <a:r>
              <a:rPr lang="cs-CZ" sz="2800" dirty="0" smtClean="0"/>
              <a:t>.</a:t>
            </a:r>
            <a:r>
              <a:rPr lang="cs-CZ" sz="2800" dirty="0" smtClean="0"/>
              <a:t> </a:t>
            </a:r>
            <a:r>
              <a:rPr lang="cs-CZ" sz="2800" b="1" dirty="0" smtClean="0"/>
              <a:t>románský typ</a:t>
            </a:r>
            <a:r>
              <a:rPr lang="cs-CZ" sz="2800" dirty="0" smtClean="0"/>
              <a:t>, převládá konzumace </a:t>
            </a:r>
            <a:r>
              <a:rPr lang="cs-CZ" sz="2800" b="1" dirty="0" smtClean="0"/>
              <a:t>vína</a:t>
            </a:r>
          </a:p>
          <a:p>
            <a:pPr>
              <a:buNone/>
            </a:pPr>
            <a:r>
              <a:rPr lang="cs-CZ" sz="2800" b="1" dirty="0" smtClean="0"/>
              <a:t>Typ </a:t>
            </a:r>
            <a:r>
              <a:rPr lang="cs-CZ" sz="2800" b="1" dirty="0" err="1" smtClean="0"/>
              <a:t>epsilon</a:t>
            </a:r>
            <a:r>
              <a:rPr lang="cs-CZ" sz="2800" b="1" dirty="0" smtClean="0"/>
              <a:t> </a:t>
            </a:r>
            <a:r>
              <a:rPr lang="cs-CZ" sz="2800" dirty="0" smtClean="0"/>
              <a:t>– střídají se fáze abstinence s nadměrnou konzumací</a:t>
            </a:r>
            <a:endParaRPr lang="cs-CZ" sz="2800" dirty="0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Vývoj závislosti podle </a:t>
            </a:r>
            <a:r>
              <a:rPr lang="cs-CZ" b="1" dirty="0" err="1" smtClean="0"/>
              <a:t>Jellinka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999" y="1403573"/>
            <a:ext cx="9071640" cy="5832647"/>
          </a:xfrm>
        </p:spPr>
        <p:txBody>
          <a:bodyPr/>
          <a:lstStyle/>
          <a:p>
            <a:pPr>
              <a:buNone/>
            </a:pPr>
            <a:r>
              <a:rPr lang="cs-CZ" sz="2400" dirty="0" smtClean="0"/>
              <a:t>Má 4 fáze</a:t>
            </a:r>
          </a:p>
          <a:p>
            <a:r>
              <a:rPr lang="cs-CZ" sz="2400" b="1" dirty="0" smtClean="0"/>
              <a:t>Počáteční</a:t>
            </a:r>
            <a:r>
              <a:rPr lang="cs-CZ" sz="2400" dirty="0" smtClean="0"/>
              <a:t> (symptomatická)</a:t>
            </a:r>
          </a:p>
          <a:p>
            <a:r>
              <a:rPr lang="cs-CZ" sz="2400" b="1" dirty="0" smtClean="0"/>
              <a:t>Varovná</a:t>
            </a:r>
            <a:r>
              <a:rPr lang="cs-CZ" sz="2400" dirty="0" smtClean="0"/>
              <a:t> (prodromální)</a:t>
            </a:r>
          </a:p>
          <a:p>
            <a:r>
              <a:rPr lang="cs-CZ" sz="2400" b="1" dirty="0" smtClean="0"/>
              <a:t>Rozhodná</a:t>
            </a:r>
            <a:r>
              <a:rPr lang="cs-CZ" sz="2400" dirty="0" smtClean="0"/>
              <a:t> (</a:t>
            </a:r>
            <a:r>
              <a:rPr lang="cs-CZ" sz="2400" dirty="0" err="1" smtClean="0"/>
              <a:t>kruciální</a:t>
            </a:r>
            <a:r>
              <a:rPr lang="cs-CZ" sz="2400" dirty="0" smtClean="0"/>
              <a:t>)</a:t>
            </a:r>
          </a:p>
          <a:p>
            <a:r>
              <a:rPr lang="cs-CZ" sz="2400" b="1" dirty="0" smtClean="0"/>
              <a:t>Konečná</a:t>
            </a:r>
            <a:r>
              <a:rPr lang="cs-CZ" sz="2400" dirty="0" smtClean="0"/>
              <a:t> (terminální)</a:t>
            </a:r>
          </a:p>
          <a:p>
            <a:pPr>
              <a:buNone/>
            </a:pPr>
            <a:r>
              <a:rPr lang="cs-CZ" sz="2400" dirty="0" smtClean="0"/>
              <a:t>Nejprve se tolerance k alkoholu zvyšuje, po určité  - individuální době – stačí už jen malé množství alkoholu k dosažení opilosti</a:t>
            </a:r>
          </a:p>
          <a:p>
            <a:pPr>
              <a:buNone/>
            </a:pPr>
            <a:r>
              <a:rPr lang="cs-CZ" sz="2400" dirty="0" smtClean="0"/>
              <a:t>Obecně platí, že ženy si vytvářejí závislost rychleji než muži a děti resp. dospívající jedinci rychleji než dospělí</a:t>
            </a:r>
          </a:p>
          <a:p>
            <a:pPr>
              <a:buNone/>
            </a:pPr>
            <a:r>
              <a:rPr lang="cs-CZ" sz="2400" dirty="0" smtClean="0"/>
              <a:t>Existují jedinci s větší vnímavostí (geneticky danou) k vytvoření závislosti</a:t>
            </a:r>
          </a:p>
          <a:p>
            <a:pPr>
              <a:buNone/>
            </a:pPr>
            <a:endParaRPr lang="cs-CZ" sz="2400" dirty="0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Výchozí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789</TotalTime>
  <Words>1180</Words>
  <Application>Microsoft Office PowerPoint</Application>
  <PresentationFormat>Vlastní</PresentationFormat>
  <Paragraphs>152</Paragraphs>
  <Slides>23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23</vt:i4>
      </vt:variant>
    </vt:vector>
  </HeadingPairs>
  <TitlesOfParts>
    <vt:vector size="24" baseType="lpstr">
      <vt:lpstr>Výchozí</vt:lpstr>
      <vt:lpstr>Gymnázium Joachima Barranda Beroun, Talichova 824, Beroun 2, 26601 tel., +420 (311) 623435, +420 (311) 621232, fax: +420 (311) 623435 www.gymberoun.cz  lidinsky@gymberoun.cz,  IČ: 47558407,  č.ú. 775 711 0297 / 0100 u KB Beroun   </vt:lpstr>
      <vt:lpstr>Klíčová slova</vt:lpstr>
      <vt:lpstr>Alkohol = etylalkohol = C2H5OH</vt:lpstr>
      <vt:lpstr>Model molekuly alkoholu a kvasinka rodu Saccharomyces</vt:lpstr>
      <vt:lpstr>Alkoholické nápoje</vt:lpstr>
      <vt:lpstr>Alkoholismus</vt:lpstr>
      <vt:lpstr>Účinky alkoholu</vt:lpstr>
      <vt:lpstr>Typologie alkoholiků – Jellinkova typologie</vt:lpstr>
      <vt:lpstr>Vývoj závislosti podle Jellinka</vt:lpstr>
      <vt:lpstr>Stavy související s požitím alkoholu</vt:lpstr>
      <vt:lpstr>Kocovina</vt:lpstr>
      <vt:lpstr>Alkoholová intoxikace</vt:lpstr>
      <vt:lpstr>Zdravotní postižení souvisejíí s alkoholem</vt:lpstr>
      <vt:lpstr>FAS</vt:lpstr>
      <vt:lpstr>Proč pijeme…</vt:lpstr>
      <vt:lpstr>Rizika pro běžný život</vt:lpstr>
      <vt:lpstr>Alkohol a akce školy</vt:lpstr>
      <vt:lpstr>Vztah jedince k alkoholu</vt:lpstr>
      <vt:lpstr>Ostuda a domácí násilí</vt:lpstr>
      <vt:lpstr>Léčebné postupy</vt:lpstr>
      <vt:lpstr>Alkoholové kalkulačky a tabulky objemů alkoholu v jednotlivých nápojích</vt:lpstr>
      <vt:lpstr>Snímek 22</vt:lpstr>
      <vt:lpstr>Použitá literatura a webové stránky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Význam vitamínů</dc:title>
  <dc:creator>stepnickova</dc:creator>
  <cp:lastModifiedBy>stepnickova</cp:lastModifiedBy>
  <cp:revision>100</cp:revision>
  <dcterms:created xsi:type="dcterms:W3CDTF">2013-04-16T11:06:11Z</dcterms:created>
  <dcterms:modified xsi:type="dcterms:W3CDTF">2013-04-30T22:58:03Z</dcterms:modified>
</cp:coreProperties>
</file>