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8" r:id="rId23"/>
    <p:sldId id="299" r:id="rId24"/>
    <p:sldId id="300" r:id="rId25"/>
    <p:sldId id="301" r:id="rId26"/>
    <p:sldId id="302" r:id="rId27"/>
    <p:sldId id="297" r:id="rId2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750" autoAdjust="0"/>
    <p:restoredTop sz="94660"/>
  </p:normalViewPr>
  <p:slideViewPr>
    <p:cSldViewPr>
      <p:cViewPr varScale="1">
        <p:scale>
          <a:sx n="68" d="100"/>
          <a:sy n="68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kurte.cz/" TargetMode="External"/><Relationship Id="rId2" Type="http://schemas.openxmlformats.org/officeDocument/2006/relationships/hyperlink" Target="http://www.kurakovaplice.cz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dvykani-koureni.cz/" TargetMode="External"/><Relationship Id="rId4" Type="http://schemas.openxmlformats.org/officeDocument/2006/relationships/hyperlink" Target="http://www.stop-koureni.cz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VY_32_INOVACE_2718</a:t>
            </a:r>
            <a:endParaRPr lang="cs-CZ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4000" b="1" dirty="0" smtClean="0">
                <a:latin typeface="Times New Roman" pitchFamily="18" charset="0"/>
                <a:cs typeface="Times New Roman" pitchFamily="18" charset="0"/>
              </a:rPr>
              <a:t>Nikotinismus aneb k</a:t>
            </a:r>
            <a:r>
              <a:rPr lang="cs-CZ" sz="4000" b="1" dirty="0" smtClean="0">
                <a:latin typeface="Times New Roman" pitchFamily="18" charset="0"/>
                <a:cs typeface="Times New Roman" pitchFamily="18" charset="0"/>
              </a:rPr>
              <a:t>ouřím </a:t>
            </a:r>
            <a:r>
              <a:rPr lang="cs-CZ" sz="4000" b="1" dirty="0" smtClean="0">
                <a:latin typeface="Times New Roman" pitchFamily="18" charset="0"/>
                <a:cs typeface="Times New Roman" pitchFamily="18" charset="0"/>
              </a:rPr>
              <a:t>na svoje plíce za peníze rodičů </a:t>
            </a:r>
            <a:r>
              <a:rPr lang="cs-CZ" sz="40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cs-CZ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Baveuse" pitchFamily="2" charset="-18"/>
              </a:rPr>
              <a:t>Dějiny tabáku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Mayové</a:t>
            </a:r>
            <a:r>
              <a:rPr lang="cs-CZ" dirty="0" smtClean="0"/>
              <a:t> – Mexiko 2500 let př. n. l. – tabák</a:t>
            </a:r>
          </a:p>
          <a:p>
            <a:r>
              <a:rPr lang="cs-CZ" dirty="0" smtClean="0"/>
              <a:t>Indové – i jiné rostliny…</a:t>
            </a:r>
          </a:p>
          <a:p>
            <a:r>
              <a:rPr lang="cs-CZ" dirty="0" smtClean="0"/>
              <a:t>Portugalci v 16. století nejprve tabák pak tabákové rostlinky do Evropy</a:t>
            </a:r>
          </a:p>
          <a:p>
            <a:r>
              <a:rPr lang="cs-CZ" dirty="0" smtClean="0"/>
              <a:t>Často pěstován v dobách bídy i na zahrádkách</a:t>
            </a:r>
          </a:p>
          <a:p>
            <a:r>
              <a:rPr lang="cs-CZ" dirty="0"/>
              <a:t>D</a:t>
            </a:r>
            <a:r>
              <a:rPr lang="cs-CZ" dirty="0" smtClean="0"/>
              <a:t>nes okrasné formy tabáku běžně zdobí zahrádky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Co je v kouři?</a:t>
            </a:r>
            <a:br>
              <a:rPr lang="cs-CZ" dirty="0" smtClean="0">
                <a:latin typeface="Baveuse" pitchFamily="2" charset="-18"/>
              </a:rPr>
            </a:br>
            <a:r>
              <a:rPr lang="cs-CZ" dirty="0" smtClean="0">
                <a:latin typeface="Baveuse" pitchFamily="2" charset="-18"/>
              </a:rPr>
              <a:t>Cca 2000 látek– samé </a:t>
            </a:r>
            <a:r>
              <a:rPr lang="cs-CZ" dirty="0" err="1" smtClean="0">
                <a:latin typeface="Baveuse" pitchFamily="2" charset="-18"/>
              </a:rPr>
              <a:t>mňamky</a:t>
            </a:r>
            <a:r>
              <a:rPr lang="cs-CZ" dirty="0" smtClean="0">
                <a:latin typeface="Baveuse" pitchFamily="2" charset="-18"/>
              </a:rPr>
              <a:t>….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cs-CZ" b="1" dirty="0" smtClean="0">
                <a:latin typeface="+mj-lt"/>
              </a:rPr>
              <a:t>Nikotin – sice prý nepoškozuje, dokonce stimuluje CNS?</a:t>
            </a:r>
          </a:p>
          <a:p>
            <a:pPr algn="ctr">
              <a:buNone/>
            </a:pPr>
            <a:r>
              <a:rPr lang="cs-CZ" b="1" dirty="0">
                <a:latin typeface="+mj-lt"/>
              </a:rPr>
              <a:t>A</a:t>
            </a:r>
            <a:r>
              <a:rPr lang="cs-CZ" b="1" dirty="0" smtClean="0">
                <a:latin typeface="+mj-lt"/>
              </a:rPr>
              <a:t>le je návykový !!!!! HROZÍ ABSŤÁK !!!</a:t>
            </a:r>
          </a:p>
          <a:p>
            <a:pPr algn="ctr">
              <a:buNone/>
            </a:pPr>
            <a:r>
              <a:rPr lang="cs-CZ" b="1" dirty="0" smtClean="0">
                <a:latin typeface="+mj-lt"/>
              </a:rPr>
              <a:t> A používá se jako pesticid :o)</a:t>
            </a:r>
          </a:p>
          <a:p>
            <a:pPr>
              <a:buNone/>
            </a:pPr>
            <a:r>
              <a:rPr lang="cs-CZ" b="1" dirty="0" smtClean="0">
                <a:latin typeface="+mj-lt"/>
              </a:rPr>
              <a:t>A další z 2000…</a:t>
            </a:r>
          </a:p>
          <a:p>
            <a:r>
              <a:rPr lang="cs-CZ" dirty="0">
                <a:latin typeface="+mj-lt"/>
              </a:rPr>
              <a:t>m</a:t>
            </a:r>
            <a:r>
              <a:rPr lang="cs-CZ" dirty="0" smtClean="0">
                <a:latin typeface="+mj-lt"/>
              </a:rPr>
              <a:t>etan, butan - palivo</a:t>
            </a:r>
          </a:p>
          <a:p>
            <a:r>
              <a:rPr lang="cs-CZ" dirty="0" smtClean="0">
                <a:latin typeface="+mj-lt"/>
              </a:rPr>
              <a:t>Aceton – odlakovač</a:t>
            </a:r>
          </a:p>
          <a:p>
            <a:r>
              <a:rPr lang="cs-CZ" dirty="0" smtClean="0">
                <a:latin typeface="+mj-lt"/>
              </a:rPr>
              <a:t>Arsen – jed na krysy</a:t>
            </a:r>
          </a:p>
          <a:p>
            <a:r>
              <a:rPr lang="cs-CZ" dirty="0" smtClean="0">
                <a:latin typeface="+mj-lt"/>
              </a:rPr>
              <a:t>Dehet – hmota známá ze silnice</a:t>
            </a:r>
          </a:p>
          <a:p>
            <a:r>
              <a:rPr lang="cs-CZ" dirty="0" smtClean="0">
                <a:latin typeface="+mj-lt"/>
              </a:rPr>
              <a:t>Kyanovodík – smrtící plyn, kyanid sodný, radon, amoniak, fenol, …</a:t>
            </a:r>
          </a:p>
          <a:p>
            <a:r>
              <a:rPr lang="cs-CZ" dirty="0" smtClean="0">
                <a:latin typeface="+mj-lt"/>
              </a:rPr>
              <a:t>Karcinogeny: dehty, </a:t>
            </a:r>
            <a:r>
              <a:rPr lang="cs-CZ" dirty="0" err="1" smtClean="0">
                <a:latin typeface="+mj-lt"/>
              </a:rPr>
              <a:t>benzpyreny</a:t>
            </a:r>
            <a:r>
              <a:rPr lang="cs-CZ" dirty="0" smtClean="0">
                <a:latin typeface="+mj-lt"/>
              </a:rPr>
              <a:t>, </a:t>
            </a:r>
            <a:r>
              <a:rPr lang="cs-CZ" dirty="0" err="1" smtClean="0">
                <a:latin typeface="+mj-lt"/>
              </a:rPr>
              <a:t>dibenzenkarbazol</a:t>
            </a:r>
            <a:r>
              <a:rPr lang="cs-CZ" dirty="0" smtClean="0">
                <a:latin typeface="+mj-lt"/>
              </a:rPr>
              <a:t>, </a:t>
            </a:r>
            <a:r>
              <a:rPr lang="cs-CZ" dirty="0" err="1" smtClean="0">
                <a:latin typeface="+mj-lt"/>
              </a:rPr>
              <a:t>nitrosaminy</a:t>
            </a:r>
            <a:r>
              <a:rPr lang="cs-CZ" dirty="0" smtClean="0">
                <a:latin typeface="+mj-lt"/>
              </a:rPr>
              <a:t>, radioaktivní polonium…</a:t>
            </a:r>
          </a:p>
          <a:p>
            <a:endParaRPr lang="cs-CZ" dirty="0" smtClean="0">
              <a:latin typeface="+mj-lt"/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slozeni_cigaretoveho_ko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3897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latin typeface="Baveuse" pitchFamily="2" charset="-18"/>
              </a:rPr>
              <a:t>Alternativy cigarety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Doutník, dýmka</a:t>
            </a:r>
          </a:p>
          <a:p>
            <a:r>
              <a:rPr lang="cs-CZ" dirty="0" smtClean="0"/>
              <a:t>Vodnice</a:t>
            </a:r>
          </a:p>
          <a:p>
            <a:pPr algn="ctr">
              <a:buNone/>
            </a:pPr>
            <a:r>
              <a:rPr lang="cs-CZ" b="1" dirty="0" smtClean="0">
                <a:latin typeface="Baveuse" pitchFamily="2" charset="-18"/>
              </a:rPr>
              <a:t>POZOR NA STUDENÝ KOUŘ</a:t>
            </a:r>
          </a:p>
          <a:p>
            <a:pPr algn="ctr">
              <a:buNone/>
            </a:pPr>
            <a:r>
              <a:rPr lang="cs-CZ" b="1" dirty="0" smtClean="0"/>
              <a:t>Je chladný, koncentrovanější, obsahuje více arzenu,olova, chromu, kobaltu, niklu…tj. statisticky 100x více ….</a:t>
            </a:r>
          </a:p>
          <a:p>
            <a:pPr algn="ctr">
              <a:buNone/>
            </a:pPr>
            <a:r>
              <a:rPr lang="cs-CZ" b="1" dirty="0" smtClean="0"/>
              <a:t>A přenos infekce k tomu – přeci koluje – </a:t>
            </a:r>
          </a:p>
          <a:p>
            <a:pPr algn="ctr">
              <a:buNone/>
            </a:pPr>
            <a:r>
              <a:rPr lang="cs-CZ" b="1" dirty="0" smtClean="0"/>
              <a:t>opary, TBC, žloutenky, HIV….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Nejčastější poškození kouřem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Imunitní systém</a:t>
            </a:r>
          </a:p>
          <a:p>
            <a:r>
              <a:rPr lang="cs-CZ" dirty="0" smtClean="0"/>
              <a:t>Oběhová soustava – srdce, cévy – ucpání (infarkt, mrtvice, embolie – 70 </a:t>
            </a:r>
            <a:r>
              <a:rPr lang="en-US" dirty="0" smtClean="0"/>
              <a:t>%</a:t>
            </a:r>
            <a:r>
              <a:rPr lang="cs-CZ" dirty="0" smtClean="0"/>
              <a:t> kuřáků má v diagnóze tyto příčiny problémů (úmrtí))</a:t>
            </a:r>
          </a:p>
          <a:p>
            <a:r>
              <a:rPr lang="cs-CZ" dirty="0" smtClean="0"/>
              <a:t>Rakoviny – plic, dutiny ústní, hrtanu (87</a:t>
            </a:r>
            <a:r>
              <a:rPr lang="en-US" dirty="0" smtClean="0"/>
              <a:t> %</a:t>
            </a:r>
            <a:r>
              <a:rPr lang="cs-CZ" dirty="0" smtClean="0"/>
              <a:t> kuřáků má v diagnóze rakovinu)</a:t>
            </a:r>
          </a:p>
          <a:p>
            <a:r>
              <a:rPr lang="cs-CZ" dirty="0"/>
              <a:t>Ř</a:t>
            </a:r>
            <a:r>
              <a:rPr lang="cs-CZ" dirty="0" smtClean="0"/>
              <a:t>ídnutí kostí – zlomeniny</a:t>
            </a:r>
          </a:p>
          <a:p>
            <a:r>
              <a:rPr lang="cs-CZ" dirty="0" smtClean="0"/>
              <a:t>Gangrény (nekrózy) – souvisí s </a:t>
            </a:r>
            <a:r>
              <a:rPr lang="cs-CZ" dirty="0" err="1" smtClean="0"/>
              <a:t>nedokrvením</a:t>
            </a:r>
            <a:endParaRPr lang="cs-CZ" dirty="0" smtClean="0"/>
          </a:p>
          <a:p>
            <a:pPr algn="ctr">
              <a:buNone/>
            </a:pPr>
            <a:r>
              <a:rPr lang="cs-CZ" dirty="0" smtClean="0">
                <a:latin typeface="Baveuse" pitchFamily="2" charset="-18"/>
              </a:rPr>
              <a:t>Nestačí mi jeden slide…</a:t>
            </a:r>
            <a:endParaRPr lang="cs-CZ" dirty="0">
              <a:latin typeface="Baveuse" pitchFamily="2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Nejčastější poškození kouřem II.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Šedý zákal</a:t>
            </a:r>
          </a:p>
          <a:p>
            <a:r>
              <a:rPr lang="cs-CZ" dirty="0" smtClean="0"/>
              <a:t>Žaludek – vředy</a:t>
            </a:r>
          </a:p>
          <a:p>
            <a:r>
              <a:rPr lang="cs-CZ" dirty="0" smtClean="0"/>
              <a:t>Cukrovka</a:t>
            </a:r>
          </a:p>
          <a:p>
            <a:r>
              <a:rPr lang="cs-CZ" dirty="0" smtClean="0"/>
              <a:t>Deprese</a:t>
            </a:r>
          </a:p>
          <a:p>
            <a:r>
              <a:rPr lang="cs-CZ" dirty="0" smtClean="0"/>
              <a:t>Skleróza i RS – odumírání, degradace nervů…</a:t>
            </a:r>
          </a:p>
          <a:p>
            <a:r>
              <a:rPr lang="cs-CZ" dirty="0" smtClean="0"/>
              <a:t>Kazivost zubů, paradontóza</a:t>
            </a:r>
          </a:p>
          <a:p>
            <a:r>
              <a:rPr lang="cs-CZ" dirty="0" smtClean="0"/>
              <a:t>Vlasy, kůže</a:t>
            </a:r>
          </a:p>
          <a:p>
            <a:r>
              <a:rPr lang="cs-CZ" dirty="0" smtClean="0"/>
              <a:t>Sluch</a:t>
            </a:r>
          </a:p>
          <a:p>
            <a:r>
              <a:rPr lang="cs-CZ" dirty="0" smtClean="0"/>
              <a:t>Erekce</a:t>
            </a:r>
          </a:p>
          <a:p>
            <a:pPr algn="ctr">
              <a:buNone/>
            </a:pPr>
            <a:r>
              <a:rPr lang="cs-CZ" dirty="0" smtClean="0">
                <a:latin typeface="Baveuse" pitchFamily="2" charset="-18"/>
              </a:rPr>
              <a:t>Nestačí mi ani druhý slide…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Nejčastější poškození kouřem </a:t>
            </a:r>
            <a:r>
              <a:rPr lang="cs-CZ" dirty="0" err="1" smtClean="0">
                <a:latin typeface="Baveuse" pitchFamily="2" charset="-18"/>
              </a:rPr>
              <a:t>IIi</a:t>
            </a:r>
            <a:r>
              <a:rPr lang="cs-CZ" dirty="0" smtClean="0">
                <a:latin typeface="Baveuse" pitchFamily="2" charset="-18"/>
              </a:rPr>
              <a:t>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924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>
                <a:latin typeface="+mj-lt"/>
              </a:rPr>
              <a:t>Poškození vajíčka, spermie, plodu a tím i postnatálního vývoje dítěte!!!</a:t>
            </a:r>
          </a:p>
          <a:p>
            <a:pPr algn="ctr">
              <a:buNone/>
            </a:pPr>
            <a:r>
              <a:rPr lang="cs-CZ" dirty="0" smtClean="0">
                <a:latin typeface="+mj-lt"/>
              </a:rPr>
              <a:t>Fakta:</a:t>
            </a:r>
          </a:p>
          <a:p>
            <a:pPr algn="ctr">
              <a:buNone/>
            </a:pPr>
            <a:r>
              <a:rPr lang="cs-CZ" dirty="0"/>
              <a:t>50 </a:t>
            </a:r>
            <a:r>
              <a:rPr lang="en-US" dirty="0"/>
              <a:t>% </a:t>
            </a:r>
            <a:r>
              <a:rPr lang="cs-CZ" dirty="0"/>
              <a:t>riziko </a:t>
            </a:r>
            <a:r>
              <a:rPr lang="cs-CZ" dirty="0" smtClean="0"/>
              <a:t>potratu</a:t>
            </a:r>
            <a:endParaRPr lang="cs-CZ" dirty="0" smtClean="0">
              <a:latin typeface="+mj-lt"/>
            </a:endParaRPr>
          </a:p>
          <a:p>
            <a:pPr algn="ctr">
              <a:buNone/>
            </a:pPr>
            <a:r>
              <a:rPr lang="cs-CZ" dirty="0" smtClean="0">
                <a:latin typeface="+mj-lt"/>
              </a:rPr>
              <a:t>O 0,5 kg menší porodní váha dítěte</a:t>
            </a:r>
          </a:p>
          <a:p>
            <a:pPr algn="ctr">
              <a:buNone/>
            </a:pPr>
            <a:r>
              <a:rPr lang="cs-CZ" dirty="0" smtClean="0">
                <a:latin typeface="+mj-lt"/>
              </a:rPr>
              <a:t>Alergie</a:t>
            </a:r>
          </a:p>
          <a:p>
            <a:pPr algn="ctr">
              <a:buNone/>
            </a:pPr>
            <a:r>
              <a:rPr lang="cs-CZ" dirty="0" smtClean="0">
                <a:latin typeface="+mj-lt"/>
              </a:rPr>
              <a:t>Lehké mozkové </a:t>
            </a:r>
            <a:r>
              <a:rPr lang="cs-CZ" dirty="0" err="1" smtClean="0">
                <a:latin typeface="+mj-lt"/>
              </a:rPr>
              <a:t>disfunkce</a:t>
            </a:r>
            <a:endParaRPr lang="cs-CZ" dirty="0" smtClean="0">
              <a:latin typeface="+mj-lt"/>
            </a:endParaRPr>
          </a:p>
          <a:p>
            <a:pPr algn="ctr">
              <a:buNone/>
            </a:pPr>
            <a:endParaRPr lang="cs-CZ" dirty="0" smtClean="0">
              <a:latin typeface="+mj-lt"/>
            </a:endParaRPr>
          </a:p>
          <a:p>
            <a:pPr algn="ctr">
              <a:buNone/>
            </a:pPr>
            <a:endParaRPr lang="cs-CZ" dirty="0" smtClean="0">
              <a:latin typeface="Baveuse" pitchFamily="2" charset="-18"/>
            </a:endParaRPr>
          </a:p>
          <a:p>
            <a:pPr algn="ctr">
              <a:buNone/>
            </a:pPr>
            <a:endParaRPr lang="cs-CZ" u="sng" dirty="0" smtClean="0">
              <a:latin typeface="Baveuse" pitchFamily="2" charset="-18"/>
            </a:endParaRP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Baveuse" pitchFamily="2" charset="-18"/>
              </a:rPr>
              <a:t>A co pasivní kouření?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80 </a:t>
            </a:r>
            <a:r>
              <a:rPr lang="en-US" dirty="0"/>
              <a:t>% </a:t>
            </a:r>
            <a:r>
              <a:rPr lang="cs-CZ" dirty="0" smtClean="0"/>
              <a:t>dětí je vystaveno pasivnímu kouření</a:t>
            </a:r>
          </a:p>
          <a:p>
            <a:r>
              <a:rPr lang="cs-CZ" dirty="0" smtClean="0"/>
              <a:t>48 </a:t>
            </a:r>
            <a:r>
              <a:rPr lang="en-US" dirty="0" smtClean="0"/>
              <a:t>%</a:t>
            </a:r>
            <a:r>
              <a:rPr lang="cs-CZ" dirty="0" smtClean="0"/>
              <a:t> astmatiků</a:t>
            </a:r>
          </a:p>
          <a:p>
            <a:r>
              <a:rPr lang="cs-CZ" dirty="0" smtClean="0"/>
              <a:t>Doutnající cigareta: 10x větší množství karcinogenů než aktivně vypouštěný kouř</a:t>
            </a:r>
          </a:p>
          <a:p>
            <a:r>
              <a:rPr lang="cs-CZ" dirty="0" smtClean="0"/>
              <a:t>O 20</a:t>
            </a:r>
            <a:r>
              <a:rPr lang="en-US" dirty="0" smtClean="0"/>
              <a:t> %</a:t>
            </a:r>
            <a:r>
              <a:rPr lang="cs-CZ" dirty="0" smtClean="0"/>
              <a:t> vyšší riziko rakoviny plic</a:t>
            </a:r>
          </a:p>
          <a:p>
            <a:r>
              <a:rPr lang="cs-CZ" dirty="0" smtClean="0"/>
              <a:t>3x (tj. 300</a:t>
            </a:r>
            <a:r>
              <a:rPr lang="en-US" dirty="0" smtClean="0"/>
              <a:t> %</a:t>
            </a:r>
            <a:r>
              <a:rPr lang="cs-CZ" dirty="0" smtClean="0"/>
              <a:t>) riziko rakoviny nosních dutin</a:t>
            </a:r>
          </a:p>
          <a:p>
            <a:r>
              <a:rPr lang="cs-CZ" dirty="0" smtClean="0"/>
              <a:t>O 23</a:t>
            </a:r>
            <a:r>
              <a:rPr lang="en-US" dirty="0" smtClean="0"/>
              <a:t> %</a:t>
            </a:r>
            <a:r>
              <a:rPr lang="cs-CZ" dirty="0" smtClean="0"/>
              <a:t> vyšší riziko infarktu</a:t>
            </a:r>
          </a:p>
          <a:p>
            <a:r>
              <a:rPr lang="cs-CZ" dirty="0" smtClean="0"/>
              <a:t>O 80 </a:t>
            </a:r>
            <a:r>
              <a:rPr lang="en-US" dirty="0" smtClean="0"/>
              <a:t>%</a:t>
            </a:r>
            <a:r>
              <a:rPr lang="cs-CZ" dirty="0" smtClean="0"/>
              <a:t> </a:t>
            </a:r>
            <a:r>
              <a:rPr lang="cs-CZ" dirty="0" err="1" smtClean="0"/>
              <a:t>vyššíriziko</a:t>
            </a:r>
            <a:r>
              <a:rPr lang="cs-CZ" dirty="0" smtClean="0"/>
              <a:t> mozkové </a:t>
            </a:r>
            <a:r>
              <a:rPr lang="cs-CZ" dirty="0" err="1" smtClean="0"/>
              <a:t>rtvice</a:t>
            </a:r>
            <a:endParaRPr lang="cs-CZ" dirty="0" smtClean="0"/>
          </a:p>
          <a:p>
            <a:pPr algn="ctr">
              <a:buNone/>
            </a:pPr>
            <a:r>
              <a:rPr lang="cs-CZ" dirty="0" smtClean="0">
                <a:latin typeface="Baveuse" pitchFamily="2" charset="-18"/>
              </a:rPr>
              <a:t>rodič – kuřák = velký sobec</a:t>
            </a:r>
          </a:p>
          <a:p>
            <a:pPr algn="ctr">
              <a:buNone/>
            </a:pPr>
            <a:r>
              <a:rPr lang="cs-CZ" dirty="0" smtClean="0">
                <a:latin typeface="Baveuse" pitchFamily="2" charset="-18"/>
              </a:rPr>
              <a:t>Je to ale váš boj</a:t>
            </a:r>
            <a:endParaRPr lang="cs-CZ" dirty="0">
              <a:latin typeface="Baveuse" pitchFamily="2" charset="-18"/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Baveuse" pitchFamily="2" charset="-18"/>
              </a:rPr>
              <a:t>Jak přestávat?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cs-CZ" dirty="0" smtClean="0">
                <a:latin typeface="Baveuse" pitchFamily="2" charset="-18"/>
              </a:rPr>
              <a:t>:O) Nejlépe nezačít :o)</a:t>
            </a:r>
          </a:p>
          <a:p>
            <a:pPr algn="ctr">
              <a:buNone/>
            </a:pPr>
            <a:r>
              <a:rPr lang="cs-CZ" dirty="0" smtClean="0">
                <a:latin typeface="+mj-lt"/>
              </a:rPr>
              <a:t>Budeme se rvát s:</a:t>
            </a:r>
          </a:p>
          <a:p>
            <a:pPr algn="ctr">
              <a:buNone/>
            </a:pPr>
            <a:r>
              <a:rPr lang="cs-CZ" dirty="0" smtClean="0">
                <a:latin typeface="+mj-lt"/>
              </a:rPr>
              <a:t>Potřebou rituálu (</a:t>
            </a:r>
            <a:r>
              <a:rPr lang="cs-CZ" dirty="0" err="1" smtClean="0">
                <a:latin typeface="+mj-lt"/>
              </a:rPr>
              <a:t>kafčo</a:t>
            </a:r>
            <a:r>
              <a:rPr lang="cs-CZ" dirty="0" smtClean="0">
                <a:latin typeface="+mj-lt"/>
              </a:rPr>
              <a:t> a cigárko…) – psychická závislost</a:t>
            </a:r>
          </a:p>
          <a:p>
            <a:pPr algn="ctr">
              <a:buNone/>
            </a:pPr>
            <a:r>
              <a:rPr lang="cs-CZ" dirty="0" smtClean="0">
                <a:latin typeface="+mj-lt"/>
              </a:rPr>
              <a:t>Potřebou receptorů (voní mi to, potřebuju to) – fyziologická závislost</a:t>
            </a:r>
          </a:p>
          <a:p>
            <a:pPr algn="ctr">
              <a:buNone/>
            </a:pPr>
            <a:r>
              <a:rPr lang="cs-CZ" dirty="0" smtClean="0">
                <a:latin typeface="+mj-lt"/>
              </a:rPr>
              <a:t>Na nikotin vzniká vyšší míra závislosti než heroin</a:t>
            </a:r>
          </a:p>
          <a:p>
            <a:pPr algn="ctr">
              <a:buNone/>
            </a:pPr>
            <a:r>
              <a:rPr lang="cs-CZ" dirty="0" smtClean="0">
                <a:latin typeface="+mj-lt"/>
              </a:rPr>
              <a:t>Očekávej: podráždění, úzkost, nespavost, deprese</a:t>
            </a:r>
          </a:p>
          <a:p>
            <a:pPr algn="ctr">
              <a:buNone/>
            </a:pPr>
            <a:r>
              <a:rPr lang="cs-CZ" dirty="0" smtClean="0">
                <a:latin typeface="+mj-lt"/>
              </a:rPr>
              <a:t>!!!Síla </a:t>
            </a:r>
            <a:r>
              <a:rPr lang="cs-CZ" dirty="0" err="1" smtClean="0">
                <a:latin typeface="+mj-lt"/>
              </a:rPr>
              <a:t>absťáku</a:t>
            </a:r>
            <a:r>
              <a:rPr lang="cs-CZ" dirty="0" smtClean="0">
                <a:latin typeface="+mj-lt"/>
              </a:rPr>
              <a:t> je individuální!!!</a:t>
            </a:r>
          </a:p>
          <a:p>
            <a:pPr algn="ctr">
              <a:buNone/>
            </a:pPr>
            <a:endParaRPr lang="cs-CZ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Baveuse" pitchFamily="2" charset="-18"/>
              </a:rPr>
              <a:t>Jak přestávat II?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dirty="0" smtClean="0">
                <a:latin typeface="Baveuse" pitchFamily="2" charset="-18"/>
              </a:rPr>
              <a:t>Naordinovat si</a:t>
            </a:r>
            <a:r>
              <a:rPr lang="cs-CZ" dirty="0" smtClean="0"/>
              <a:t>: </a:t>
            </a:r>
          </a:p>
          <a:p>
            <a:r>
              <a:rPr lang="cs-CZ" dirty="0" smtClean="0"/>
              <a:t>Pohyb</a:t>
            </a:r>
          </a:p>
          <a:p>
            <a:r>
              <a:rPr lang="cs-CZ" dirty="0"/>
              <a:t>P</a:t>
            </a:r>
            <a:r>
              <a:rPr lang="cs-CZ" dirty="0" smtClean="0"/>
              <a:t>řísun nealkoholických tekutin (alkohol snižuje vůli)</a:t>
            </a:r>
          </a:p>
          <a:p>
            <a:r>
              <a:rPr lang="cs-CZ" dirty="0"/>
              <a:t>Z</a:t>
            </a:r>
            <a:r>
              <a:rPr lang="cs-CZ" dirty="0" smtClean="0"/>
              <a:t>měnu rituálů</a:t>
            </a:r>
          </a:p>
          <a:p>
            <a:r>
              <a:rPr lang="cs-CZ" dirty="0" smtClean="0"/>
              <a:t>Pestrý a chutný jídelníček </a:t>
            </a:r>
          </a:p>
          <a:p>
            <a:r>
              <a:rPr lang="cs-CZ" dirty="0" smtClean="0"/>
              <a:t>Odměnu za úspěch – třeba za ušetřené peníze</a:t>
            </a:r>
          </a:p>
          <a:p>
            <a:r>
              <a:rPr lang="cs-CZ" dirty="0" smtClean="0"/>
              <a:t>Vyhýbání se pokušitelům :o)</a:t>
            </a:r>
          </a:p>
          <a:p>
            <a:pPr>
              <a:buNone/>
            </a:pPr>
            <a:r>
              <a:rPr lang="cs-CZ" dirty="0" smtClean="0"/>
              <a:t>ONO SE TO ŘEKNE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592287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Baveuse" pitchFamily="2" charset="-18"/>
              </a:rPr>
              <a:t>…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8136904" cy="5904656"/>
          </a:xfrm>
        </p:spPr>
        <p:txBody>
          <a:bodyPr>
            <a:noAutofit/>
          </a:bodyPr>
          <a:lstStyle/>
          <a:p>
            <a:endParaRPr lang="cs-CZ" sz="8000" dirty="0" smtClean="0">
              <a:solidFill>
                <a:schemeClr val="tx2">
                  <a:lumMod val="50000"/>
                </a:schemeClr>
              </a:solidFill>
              <a:latin typeface="Baveuse" pitchFamily="2" charset="-18"/>
            </a:endParaRPr>
          </a:p>
          <a:p>
            <a:r>
              <a:rPr lang="cs-CZ" sz="8000" dirty="0" smtClean="0">
                <a:solidFill>
                  <a:schemeClr val="tx2">
                    <a:lumMod val="50000"/>
                  </a:schemeClr>
                </a:solidFill>
                <a:latin typeface="Baveuse" pitchFamily="2" charset="-18"/>
              </a:rPr>
              <a:t>Motto:</a:t>
            </a:r>
          </a:p>
          <a:p>
            <a:r>
              <a:rPr lang="cs-CZ" sz="8000" dirty="0" smtClean="0">
                <a:solidFill>
                  <a:schemeClr val="tx2">
                    <a:lumMod val="50000"/>
                  </a:schemeClr>
                </a:solidFill>
                <a:latin typeface="Baveuse" pitchFamily="2" charset="-18"/>
              </a:rPr>
              <a:t>normální </a:t>
            </a:r>
            <a:r>
              <a:rPr lang="cs-CZ" sz="8000" dirty="0" smtClean="0">
                <a:solidFill>
                  <a:schemeClr val="tx2">
                    <a:lumMod val="50000"/>
                  </a:schemeClr>
                </a:solidFill>
                <a:latin typeface="Baveuse" pitchFamily="2" charset="-18"/>
              </a:rPr>
              <a:t>je nekouřit</a:t>
            </a:r>
            <a:endParaRPr lang="cs-CZ" sz="8000" dirty="0">
              <a:solidFill>
                <a:schemeClr val="tx2">
                  <a:lumMod val="50000"/>
                </a:schemeClr>
              </a:solidFill>
              <a:latin typeface="Baveuse" pitchFamily="2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Pokud vydržím, mám šanci v prvním roce na: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 20 minutách mi klesá tep</a:t>
            </a:r>
          </a:p>
          <a:p>
            <a:r>
              <a:rPr lang="cs-CZ" dirty="0" smtClean="0"/>
              <a:t>Za 8 hodin už jsem lépe prokysličen</a:t>
            </a:r>
          </a:p>
          <a:p>
            <a:r>
              <a:rPr lang="cs-CZ" dirty="0" smtClean="0"/>
              <a:t>Po 2 dnech si zlepším vnímání čichových a chuťových podnětů</a:t>
            </a:r>
          </a:p>
          <a:p>
            <a:r>
              <a:rPr lang="cs-CZ" dirty="0" smtClean="0"/>
              <a:t>Po 2 týdnech se mi lépe dýchá</a:t>
            </a:r>
          </a:p>
          <a:p>
            <a:r>
              <a:rPr lang="cs-CZ" dirty="0" smtClean="0"/>
              <a:t>V horizontu 5 – 10 měsíců si zvyšuji vitální kapacitu plic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Pokud vydržím, mám po prvním roce šanci na: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50 </a:t>
            </a:r>
            <a:r>
              <a:rPr lang="en-US" dirty="0" smtClean="0"/>
              <a:t>% </a:t>
            </a:r>
            <a:r>
              <a:rPr lang="en-US" dirty="0" err="1" smtClean="0"/>
              <a:t>pokles</a:t>
            </a:r>
            <a:r>
              <a:rPr lang="en-US" dirty="0" smtClean="0"/>
              <a:t> </a:t>
            </a:r>
            <a:r>
              <a:rPr lang="en-US" dirty="0" err="1" smtClean="0"/>
              <a:t>rizika</a:t>
            </a:r>
            <a:r>
              <a:rPr lang="en-US" dirty="0" smtClean="0"/>
              <a:t> </a:t>
            </a:r>
            <a:r>
              <a:rPr lang="en-US" dirty="0" err="1" smtClean="0"/>
              <a:t>rakoviny</a:t>
            </a:r>
            <a:endParaRPr lang="en-US" dirty="0" smtClean="0"/>
          </a:p>
          <a:p>
            <a:r>
              <a:rPr lang="en-US" dirty="0" smtClean="0"/>
              <a:t>Po 5 </a:t>
            </a:r>
            <a:r>
              <a:rPr lang="cs-CZ" dirty="0" smtClean="0"/>
              <a:t>– 10 </a:t>
            </a:r>
            <a:r>
              <a:rPr lang="en-US" dirty="0" err="1" smtClean="0"/>
              <a:t>letech</a:t>
            </a:r>
            <a:r>
              <a:rPr lang="en-US" dirty="0" smtClean="0"/>
              <a:t> m</a:t>
            </a:r>
            <a:r>
              <a:rPr lang="cs-CZ" dirty="0" err="1" smtClean="0"/>
              <a:t>ám</a:t>
            </a:r>
            <a:r>
              <a:rPr lang="cs-CZ" dirty="0" smtClean="0"/>
              <a:t> riziko rakoviny již skoro  stejné jako nekuřák</a:t>
            </a:r>
          </a:p>
          <a:p>
            <a:r>
              <a:rPr lang="cs-CZ" dirty="0" smtClean="0"/>
              <a:t>Po 10 letech je žena-kuřačka „čistá“ tzn. může otěhotnět se stejnými riziky jako žena –nekuřačka</a:t>
            </a:r>
          </a:p>
          <a:p>
            <a:r>
              <a:rPr lang="cs-CZ" dirty="0" smtClean="0"/>
              <a:t>Stačí 1 cigareta -  je spolehlivý spouštěč</a:t>
            </a:r>
          </a:p>
          <a:p>
            <a:r>
              <a:rPr lang="cs-CZ" dirty="0" smtClean="0"/>
              <a:t>Přestat je úspěšnější naráz a bez významného data v kalendáři (Nový rok, narozeniny,…)</a:t>
            </a:r>
            <a:endParaRPr lang="en-US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Rakovina plic</a:t>
            </a:r>
            <a:endParaRPr lang="cs-CZ" dirty="0"/>
          </a:p>
        </p:txBody>
      </p:sp>
      <p:pic>
        <p:nvPicPr>
          <p:cNvPr id="4" name="Zástupný symbol pro obsah 3" descr="rakovina plic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412776"/>
            <a:ext cx="7000437" cy="48242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Rakovina plic</a:t>
            </a:r>
            <a:endParaRPr lang="cs-CZ" dirty="0"/>
          </a:p>
        </p:txBody>
      </p:sp>
      <p:pic>
        <p:nvPicPr>
          <p:cNvPr id="5" name="Zástupný symbol pro obsah 4" descr="rakovina pl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84784"/>
            <a:ext cx="7616533" cy="47712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Rakovina rtu</a:t>
            </a:r>
            <a:endParaRPr lang="cs-CZ" dirty="0"/>
          </a:p>
        </p:txBody>
      </p:sp>
      <p:pic>
        <p:nvPicPr>
          <p:cNvPr id="4" name="Zástupný symbol pro obsah 3" descr="rakovina rt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412776"/>
            <a:ext cx="6942372" cy="46861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Rakovina jazyka</a:t>
            </a:r>
            <a:endParaRPr lang="cs-CZ" dirty="0"/>
          </a:p>
        </p:txBody>
      </p:sp>
      <p:pic>
        <p:nvPicPr>
          <p:cNvPr id="4" name="Zástupný symbol pro obsah 3" descr="rakovina jazy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196752"/>
            <a:ext cx="4330410" cy="50096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Je to jen na nás, na každém…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cs-CZ" dirty="0" smtClean="0">
                <a:latin typeface="Baveuse" pitchFamily="2" charset="-18"/>
              </a:rPr>
              <a:t>Je to jen a jen, vaše volba</a:t>
            </a:r>
          </a:p>
          <a:p>
            <a:pPr algn="ctr">
              <a:buNone/>
            </a:pPr>
            <a:endParaRPr lang="cs-CZ" dirty="0" smtClean="0">
              <a:latin typeface="Baveuse" pitchFamily="2" charset="-18"/>
            </a:endParaRPr>
          </a:p>
          <a:p>
            <a:pPr algn="ctr">
              <a:buNone/>
            </a:pPr>
            <a:r>
              <a:rPr lang="cs-CZ" sz="5600" dirty="0" smtClean="0">
                <a:latin typeface="Baveuse" pitchFamily="2" charset="-18"/>
              </a:rPr>
              <a:t>Ale pamatuj</a:t>
            </a:r>
          </a:p>
          <a:p>
            <a:pPr algn="ctr">
              <a:buNone/>
            </a:pPr>
            <a:endParaRPr lang="cs-CZ" dirty="0" smtClean="0">
              <a:latin typeface="Baveuse" pitchFamily="2" charset="-18"/>
            </a:endParaRPr>
          </a:p>
          <a:p>
            <a:r>
              <a:rPr lang="cs-CZ" dirty="0" smtClean="0">
                <a:latin typeface="Baveuse" pitchFamily="2" charset="-18"/>
              </a:rPr>
              <a:t>Zdraví je limitující faktor</a:t>
            </a:r>
          </a:p>
          <a:p>
            <a:r>
              <a:rPr lang="cs-CZ" dirty="0" smtClean="0">
                <a:latin typeface="Baveuse" pitchFamily="2" charset="-18"/>
              </a:rPr>
              <a:t>JSTE, děvčata, POTENCIÁLNÍ MATKY </a:t>
            </a:r>
          </a:p>
          <a:p>
            <a:r>
              <a:rPr lang="cs-CZ" dirty="0" smtClean="0">
                <a:latin typeface="Baveuse" pitchFamily="2" charset="-18"/>
              </a:rPr>
              <a:t>KLUCI, BUDOU to I VAŠE DĚTI</a:t>
            </a:r>
          </a:p>
          <a:p>
            <a:pPr>
              <a:buNone/>
            </a:pPr>
            <a:endParaRPr lang="cs-CZ" dirty="0" smtClean="0"/>
          </a:p>
          <a:p>
            <a:pPr algn="ctr">
              <a:buNone/>
            </a:pPr>
            <a:r>
              <a:rPr lang="cs-CZ" dirty="0" smtClean="0">
                <a:latin typeface="+mj-lt"/>
              </a:rPr>
              <a:t>Člověk jediný z celého tvorstva se umí smát, ačkoli k tomu má nejméně důvodů…</a:t>
            </a:r>
          </a:p>
          <a:p>
            <a:pPr algn="r">
              <a:buNone/>
            </a:pPr>
            <a:r>
              <a:rPr lang="cs-CZ" dirty="0" err="1" smtClean="0">
                <a:latin typeface="+mj-lt"/>
              </a:rPr>
              <a:t>Mark</a:t>
            </a:r>
            <a:r>
              <a:rPr lang="cs-CZ" dirty="0" smtClean="0">
                <a:latin typeface="+mj-lt"/>
              </a:rPr>
              <a:t> </a:t>
            </a:r>
            <a:r>
              <a:rPr lang="cs-CZ" dirty="0" err="1" smtClean="0">
                <a:latin typeface="+mj-lt"/>
              </a:rPr>
              <a:t>Twain</a:t>
            </a:r>
            <a:endParaRPr lang="cs-CZ" dirty="0" smtClean="0">
              <a:latin typeface="+mj-lt"/>
            </a:endParaRPr>
          </a:p>
          <a:p>
            <a:pPr algn="ctr">
              <a:buNone/>
            </a:pPr>
            <a:endParaRPr lang="cs-CZ" dirty="0" smtClean="0">
              <a:latin typeface="+mj-lt"/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Použité webové stránky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www.</a:t>
            </a:r>
            <a:r>
              <a:rPr lang="cs-CZ" dirty="0" err="1" smtClean="0">
                <a:hlinkClick r:id="rId2"/>
              </a:rPr>
              <a:t>Kurakovaplice.cz</a:t>
            </a:r>
            <a:r>
              <a:rPr lang="cs-CZ" dirty="0" smtClean="0"/>
              <a:t> 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www.</a:t>
            </a:r>
            <a:r>
              <a:rPr lang="cs-CZ" dirty="0" err="1" smtClean="0">
                <a:hlinkClick r:id="rId3"/>
              </a:rPr>
              <a:t>Dokurte.cz</a:t>
            </a:r>
            <a:r>
              <a:rPr lang="cs-CZ" dirty="0" smtClean="0"/>
              <a:t> 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www.Stop-</a:t>
            </a:r>
            <a:r>
              <a:rPr lang="cs-CZ" dirty="0" err="1" smtClean="0">
                <a:hlinkClick r:id="rId4"/>
              </a:rPr>
              <a:t>koureni.cz</a:t>
            </a:r>
            <a:r>
              <a:rPr lang="cs-CZ" dirty="0" smtClean="0"/>
              <a:t> 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odvykani</a:t>
            </a:r>
            <a:r>
              <a:rPr lang="cs-CZ" dirty="0" smtClean="0">
                <a:hlinkClick r:id="rId5"/>
              </a:rPr>
              <a:t>-</a:t>
            </a:r>
            <a:r>
              <a:rPr lang="cs-CZ" dirty="0" err="1" smtClean="0">
                <a:hlinkClick r:id="rId5"/>
              </a:rPr>
              <a:t>koureni.cz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SVOBODA KONTRA ODPOVĚDNOST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>
                <a:latin typeface="Baveuse" pitchFamily="2" charset="-18"/>
              </a:rPr>
              <a:t>Závislosti </a:t>
            </a:r>
          </a:p>
          <a:p>
            <a:pPr>
              <a:buNone/>
            </a:pPr>
            <a:r>
              <a:rPr lang="cs-CZ" b="1" dirty="0" smtClean="0"/>
              <a:t>Psychoaktivní</a:t>
            </a:r>
            <a:r>
              <a:rPr lang="cs-CZ" dirty="0" smtClean="0"/>
              <a:t> (např. alkohol, drogy, farmaka)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b="1" dirty="0" smtClean="0"/>
              <a:t>Činnost</a:t>
            </a:r>
            <a:r>
              <a:rPr lang="cs-CZ" dirty="0" smtClean="0"/>
              <a:t> (např. hráčství, kleptomanie, PC, porno, </a:t>
            </a:r>
            <a:r>
              <a:rPr lang="cs-CZ" dirty="0" err="1" smtClean="0"/>
              <a:t>workholismus</a:t>
            </a:r>
            <a:r>
              <a:rPr lang="cs-CZ" dirty="0" smtClean="0"/>
              <a:t>)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b="1" dirty="0" smtClean="0"/>
              <a:t>Osoba</a:t>
            </a:r>
            <a:r>
              <a:rPr lang="cs-CZ" dirty="0" smtClean="0"/>
              <a:t> (např. </a:t>
            </a:r>
            <a:r>
              <a:rPr lang="cs-CZ" dirty="0" err="1" smtClean="0"/>
              <a:t>hyperžárlivost</a:t>
            </a:r>
            <a:r>
              <a:rPr lang="cs-CZ" dirty="0" smtClean="0"/>
              <a:t>, </a:t>
            </a:r>
            <a:r>
              <a:rPr lang="cs-CZ" dirty="0" err="1" smtClean="0"/>
              <a:t>voayrství</a:t>
            </a:r>
            <a:r>
              <a:rPr lang="cs-CZ" dirty="0" smtClean="0"/>
              <a:t>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08823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Nikotin </a:t>
            </a:r>
            <a:br>
              <a:rPr lang="cs-CZ" dirty="0" smtClean="0">
                <a:latin typeface="Baveuse" pitchFamily="2" charset="-18"/>
              </a:rPr>
            </a:br>
            <a:r>
              <a:rPr lang="cs-CZ" dirty="0" smtClean="0">
                <a:latin typeface="Baveuse" pitchFamily="2" charset="-18"/>
              </a:rPr>
              <a:t>společensky tolerovaná droga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r>
              <a:rPr lang="cs-CZ" dirty="0" smtClean="0"/>
              <a:t>Chci, aby mi to dělalo dobře</a:t>
            </a:r>
          </a:p>
          <a:p>
            <a:r>
              <a:rPr lang="cs-CZ" dirty="0" smtClean="0"/>
              <a:t>Nudím se</a:t>
            </a:r>
          </a:p>
          <a:p>
            <a:r>
              <a:rPr lang="cs-CZ" dirty="0" smtClean="0"/>
              <a:t>Musím, aby mi nebylo špatně</a:t>
            </a:r>
          </a:p>
          <a:p>
            <a:r>
              <a:rPr lang="cs-CZ" dirty="0" smtClean="0"/>
              <a:t>Odmítám žít OPRAVDOVÝ život</a:t>
            </a:r>
          </a:p>
          <a:p>
            <a:r>
              <a:rPr lang="cs-CZ" dirty="0" smtClean="0"/>
              <a:t>Jsem </a:t>
            </a:r>
            <a:r>
              <a:rPr lang="cs-CZ" dirty="0" err="1" smtClean="0"/>
              <a:t>frajer</a:t>
            </a:r>
            <a:r>
              <a:rPr lang="cs-CZ" dirty="0" smtClean="0"/>
              <a:t>/frajerka – </a:t>
            </a:r>
            <a:r>
              <a:rPr lang="cs-CZ" dirty="0" smtClean="0">
                <a:latin typeface="Baveuse" pitchFamily="2" charset="-18"/>
              </a:rPr>
              <a:t>FAKT ?</a:t>
            </a:r>
            <a:endParaRPr lang="cs-CZ" dirty="0">
              <a:latin typeface="Baveuse" pitchFamily="2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Je kouř taková slast?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>
                <a:latin typeface="Baveuse" pitchFamily="2" charset="-18"/>
              </a:rPr>
              <a:t>TEZE</a:t>
            </a:r>
            <a:r>
              <a:rPr lang="cs-CZ" dirty="0" smtClean="0"/>
              <a:t>: </a:t>
            </a:r>
          </a:p>
          <a:p>
            <a:pPr>
              <a:buNone/>
            </a:pPr>
            <a:r>
              <a:rPr lang="cs-CZ" dirty="0" smtClean="0"/>
              <a:t>Libuju si sedět v kouři, který se valí z ohníčku!!!</a:t>
            </a:r>
          </a:p>
          <a:p>
            <a:pPr algn="ctr">
              <a:buNone/>
            </a:pPr>
            <a:r>
              <a:rPr lang="cs-CZ" dirty="0" smtClean="0">
                <a:latin typeface="Baveuse" pitchFamily="2" charset="-18"/>
              </a:rPr>
              <a:t>CHA,CHA, </a:t>
            </a:r>
            <a:r>
              <a:rPr lang="cs-CZ" dirty="0" err="1" smtClean="0">
                <a:latin typeface="Baveuse" pitchFamily="2" charset="-18"/>
              </a:rPr>
              <a:t>CHA</a:t>
            </a:r>
            <a:r>
              <a:rPr lang="cs-CZ" dirty="0" smtClean="0">
                <a:latin typeface="Baveuse" pitchFamily="2" charset="-18"/>
              </a:rPr>
              <a:t> !!!!</a:t>
            </a:r>
          </a:p>
          <a:p>
            <a:pPr algn="ctr">
              <a:buNone/>
            </a:pPr>
            <a:endParaRPr lang="cs-CZ" dirty="0">
              <a:latin typeface="Baveuse" pitchFamily="2" charset="-18"/>
            </a:endParaRPr>
          </a:p>
          <a:p>
            <a:pPr algn="ctr">
              <a:buNone/>
            </a:pPr>
            <a:r>
              <a:rPr lang="cs-CZ" dirty="0" smtClean="0">
                <a:latin typeface="Baveuse" pitchFamily="2" charset="-18"/>
              </a:rPr>
              <a:t>No A ten ohýnek máš vlastně ve svých rukou….</a:t>
            </a:r>
            <a:endParaRPr lang="cs-CZ" dirty="0">
              <a:latin typeface="Baveuse" pitchFamily="2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Baveuse" pitchFamily="2" charset="-18"/>
              </a:rPr>
              <a:t>Startující bloky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Tlak okolí </a:t>
            </a:r>
            <a:r>
              <a:rPr lang="cs-CZ" dirty="0" smtClean="0"/>
              <a:t>(parta, partner)</a:t>
            </a:r>
          </a:p>
          <a:p>
            <a:r>
              <a:rPr lang="cs-CZ" b="1" dirty="0" smtClean="0"/>
              <a:t>Postoj rodičů </a:t>
            </a:r>
            <a:r>
              <a:rPr lang="cs-CZ" dirty="0" smtClean="0"/>
              <a:t>(tolerance x přísný zákaz)</a:t>
            </a:r>
          </a:p>
          <a:p>
            <a:r>
              <a:rPr lang="cs-CZ" b="1" dirty="0" smtClean="0"/>
              <a:t>Tolerance společnosti </a:t>
            </a:r>
            <a:r>
              <a:rPr lang="cs-CZ" dirty="0" smtClean="0"/>
              <a:t>(kouřil, umřel, nekouřil, umřel taky….)</a:t>
            </a:r>
          </a:p>
          <a:p>
            <a:r>
              <a:rPr lang="cs-CZ" b="1" dirty="0" smtClean="0"/>
              <a:t>Životní krize </a:t>
            </a:r>
            <a:r>
              <a:rPr lang="cs-CZ" dirty="0" smtClean="0"/>
              <a:t>(neodpovídající výsledky, rozchod s partnerem, „jsem ta </a:t>
            </a:r>
            <a:r>
              <a:rPr lang="cs-CZ" dirty="0" err="1" smtClean="0"/>
              <a:t>kový</a:t>
            </a:r>
            <a:r>
              <a:rPr lang="cs-CZ" dirty="0" smtClean="0"/>
              <a:t>/</a:t>
            </a:r>
            <a:r>
              <a:rPr lang="cs-CZ" dirty="0" err="1" smtClean="0"/>
              <a:t>makovýa</a:t>
            </a:r>
            <a:r>
              <a:rPr lang="cs-CZ" dirty="0" smtClean="0"/>
              <a:t> nikomu se nelíbím…“, smrt…)</a:t>
            </a:r>
          </a:p>
          <a:p>
            <a:r>
              <a:rPr lang="cs-CZ" b="1" dirty="0" smtClean="0"/>
              <a:t>Příklady a vzory </a:t>
            </a:r>
            <a:r>
              <a:rPr lang="cs-CZ" dirty="0" smtClean="0"/>
              <a:t>(reklama, film, seriál)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Baveuse" pitchFamily="2" charset="-18"/>
              </a:rPr>
              <a:t>Rarity a fakta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smtClean="0"/>
              <a:t>Nejmladší kuřák: 1,5 - </a:t>
            </a:r>
            <a:r>
              <a:rPr lang="cs-CZ" dirty="0" err="1" smtClean="0"/>
              <a:t>letý</a:t>
            </a:r>
            <a:r>
              <a:rPr lang="cs-CZ" dirty="0" smtClean="0"/>
              <a:t> Číňan</a:t>
            </a:r>
          </a:p>
          <a:p>
            <a:r>
              <a:rPr lang="cs-CZ" dirty="0" smtClean="0"/>
              <a:t>Průměr v ČR: 9,5 roku</a:t>
            </a:r>
          </a:p>
          <a:p>
            <a:r>
              <a:rPr lang="cs-CZ" dirty="0" smtClean="0"/>
              <a:t>V MŠ</a:t>
            </a:r>
            <a:r>
              <a:rPr lang="cs-CZ" dirty="0"/>
              <a:t>:</a:t>
            </a:r>
            <a:r>
              <a:rPr lang="cs-CZ" dirty="0" smtClean="0"/>
              <a:t> 6</a:t>
            </a:r>
            <a:r>
              <a:rPr lang="en-US" dirty="0" smtClean="0"/>
              <a:t>%</a:t>
            </a:r>
            <a:r>
              <a:rPr lang="cs-CZ" dirty="0" smtClean="0"/>
              <a:t> kuřáků</a:t>
            </a:r>
          </a:p>
          <a:p>
            <a:r>
              <a:rPr lang="cs-CZ" dirty="0" smtClean="0"/>
              <a:t>25 </a:t>
            </a:r>
            <a:r>
              <a:rPr lang="en-US" dirty="0" smtClean="0"/>
              <a:t>% populace v </a:t>
            </a:r>
            <a:r>
              <a:rPr lang="cs-CZ" dirty="0" smtClean="0"/>
              <a:t>ČR kouří (2,5 milionu)</a:t>
            </a:r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r>
              <a:rPr lang="cs-CZ" b="1" dirty="0" smtClean="0"/>
              <a:t>Z 2,5 milionu je </a:t>
            </a:r>
          </a:p>
          <a:p>
            <a:r>
              <a:rPr lang="cs-CZ" dirty="0" smtClean="0"/>
              <a:t>45 </a:t>
            </a:r>
            <a:r>
              <a:rPr lang="en-US" dirty="0" smtClean="0"/>
              <a:t>%</a:t>
            </a:r>
            <a:r>
              <a:rPr lang="cs-CZ" dirty="0" smtClean="0"/>
              <a:t> 15 – 18 - </a:t>
            </a:r>
            <a:r>
              <a:rPr lang="cs-CZ" dirty="0" err="1" smtClean="0"/>
              <a:t>letých</a:t>
            </a:r>
            <a:r>
              <a:rPr lang="cs-CZ" dirty="0" smtClean="0"/>
              <a:t> kuřáků</a:t>
            </a:r>
          </a:p>
          <a:p>
            <a:r>
              <a:rPr lang="cs-CZ" dirty="0" smtClean="0"/>
              <a:t>70</a:t>
            </a:r>
            <a:r>
              <a:rPr lang="en-US" dirty="0" smtClean="0"/>
              <a:t> %</a:t>
            </a:r>
            <a:r>
              <a:rPr lang="cs-CZ" dirty="0" smtClean="0"/>
              <a:t> chce přestat</a:t>
            </a:r>
          </a:p>
          <a:p>
            <a:r>
              <a:rPr lang="cs-CZ" dirty="0" smtClean="0"/>
              <a:t>40 </a:t>
            </a:r>
            <a:r>
              <a:rPr lang="en-US" dirty="0" smtClean="0"/>
              <a:t>%</a:t>
            </a:r>
            <a:r>
              <a:rPr lang="cs-CZ" dirty="0" smtClean="0"/>
              <a:t> zkouší přestat</a:t>
            </a:r>
          </a:p>
          <a:p>
            <a:r>
              <a:rPr lang="cs-CZ" dirty="0" smtClean="0">
                <a:latin typeface="Baveuse" pitchFamily="2" charset="-18"/>
              </a:rPr>
              <a:t>Diagnóza F17</a:t>
            </a:r>
          </a:p>
          <a:p>
            <a:pPr>
              <a:buNone/>
            </a:pPr>
            <a:endParaRPr lang="cs-CZ" dirty="0" smtClean="0"/>
          </a:p>
          <a:p>
            <a:pPr algn="ctr">
              <a:buNone/>
            </a:pPr>
            <a:r>
              <a:rPr lang="cs-CZ" dirty="0" smtClean="0">
                <a:latin typeface="Baveuse" pitchFamily="2" charset="-18"/>
              </a:rPr>
              <a:t>Jen 3 </a:t>
            </a:r>
            <a:r>
              <a:rPr lang="en-US" dirty="0" smtClean="0">
                <a:latin typeface="Baveuse" pitchFamily="2" charset="-18"/>
              </a:rPr>
              <a:t>%</a:t>
            </a:r>
            <a:r>
              <a:rPr lang="cs-CZ" dirty="0" smtClean="0">
                <a:latin typeface="Baveuse" pitchFamily="2" charset="-18"/>
              </a:rPr>
              <a:t> kuřáků skutečně přestanou, jsou z nich ale doživotně pouze abstinující kuřáci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Baveuse" pitchFamily="2" charset="-18"/>
              </a:rPr>
              <a:t>Důvody proč ne…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Normální je nekouřit</a:t>
            </a:r>
          </a:p>
          <a:p>
            <a:r>
              <a:rPr lang="cs-CZ" dirty="0" smtClean="0"/>
              <a:t>Kouř opravdu poškozuje zdraví (statistika lékařů)</a:t>
            </a:r>
          </a:p>
          <a:p>
            <a:r>
              <a:rPr lang="cs-CZ" dirty="0" smtClean="0"/>
              <a:t>Chci být nezávislý (obecné tvrzení </a:t>
            </a:r>
            <a:r>
              <a:rPr lang="cs-CZ" dirty="0" err="1" smtClean="0"/>
              <a:t>teenegera</a:t>
            </a:r>
            <a:r>
              <a:rPr lang="cs-CZ" dirty="0" smtClean="0"/>
              <a:t>)</a:t>
            </a:r>
          </a:p>
          <a:p>
            <a:r>
              <a:rPr lang="cs-CZ" dirty="0" smtClean="0"/>
              <a:t>Kouření leze do peněz</a:t>
            </a:r>
          </a:p>
          <a:p>
            <a:r>
              <a:rPr lang="cs-CZ" dirty="0" err="1" smtClean="0"/>
              <a:t>Smrdím</a:t>
            </a:r>
            <a:r>
              <a:rPr lang="cs-CZ" dirty="0" smtClean="0"/>
              <a:t>…</a:t>
            </a:r>
          </a:p>
          <a:p>
            <a:r>
              <a:rPr lang="cs-CZ" dirty="0" smtClean="0"/>
              <a:t>Mám žluté prsty, zuby...</a:t>
            </a:r>
          </a:p>
          <a:p>
            <a:r>
              <a:rPr lang="cs-CZ" dirty="0" smtClean="0"/>
              <a:t>Nelíbí se to mému partnerovi, na kterém mi záleží</a:t>
            </a:r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r>
              <a:rPr lang="cs-CZ" dirty="0" smtClean="0"/>
              <a:t>Ať je důvod jakýkoli, nejcennější je fakt, že:</a:t>
            </a:r>
          </a:p>
          <a:p>
            <a:pPr algn="ctr">
              <a:buNone/>
            </a:pPr>
            <a:r>
              <a:rPr lang="cs-CZ" dirty="0" smtClean="0">
                <a:latin typeface="Baveuse" pitchFamily="2" charset="-18"/>
              </a:rPr>
              <a:t>JE TO TVÉ VLASTNÍ ROZHODNUTÍ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Baveuse" pitchFamily="2" charset="-18"/>
              </a:rPr>
              <a:t>Lidské zdraví – nejtvrdší měna</a:t>
            </a:r>
            <a:endParaRPr lang="cs-CZ" dirty="0">
              <a:latin typeface="Baveuse" pitchFamily="2" charset="-1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Genetické předpoklady: 23 </a:t>
            </a:r>
            <a:r>
              <a:rPr lang="en-US" dirty="0" smtClean="0"/>
              <a:t>%</a:t>
            </a:r>
            <a:endParaRPr lang="cs-CZ" dirty="0" smtClean="0"/>
          </a:p>
          <a:p>
            <a:r>
              <a:rPr lang="cs-CZ" dirty="0" smtClean="0"/>
              <a:t>Vliv životního prostředí: 18 </a:t>
            </a:r>
            <a:r>
              <a:rPr lang="en-US" dirty="0" smtClean="0"/>
              <a:t>%</a:t>
            </a:r>
            <a:endParaRPr lang="cs-CZ" dirty="0" smtClean="0"/>
          </a:p>
          <a:p>
            <a:r>
              <a:rPr lang="cs-CZ" dirty="0" smtClean="0"/>
              <a:t>Zdravotní systém: 11 </a:t>
            </a:r>
            <a:r>
              <a:rPr lang="en-US" dirty="0" smtClean="0"/>
              <a:t>%</a:t>
            </a:r>
            <a:endParaRPr lang="cs-CZ" dirty="0" smtClean="0"/>
          </a:p>
          <a:p>
            <a:pPr algn="ctr">
              <a:buNone/>
            </a:pPr>
            <a:r>
              <a:rPr lang="cs-CZ" sz="5400" dirty="0" smtClean="0">
                <a:latin typeface="Baveuse" pitchFamily="2" charset="-18"/>
              </a:rPr>
              <a:t>„zbytek“= 48 </a:t>
            </a:r>
            <a:r>
              <a:rPr lang="en-US" sz="5400" b="1" dirty="0" smtClean="0"/>
              <a:t>%</a:t>
            </a:r>
            <a:endParaRPr lang="cs-CZ" sz="5400" b="1" dirty="0" smtClean="0">
              <a:latin typeface="Baveuse" pitchFamily="2" charset="-18"/>
            </a:endParaRPr>
          </a:p>
          <a:p>
            <a:pPr algn="ctr">
              <a:buNone/>
            </a:pPr>
            <a:r>
              <a:rPr lang="cs-CZ" sz="5400" dirty="0" smtClean="0">
                <a:latin typeface="Baveuse" pitchFamily="2" charset="-18"/>
              </a:rPr>
              <a:t> tvoří</a:t>
            </a:r>
          </a:p>
          <a:p>
            <a:pPr algn="ctr">
              <a:buNone/>
            </a:pPr>
            <a:r>
              <a:rPr lang="cs-CZ" sz="5400" dirty="0" smtClean="0">
                <a:latin typeface="Baveuse" pitchFamily="2" charset="-18"/>
              </a:rPr>
              <a:t>životní styl</a:t>
            </a:r>
            <a:endParaRPr lang="cs-CZ" sz="5400" dirty="0">
              <a:latin typeface="Baveuse" pitchFamily="2" charset="-1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1353</TotalTime>
  <Words>1018</Words>
  <Application>Microsoft Office PowerPoint</Application>
  <PresentationFormat>Předvádění na obrazovce (4:3)</PresentationFormat>
  <Paragraphs>175</Paragraphs>
  <Slides>27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…</vt:lpstr>
      <vt:lpstr>SVOBODA KONTRA ODPOVĚDNOST</vt:lpstr>
      <vt:lpstr>Nikotin  společensky tolerovaná droga</vt:lpstr>
      <vt:lpstr>Je kouř taková slast?</vt:lpstr>
      <vt:lpstr>Startující bloky</vt:lpstr>
      <vt:lpstr>Rarity a fakta</vt:lpstr>
      <vt:lpstr>Důvody proč ne…</vt:lpstr>
      <vt:lpstr>Lidské zdraví – nejtvrdší měna</vt:lpstr>
      <vt:lpstr>Dějiny tabáku</vt:lpstr>
      <vt:lpstr>Co je v kouři? Cca 2000 látek– samé mňamky….</vt:lpstr>
      <vt:lpstr>Snímek 12</vt:lpstr>
      <vt:lpstr>Alternativy cigarety</vt:lpstr>
      <vt:lpstr>Nejčastější poškození kouřem</vt:lpstr>
      <vt:lpstr>Nejčastější poškození kouřem II.</vt:lpstr>
      <vt:lpstr>Nejčastější poškození kouřem IIi.</vt:lpstr>
      <vt:lpstr>A co pasivní kouření?</vt:lpstr>
      <vt:lpstr>Jak přestávat?</vt:lpstr>
      <vt:lpstr>Jak přestávat II?</vt:lpstr>
      <vt:lpstr>Pokud vydržím, mám šanci v prvním roce na:</vt:lpstr>
      <vt:lpstr>Pokud vydržím, mám po prvním roce šanci na:</vt:lpstr>
      <vt:lpstr>Rakovina plic</vt:lpstr>
      <vt:lpstr>Rakovina plic</vt:lpstr>
      <vt:lpstr>Rakovina rtu</vt:lpstr>
      <vt:lpstr>Rakovina jazyka</vt:lpstr>
      <vt:lpstr>Je to jen na nás, na každém…</vt:lpstr>
      <vt:lpstr>Použité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73</cp:revision>
  <dcterms:created xsi:type="dcterms:W3CDTF">2013-01-11T17:05:52Z</dcterms:created>
  <dcterms:modified xsi:type="dcterms:W3CDTF">2013-04-14T12:30:05Z</dcterms:modified>
</cp:coreProperties>
</file>