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8" r:id="rId2"/>
    <p:sldId id="283" r:id="rId3"/>
    <p:sldId id="284" r:id="rId4"/>
    <p:sldId id="294" r:id="rId5"/>
    <p:sldId id="285" r:id="rId6"/>
    <p:sldId id="295" r:id="rId7"/>
    <p:sldId id="286" r:id="rId8"/>
    <p:sldId id="300" r:id="rId9"/>
    <p:sldId id="293" r:id="rId10"/>
    <p:sldId id="290" r:id="rId11"/>
    <p:sldId id="299" r:id="rId12"/>
    <p:sldId id="291" r:id="rId13"/>
    <p:sldId id="287" r:id="rId14"/>
    <p:sldId id="288" r:id="rId15"/>
    <p:sldId id="289" r:id="rId16"/>
    <p:sldId id="296" r:id="rId17"/>
    <p:sldId id="297" r:id="rId18"/>
    <p:sldId id="292" r:id="rId19"/>
    <p:sldId id="298" r:id="rId20"/>
    <p:sldId id="301" r:id="rId21"/>
    <p:sldId id="302" r:id="rId22"/>
    <p:sldId id="277" r:id="rId23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mhol.cz/projekt/biologie/kuze/obr1.htm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%C5%BDen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Rozmno%C5%BEovac%C3%AD_soustav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Menstrua%C4%8Dn%C3%AD_cyklu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io-nature.blog.cz/1103/doplneni-prenatalni-vyvoj" TargetMode="Externa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dravinadlani.cz/zdravi_na_dlani/nase_telo/0501-zlazy_s_vnitrni_sekreci.htm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nova.medicina.cz/verejne/clanek.dss?s_id=2562" TargetMode="External"/><Relationship Id="rId3" Type="http://schemas.openxmlformats.org/officeDocument/2006/relationships/hyperlink" Target="https://cs.wikipedia.org/wiki/Rozmno%C5%BEovac%C3%AD_soustava" TargetMode="External"/><Relationship Id="rId7" Type="http://schemas.openxmlformats.org/officeDocument/2006/relationships/hyperlink" Target="https://cs.wikipedia.org/wiki/Chlamydia_trachomatis" TargetMode="External"/><Relationship Id="rId2" Type="http://schemas.openxmlformats.org/officeDocument/2006/relationships/hyperlink" Target="http://www.samouk.cz/moodle/mod/presenter/view.php?open=1&amp;id=789&amp;chapterid=92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o-nature.blog.cz/1103/doplneni-prenatalni-vyvoj" TargetMode="External"/><Relationship Id="rId11" Type="http://schemas.openxmlformats.org/officeDocument/2006/relationships/hyperlink" Target="http://cs.wikipedia.org/wiki/Avitamin%C3%B3za" TargetMode="External"/><Relationship Id="rId5" Type="http://schemas.openxmlformats.org/officeDocument/2006/relationships/hyperlink" Target="https://cs.wikipedia.org/wiki/Menstrua%C4%8Dn%C3%AD_cyklus" TargetMode="External"/><Relationship Id="rId10" Type="http://schemas.openxmlformats.org/officeDocument/2006/relationships/hyperlink" Target="http://www.zdravinadlani.cz/zdravi_na_dlani/nase_telo/0501-zlazy_s_vnitrni_sekreci.htm" TargetMode="External"/><Relationship Id="rId4" Type="http://schemas.openxmlformats.org/officeDocument/2006/relationships/hyperlink" Target="https://cs.wikipedia.org/wiki/Vylu%C4%8Dovac%C3%AD_soustava" TargetMode="External"/><Relationship Id="rId9" Type="http://schemas.openxmlformats.org/officeDocument/2006/relationships/hyperlink" Target="https://cs.wikipedia.org/wiki/Endokrinn%C3%AD_%C5%BEl%C3%A1z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Vylu%C4%8Dovac%C3%AD_soustava" TargetMode="External"/><Relationship Id="rId2" Type="http://schemas.openxmlformats.org/officeDocument/2006/relationships/hyperlink" Target="http://www.szskm.cz/vylucovaci-soustav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s.wikipedia.org/wiki/Ledvin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Nefron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ouk.cz/moodle/mod/presenter/view.php?open=1&amp;id=789&amp;chapterid=920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0" y="4335466"/>
            <a:ext cx="10080625" cy="185610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VY_32_INOVACE_2717</a:t>
            </a:r>
          </a:p>
          <a:p>
            <a:pPr algn="ctr"/>
            <a:r>
              <a:rPr lang="cs-CZ" sz="4400" b="1" dirty="0" smtClean="0"/>
              <a:t>Pohlavní soustava, hormonální,  vylučovací soustava, kůže, a jejich nemoci </a:t>
            </a:r>
            <a:endParaRPr lang="cs-C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Kůže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187549"/>
            <a:ext cx="9071640" cy="6372126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Ochranná bariéra těla – škodlivé látky, mikroorganismy, UV záření</a:t>
            </a:r>
          </a:p>
          <a:p>
            <a:pPr>
              <a:buNone/>
            </a:pPr>
            <a:r>
              <a:rPr lang="cs-CZ" dirty="0" smtClean="0"/>
              <a:t>Smyslová funkce – čití tepla, chladu, bolesti, tlaku</a:t>
            </a:r>
          </a:p>
          <a:p>
            <a:pPr>
              <a:buNone/>
            </a:pPr>
            <a:r>
              <a:rPr lang="cs-CZ" dirty="0" smtClean="0"/>
              <a:t>Termoregulace – potní žlázy, </a:t>
            </a:r>
          </a:p>
          <a:p>
            <a:pPr>
              <a:buNone/>
            </a:pPr>
            <a:r>
              <a:rPr lang="cs-CZ" dirty="0" smtClean="0"/>
              <a:t>Zásobní orgán – podkožní tuk, uskladnění vitamínů</a:t>
            </a:r>
          </a:p>
          <a:p>
            <a:pPr>
              <a:buNone/>
            </a:pPr>
            <a:r>
              <a:rPr lang="cs-CZ" dirty="0" smtClean="0"/>
              <a:t>Vylučovací (zplodiny v potu) a resorpční (vstřebávání léků </a:t>
            </a:r>
            <a:r>
              <a:rPr lang="cs-CZ" dirty="0" err="1" smtClean="0"/>
              <a:t>mastěmi</a:t>
            </a:r>
            <a:r>
              <a:rPr lang="cs-CZ" dirty="0" smtClean="0"/>
              <a:t>) funkce</a:t>
            </a:r>
          </a:p>
          <a:p>
            <a:pPr>
              <a:buNone/>
            </a:pPr>
            <a:r>
              <a:rPr lang="cs-CZ" dirty="0" smtClean="0"/>
              <a:t>Estetický a komunikační význam</a:t>
            </a:r>
          </a:p>
          <a:p>
            <a:pPr>
              <a:buNone/>
            </a:pPr>
            <a:r>
              <a:rPr lang="cs-CZ" dirty="0" smtClean="0"/>
              <a:t>Největší lidský orgán – cca 2 m</a:t>
            </a:r>
            <a:r>
              <a:rPr lang="cs-CZ" baseline="30000" dirty="0" smtClean="0"/>
              <a:t>2</a:t>
            </a:r>
            <a:r>
              <a:rPr lang="cs-CZ" dirty="0" smtClean="0"/>
              <a:t>, 2 kg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Stavba kůže</a:t>
            </a:r>
            <a:endParaRPr lang="cs-CZ" b="1" dirty="0"/>
          </a:p>
        </p:txBody>
      </p:sp>
      <p:pic>
        <p:nvPicPr>
          <p:cNvPr id="4" name="Zástupný symbol pro obsah 3" descr="kuze_cor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9832" y="827509"/>
            <a:ext cx="8018895" cy="6176365"/>
          </a:xfrm>
        </p:spPr>
      </p:pic>
      <p:sp>
        <p:nvSpPr>
          <p:cNvPr id="5" name="TextovéPole 4"/>
          <p:cNvSpPr txBox="1"/>
          <p:nvPr/>
        </p:nvSpPr>
        <p:spPr>
          <a:xfrm>
            <a:off x="863848" y="7164213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gymhol.cz</a:t>
            </a:r>
            <a:endParaRPr lang="cs-CZ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683493"/>
          </a:xfrm>
        </p:spPr>
        <p:txBody>
          <a:bodyPr/>
          <a:lstStyle/>
          <a:p>
            <a:pPr>
              <a:buNone/>
            </a:pPr>
            <a:r>
              <a:rPr lang="cs-CZ" sz="3200" b="1" dirty="0" smtClean="0"/>
              <a:t>Nemoci kůže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776" y="611485"/>
            <a:ext cx="9864849" cy="6948190"/>
          </a:xfrm>
        </p:spPr>
        <p:txBody>
          <a:bodyPr/>
          <a:lstStyle/>
          <a:p>
            <a:r>
              <a:rPr lang="cs-CZ" sz="1800" b="1" dirty="0" smtClean="0"/>
              <a:t>Akné</a:t>
            </a:r>
            <a:r>
              <a:rPr lang="cs-CZ" sz="1800" dirty="0" smtClean="0"/>
              <a:t> – dochází k ucpání vývodů mazových žláz mazem, přináší rozvoj bakterií z infikovaných mazových žláz,  způsobuje  vřídky </a:t>
            </a:r>
          </a:p>
          <a:p>
            <a:r>
              <a:rPr lang="cs-CZ" sz="1800" b="1" dirty="0" smtClean="0"/>
              <a:t>Albinismus</a:t>
            </a:r>
            <a:r>
              <a:rPr lang="cs-CZ" sz="1800" dirty="0" smtClean="0"/>
              <a:t> – genetické předpoklady, nedostatek barviva melaninu (kožní barvivo) - dává barvu kůži a vlasům.</a:t>
            </a:r>
          </a:p>
          <a:p>
            <a:r>
              <a:rPr lang="cs-CZ" sz="1800" b="1" dirty="0" smtClean="0"/>
              <a:t>Bradavice</a:t>
            </a:r>
            <a:r>
              <a:rPr lang="cs-CZ" sz="1800" dirty="0" smtClean="0"/>
              <a:t> - nezhoubný výrůstek na kůži nebo na sliznici.</a:t>
            </a:r>
          </a:p>
          <a:p>
            <a:r>
              <a:rPr lang="cs-CZ" sz="1800" b="1" dirty="0" smtClean="0"/>
              <a:t>Dermatitidy</a:t>
            </a:r>
            <a:r>
              <a:rPr lang="cs-CZ" sz="1800" dirty="0" smtClean="0"/>
              <a:t> - záněty kůže (alergie, kvasinky)</a:t>
            </a:r>
          </a:p>
          <a:p>
            <a:r>
              <a:rPr lang="cs-CZ" sz="1800" b="1" dirty="0" smtClean="0"/>
              <a:t>Ekzém</a:t>
            </a:r>
            <a:r>
              <a:rPr lang="cs-CZ" sz="1800" dirty="0" smtClean="0"/>
              <a:t> - zánět kůže, alergie nebo genetické předpoklady – atopický ekzém</a:t>
            </a:r>
          </a:p>
          <a:p>
            <a:r>
              <a:rPr lang="cs-CZ" sz="1800" b="1" dirty="0" smtClean="0"/>
              <a:t>Kopřivka</a:t>
            </a:r>
            <a:r>
              <a:rPr lang="cs-CZ" sz="1800" dirty="0" smtClean="0"/>
              <a:t> – způsobena alergií na potraviny (často ovoce), dotykem, změnou teploty - svědivé skvrny</a:t>
            </a:r>
          </a:p>
          <a:p>
            <a:r>
              <a:rPr lang="cs-CZ" sz="1800" b="1" dirty="0" smtClean="0"/>
              <a:t>Lupénka</a:t>
            </a:r>
            <a:r>
              <a:rPr lang="cs-CZ" sz="1800" dirty="0" smtClean="0"/>
              <a:t> – nadměrná tvorba kůže s následným masívním odlupováním až do krve, spouštěčem  je často stres</a:t>
            </a:r>
          </a:p>
          <a:p>
            <a:r>
              <a:rPr lang="cs-CZ" sz="1800" b="1" dirty="0" smtClean="0"/>
              <a:t>Mateřské znaménko, pihy </a:t>
            </a:r>
            <a:r>
              <a:rPr lang="cs-CZ" sz="1800" dirty="0" smtClean="0"/>
              <a:t>- pigmentová skvrna na kůži, změna je riziková – často nádorová změna</a:t>
            </a:r>
          </a:p>
          <a:p>
            <a:r>
              <a:rPr lang="cs-CZ" sz="1800" b="1" dirty="0" smtClean="0"/>
              <a:t>Přehřátí, spálení </a:t>
            </a:r>
            <a:r>
              <a:rPr lang="cs-CZ" sz="1800" dirty="0" smtClean="0"/>
              <a:t>– dlouhodobá expozice kůže na slunci, zčervenání, puchýře, až popáleniny 2. stupně, nebo pobyt v horku</a:t>
            </a:r>
          </a:p>
          <a:p>
            <a:r>
              <a:rPr lang="cs-CZ" sz="1800" b="1" dirty="0" smtClean="0"/>
              <a:t>Rakovina kůže  </a:t>
            </a:r>
            <a:r>
              <a:rPr lang="cs-CZ" sz="1800" dirty="0" smtClean="0"/>
              <a:t>- melanom, dlouhodobé slunění, nestřídmé používání solária -  krátkovlnné paprsky narušují přirozenou obnovu kůže</a:t>
            </a:r>
          </a:p>
          <a:p>
            <a:r>
              <a:rPr lang="cs-CZ" sz="1800" b="1" dirty="0" smtClean="0"/>
              <a:t>Vitiligo – nepravidelné, různě velké skvrny bez pigmentu</a:t>
            </a:r>
          </a:p>
          <a:p>
            <a:endParaRPr lang="cs-CZ" sz="1800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Pohlavní soustava ženy</a:t>
            </a:r>
            <a:endParaRPr lang="cs-CZ" b="1" dirty="0"/>
          </a:p>
        </p:txBody>
      </p:sp>
      <p:pic>
        <p:nvPicPr>
          <p:cNvPr id="4" name="Zástupný symbol pro obsah 3" descr="Female_reproductive_system_lateral_nolab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9792" y="1403573"/>
            <a:ext cx="6336704" cy="5368034"/>
          </a:xfrm>
        </p:spPr>
      </p:pic>
      <p:sp>
        <p:nvSpPr>
          <p:cNvPr id="5" name="TextovéPole 4"/>
          <p:cNvSpPr txBox="1"/>
          <p:nvPr/>
        </p:nvSpPr>
        <p:spPr>
          <a:xfrm>
            <a:off x="6768504" y="1619597"/>
            <a:ext cx="30243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r>
              <a:rPr lang="cs-CZ" sz="2400" dirty="0" smtClean="0"/>
              <a:t>. vejcovody 2. močový měchýř 3. stydká kost</a:t>
            </a:r>
          </a:p>
          <a:p>
            <a:r>
              <a:rPr lang="cs-CZ" sz="2400" dirty="0" smtClean="0"/>
              <a:t>4. bod G</a:t>
            </a:r>
          </a:p>
          <a:p>
            <a:r>
              <a:rPr lang="cs-CZ" sz="2400" dirty="0" smtClean="0"/>
              <a:t>5. klitoris</a:t>
            </a:r>
          </a:p>
          <a:p>
            <a:r>
              <a:rPr lang="cs-CZ" sz="2400" dirty="0" smtClean="0"/>
              <a:t>6. močovod</a:t>
            </a:r>
          </a:p>
          <a:p>
            <a:r>
              <a:rPr lang="cs-CZ" sz="2400" dirty="0" smtClean="0"/>
              <a:t>7.pochva </a:t>
            </a:r>
          </a:p>
          <a:p>
            <a:r>
              <a:rPr lang="cs-CZ" sz="2400" dirty="0" smtClean="0"/>
              <a:t>8. vaječníky</a:t>
            </a:r>
          </a:p>
          <a:p>
            <a:r>
              <a:rPr lang="cs-CZ" sz="2400" dirty="0" smtClean="0"/>
              <a:t>9. tračník</a:t>
            </a:r>
          </a:p>
          <a:p>
            <a:r>
              <a:rPr lang="cs-CZ" sz="2400" dirty="0" smtClean="0"/>
              <a:t>10. děloha</a:t>
            </a:r>
          </a:p>
          <a:p>
            <a:r>
              <a:rPr lang="cs-CZ" sz="2400" dirty="0" smtClean="0"/>
              <a:t>11.poševní klenba 12. děložní hrdlo 13.konečník</a:t>
            </a:r>
          </a:p>
          <a:p>
            <a:r>
              <a:rPr lang="cs-CZ" sz="2400" dirty="0" smtClean="0"/>
              <a:t>14. </a:t>
            </a:r>
            <a:r>
              <a:rPr lang="cs-CZ" sz="2400" dirty="0" err="1" smtClean="0"/>
              <a:t>anus</a:t>
            </a: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791840" y="6732165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https://cs.wikipedia.org/wiki/%C5%BDena</a:t>
            </a:r>
            <a:endParaRPr lang="cs-CZ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Pohlavní soustava muže</a:t>
            </a:r>
            <a:endParaRPr lang="cs-CZ" b="1" dirty="0"/>
          </a:p>
        </p:txBody>
      </p:sp>
      <p:pic>
        <p:nvPicPr>
          <p:cNvPr id="4" name="Zástupný symbol pro obsah 3" descr="Male_reproductive_system_lateral_nolab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9792" y="1043533"/>
            <a:ext cx="5426524" cy="5184576"/>
          </a:xfrm>
        </p:spPr>
      </p:pic>
      <p:sp>
        <p:nvSpPr>
          <p:cNvPr id="5" name="TextovéPole 4"/>
          <p:cNvSpPr txBox="1"/>
          <p:nvPr/>
        </p:nvSpPr>
        <p:spPr>
          <a:xfrm>
            <a:off x="6120185" y="819368"/>
            <a:ext cx="396044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1. močový měchýř</a:t>
            </a:r>
          </a:p>
          <a:p>
            <a:r>
              <a:rPr lang="cs-CZ" sz="2400" dirty="0" smtClean="0"/>
              <a:t>2. stydká kost</a:t>
            </a:r>
          </a:p>
          <a:p>
            <a:r>
              <a:rPr lang="cs-CZ" sz="2400" dirty="0" smtClean="0"/>
              <a:t>3. penis</a:t>
            </a:r>
          </a:p>
          <a:p>
            <a:r>
              <a:rPr lang="cs-CZ" sz="2400" dirty="0" smtClean="0"/>
              <a:t>4. topořivé těleso</a:t>
            </a:r>
          </a:p>
          <a:p>
            <a:r>
              <a:rPr lang="cs-CZ" sz="2400" dirty="0" smtClean="0"/>
              <a:t>5. žalud</a:t>
            </a:r>
          </a:p>
          <a:p>
            <a:r>
              <a:rPr lang="cs-CZ" sz="2400" dirty="0" smtClean="0"/>
              <a:t>6. předkožka</a:t>
            </a:r>
          </a:p>
          <a:p>
            <a:r>
              <a:rPr lang="cs-CZ" sz="2400" dirty="0" smtClean="0"/>
              <a:t>7. ústí močové trubice 8. tračník</a:t>
            </a:r>
          </a:p>
          <a:p>
            <a:r>
              <a:rPr lang="cs-CZ" sz="2400" dirty="0" smtClean="0"/>
              <a:t>9. konečník</a:t>
            </a:r>
          </a:p>
          <a:p>
            <a:r>
              <a:rPr lang="cs-CZ" sz="2400" dirty="0" smtClean="0"/>
              <a:t>10. semenný váček</a:t>
            </a:r>
          </a:p>
          <a:p>
            <a:r>
              <a:rPr lang="cs-CZ" sz="2400" dirty="0" smtClean="0"/>
              <a:t>11. ejakulační vývod</a:t>
            </a:r>
          </a:p>
          <a:p>
            <a:r>
              <a:rPr lang="cs-CZ" sz="2400" dirty="0" smtClean="0"/>
              <a:t>12. prostata</a:t>
            </a:r>
          </a:p>
          <a:p>
            <a:r>
              <a:rPr lang="cs-CZ" sz="2400" dirty="0" smtClean="0"/>
              <a:t>13. </a:t>
            </a:r>
            <a:r>
              <a:rPr lang="cs-CZ" sz="2400" dirty="0" err="1" smtClean="0"/>
              <a:t>Cowperova</a:t>
            </a:r>
            <a:r>
              <a:rPr lang="cs-CZ" sz="2400" dirty="0" smtClean="0"/>
              <a:t> žláza</a:t>
            </a:r>
          </a:p>
          <a:p>
            <a:r>
              <a:rPr lang="cs-CZ" sz="2400" dirty="0" smtClean="0"/>
              <a:t>14. </a:t>
            </a:r>
            <a:r>
              <a:rPr lang="cs-CZ" sz="2400" dirty="0" err="1" smtClean="0"/>
              <a:t>anus</a:t>
            </a:r>
            <a:endParaRPr lang="cs-CZ" sz="2400" dirty="0" smtClean="0"/>
          </a:p>
          <a:p>
            <a:r>
              <a:rPr lang="cs-CZ" sz="2400" dirty="0" smtClean="0"/>
              <a:t>15. chámovod</a:t>
            </a:r>
          </a:p>
          <a:p>
            <a:r>
              <a:rPr lang="cs-CZ" sz="2400" dirty="0" smtClean="0"/>
              <a:t>16. nadvarle</a:t>
            </a:r>
          </a:p>
          <a:p>
            <a:r>
              <a:rPr lang="cs-CZ" sz="2400" dirty="0" smtClean="0"/>
              <a:t>17. varle </a:t>
            </a:r>
          </a:p>
          <a:p>
            <a:r>
              <a:rPr lang="cs-CZ" sz="2400" dirty="0" smtClean="0"/>
              <a:t>18. šourek</a:t>
            </a: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287784" y="6876181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https://cs.wikipedia.org/wiki/Rozmno%C5%BEovac%C3%AD_soustava</a:t>
            </a:r>
            <a:endParaRPr lang="cs-CZ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45298" y="251445"/>
            <a:ext cx="4535327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Menstruační cyklus</a:t>
            </a:r>
            <a:endParaRPr lang="cs-CZ" b="1" dirty="0"/>
          </a:p>
        </p:txBody>
      </p:sp>
      <p:pic>
        <p:nvPicPr>
          <p:cNvPr id="4" name="Zástupný symbol pro obsah 3" descr="400px-MenstrualCycle_cs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776" y="251445"/>
            <a:ext cx="5544616" cy="7000078"/>
          </a:xfrm>
        </p:spPr>
      </p:pic>
      <p:sp>
        <p:nvSpPr>
          <p:cNvPr id="5" name="TextovéPole 4"/>
          <p:cNvSpPr txBox="1"/>
          <p:nvPr/>
        </p:nvSpPr>
        <p:spPr>
          <a:xfrm>
            <a:off x="0" y="7190343"/>
            <a:ext cx="9144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https://cs.wikipedia.org/wiki/Menstrua%C4%8Dn%C3%AD_cyklus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192440" y="1619597"/>
            <a:ext cx="388818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Ovulace</a:t>
            </a:r>
            <a:r>
              <a:rPr lang="cs-CZ" sz="2000" dirty="0" smtClean="0"/>
              <a:t> – vajíčko opouští Graafův folikul na vaječníku</a:t>
            </a:r>
          </a:p>
          <a:p>
            <a:r>
              <a:rPr lang="cs-CZ" sz="2000" b="1" dirty="0" smtClean="0"/>
              <a:t>Nidace</a:t>
            </a:r>
            <a:r>
              <a:rPr lang="cs-CZ" sz="2000" dirty="0" smtClean="0"/>
              <a:t> – zahnízdění oplodněného vajíčka</a:t>
            </a:r>
          </a:p>
          <a:p>
            <a:r>
              <a:rPr lang="cs-CZ" sz="2000" b="1" dirty="0" smtClean="0"/>
              <a:t>Estradiol</a:t>
            </a:r>
            <a:r>
              <a:rPr lang="cs-CZ" sz="2000" dirty="0" smtClean="0"/>
              <a:t> – hormon ze skupiny estrogenů, řídí první fázi menstruačního cyklu</a:t>
            </a:r>
          </a:p>
          <a:p>
            <a:r>
              <a:rPr lang="cs-CZ" sz="2000" b="1" dirty="0" smtClean="0"/>
              <a:t>Progesteron</a:t>
            </a:r>
            <a:r>
              <a:rPr lang="cs-CZ" sz="2000" dirty="0" smtClean="0"/>
              <a:t> – hormon ovlivňující druhou fázi menstruačního cyklu</a:t>
            </a:r>
          </a:p>
          <a:p>
            <a:r>
              <a:rPr lang="cs-CZ" sz="2000" b="1" dirty="0" smtClean="0"/>
              <a:t>Plodné dny </a:t>
            </a:r>
            <a:r>
              <a:rPr lang="cs-CZ" sz="2000" dirty="0" smtClean="0"/>
              <a:t>– v prostřední třetině cyklu</a:t>
            </a:r>
          </a:p>
          <a:p>
            <a:r>
              <a:rPr lang="cs-CZ" sz="2000" b="1" dirty="0" smtClean="0"/>
              <a:t>Menstruace</a:t>
            </a:r>
            <a:r>
              <a:rPr lang="cs-CZ" sz="2000" dirty="0" smtClean="0"/>
              <a:t> – odloučení nevyužité odumřelé sliznice dělohy, po zaškrcení cév dochází k </a:t>
            </a:r>
            <a:r>
              <a:rPr lang="cs-CZ" sz="2000" dirty="0" err="1" smtClean="0"/>
              <a:t>jejih</a:t>
            </a:r>
            <a:r>
              <a:rPr lang="cs-CZ" sz="2000" dirty="0" smtClean="0"/>
              <a:t> znovuotevření, odplavování krví</a:t>
            </a:r>
          </a:p>
          <a:p>
            <a:r>
              <a:rPr lang="cs-CZ" sz="2000" b="1" dirty="0" smtClean="0"/>
              <a:t>Krevní ztráta </a:t>
            </a:r>
            <a:r>
              <a:rPr lang="cs-CZ" sz="2000" dirty="0" smtClean="0"/>
              <a:t>– cca 0,3 l</a:t>
            </a:r>
          </a:p>
          <a:p>
            <a:r>
              <a:rPr lang="cs-CZ" sz="2000" b="1" dirty="0" smtClean="0"/>
              <a:t>Krvácející plocha </a:t>
            </a:r>
            <a:r>
              <a:rPr lang="cs-CZ" sz="2000" dirty="0" smtClean="0"/>
              <a:t>– jako dvě dlaně – pozor, je třeba dbát  </a:t>
            </a:r>
            <a:r>
              <a:rPr lang="cs-CZ" sz="2000" b="1" dirty="0" smtClean="0"/>
              <a:t>zvýšené hygieny</a:t>
            </a:r>
            <a:endParaRPr lang="cs-CZ" sz="2000" b="1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rena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6016" y="50270"/>
            <a:ext cx="5256584" cy="75094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yvojplodu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776" y="1043534"/>
            <a:ext cx="4658879" cy="2664296"/>
          </a:xfrm>
          <a:prstGeom prst="rect">
            <a:avLst/>
          </a:prstGeom>
        </p:spPr>
      </p:pic>
      <p:pic>
        <p:nvPicPr>
          <p:cNvPr id="3" name="Obrázek 2" descr="vyvojplodu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304" y="1043533"/>
            <a:ext cx="4896297" cy="2677662"/>
          </a:xfrm>
          <a:prstGeom prst="rect">
            <a:avLst/>
          </a:prstGeom>
        </p:spPr>
      </p:pic>
      <p:pic>
        <p:nvPicPr>
          <p:cNvPr id="4" name="Obrázek 3" descr="vyvojplodu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76" y="3812465"/>
            <a:ext cx="4680520" cy="2559659"/>
          </a:xfrm>
          <a:prstGeom prst="rect">
            <a:avLst/>
          </a:prstGeom>
        </p:spPr>
      </p:pic>
      <p:pic>
        <p:nvPicPr>
          <p:cNvPr id="5" name="Obrázek 4" descr="vyvojplodu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8304" y="3817415"/>
            <a:ext cx="4895250" cy="2554709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87784" y="179437"/>
            <a:ext cx="9361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/>
              <a:t>Prenatální vývoj lidského jedince</a:t>
            </a:r>
            <a:endParaRPr lang="cs-CZ" sz="4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7824" y="6660157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http://bio-</a:t>
            </a:r>
            <a:r>
              <a:rPr lang="cs-CZ" dirty="0" err="1" smtClean="0">
                <a:hlinkClick r:id="rId5"/>
              </a:rPr>
              <a:t>nature.blog.cz</a:t>
            </a:r>
            <a:r>
              <a:rPr lang="cs-CZ" dirty="0" smtClean="0">
                <a:hlinkClick r:id="rId5"/>
              </a:rPr>
              <a:t>/1103/</a:t>
            </a:r>
            <a:r>
              <a:rPr lang="cs-CZ" dirty="0" err="1" smtClean="0">
                <a:hlinkClick r:id="rId5"/>
              </a:rPr>
              <a:t>doplneni</a:t>
            </a:r>
            <a:r>
              <a:rPr lang="cs-CZ" dirty="0" smtClean="0">
                <a:hlinkClick r:id="rId5"/>
              </a:rPr>
              <a:t>-</a:t>
            </a:r>
            <a:r>
              <a:rPr lang="cs-CZ" dirty="0" err="1" smtClean="0">
                <a:hlinkClick r:id="rId5"/>
              </a:rPr>
              <a:t>prenatalni</a:t>
            </a:r>
            <a:r>
              <a:rPr lang="cs-CZ" dirty="0" smtClean="0">
                <a:hlinkClick r:id="rId5"/>
              </a:rPr>
              <a:t>-</a:t>
            </a:r>
            <a:r>
              <a:rPr lang="cs-CZ" dirty="0" err="1" smtClean="0">
                <a:hlinkClick r:id="rId5"/>
              </a:rPr>
              <a:t>vyvoj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683493"/>
          </a:xfrm>
        </p:spPr>
        <p:txBody>
          <a:bodyPr/>
          <a:lstStyle/>
          <a:p>
            <a:pPr>
              <a:buNone/>
            </a:pPr>
            <a:r>
              <a:rPr lang="cs-CZ" sz="3200" b="1" dirty="0" smtClean="0"/>
              <a:t>Nemoci pohlavní soustavy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539477"/>
            <a:ext cx="10080625" cy="7992888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Kapavka</a:t>
            </a:r>
            <a:r>
              <a:rPr lang="cs-CZ" sz="2400" dirty="0" smtClean="0"/>
              <a:t> -  původce je bakterie </a:t>
            </a:r>
            <a:r>
              <a:rPr lang="cs-CZ" sz="2400" i="1" dirty="0" err="1" smtClean="0"/>
              <a:t>Neisseria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gonorrhoeae</a:t>
            </a:r>
            <a:r>
              <a:rPr lang="cs-CZ" sz="2400" dirty="0" smtClean="0"/>
              <a:t>, hnisavý zánět sliznic vylučovacích a pohlavních orgánů, </a:t>
            </a:r>
            <a:r>
              <a:rPr lang="cs-CZ" sz="2400" dirty="0" err="1" smtClean="0"/>
              <a:t>vyjímečně</a:t>
            </a:r>
            <a:r>
              <a:rPr lang="cs-CZ" sz="2400" dirty="0" smtClean="0"/>
              <a:t> konečníku, hltanu, nebo oční spojivky </a:t>
            </a:r>
          </a:p>
          <a:p>
            <a:pPr>
              <a:buNone/>
            </a:pPr>
            <a:r>
              <a:rPr lang="cs-CZ" sz="2400" b="1" dirty="0" smtClean="0"/>
              <a:t>Syfilis</a:t>
            </a:r>
            <a:r>
              <a:rPr lang="cs-CZ" sz="2400" dirty="0" smtClean="0"/>
              <a:t> – původce je bakterie </a:t>
            </a:r>
            <a:r>
              <a:rPr lang="cs-CZ" sz="2400" i="1" dirty="0" smtClean="0"/>
              <a:t>Treponema </a:t>
            </a:r>
            <a:r>
              <a:rPr lang="cs-CZ" sz="2400" i="1" dirty="0" err="1" smtClean="0"/>
              <a:t>pallidum</a:t>
            </a:r>
            <a:r>
              <a:rPr lang="cs-CZ" sz="2400" dirty="0" smtClean="0"/>
              <a:t>, pomalu se rozvíjející nemoc, stádia – tvrdý vřed, vyrážky a léze sliznic, progresívní paralýza – demence, nebezpečí infekce pro plod</a:t>
            </a:r>
          </a:p>
          <a:p>
            <a:pPr>
              <a:buNone/>
            </a:pPr>
            <a:r>
              <a:rPr lang="cs-CZ" sz="2400" b="1" dirty="0" smtClean="0"/>
              <a:t>Záněty vaječníků a vejcovodů </a:t>
            </a:r>
            <a:r>
              <a:rPr lang="cs-CZ" sz="2400" dirty="0" smtClean="0"/>
              <a:t>– z nastydnutí, primární je často zánět močového měchýře, nebezpečí srůstů – neplodnost (srůst = bariéra)</a:t>
            </a:r>
          </a:p>
          <a:p>
            <a:pPr>
              <a:buNone/>
            </a:pPr>
            <a:r>
              <a:rPr lang="cs-CZ" sz="2400" b="1" dirty="0" err="1" smtClean="0"/>
              <a:t>Bičenka</a:t>
            </a:r>
            <a:r>
              <a:rPr lang="cs-CZ" sz="2400" b="1" dirty="0" smtClean="0"/>
              <a:t> poševní </a:t>
            </a:r>
            <a:r>
              <a:rPr lang="cs-CZ" sz="2400" dirty="0" smtClean="0"/>
              <a:t>(</a:t>
            </a:r>
            <a:r>
              <a:rPr lang="cs-CZ" sz="2400" i="1" dirty="0" err="1" smtClean="0"/>
              <a:t>Trichomonas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vaginalis</a:t>
            </a:r>
            <a:r>
              <a:rPr lang="cs-CZ" sz="2400" i="1" dirty="0" smtClean="0"/>
              <a:t>) – </a:t>
            </a:r>
            <a:r>
              <a:rPr lang="cs-CZ" sz="2400" dirty="0" smtClean="0"/>
              <a:t>ničí poševní mikroflóru, způsobuje záněty vedoucí k neplodnosti, vysoká </a:t>
            </a:r>
            <a:r>
              <a:rPr lang="cs-CZ" sz="2400" dirty="0" err="1" smtClean="0"/>
              <a:t>promořenost</a:t>
            </a:r>
            <a:r>
              <a:rPr lang="cs-CZ" sz="2400" dirty="0" smtClean="0"/>
              <a:t> obyvatelstva, </a:t>
            </a:r>
          </a:p>
          <a:p>
            <a:pPr>
              <a:buNone/>
            </a:pPr>
            <a:r>
              <a:rPr lang="cs-CZ" sz="2400" b="1" dirty="0" smtClean="0"/>
              <a:t>Chlamydie</a:t>
            </a:r>
            <a:r>
              <a:rPr lang="cs-CZ" sz="2400" dirty="0" smtClean="0"/>
              <a:t> (</a:t>
            </a:r>
            <a:r>
              <a:rPr lang="cs-CZ" sz="2400" b="1" i="1" dirty="0" err="1" smtClean="0"/>
              <a:t>Chlamydia</a:t>
            </a:r>
            <a:r>
              <a:rPr lang="cs-CZ" sz="2400" b="1" i="1" dirty="0" smtClean="0"/>
              <a:t> </a:t>
            </a:r>
            <a:r>
              <a:rPr lang="cs-CZ" sz="2400" b="1" i="1" dirty="0" err="1" smtClean="0"/>
              <a:t>trachomatis</a:t>
            </a:r>
            <a:r>
              <a:rPr lang="cs-CZ" sz="2400" b="1" i="1" dirty="0" smtClean="0"/>
              <a:t>)</a:t>
            </a:r>
            <a:r>
              <a:rPr lang="cs-CZ" sz="2400" dirty="0" smtClean="0"/>
              <a:t> - miniaturní bakteriální parazité eukaryotických buněk, způsobují </a:t>
            </a:r>
            <a:r>
              <a:rPr lang="cs-CZ" sz="2400" b="1" dirty="0" err="1" smtClean="0"/>
              <a:t>chlamydiózy</a:t>
            </a:r>
            <a:r>
              <a:rPr lang="cs-CZ" sz="2400" b="1" dirty="0" smtClean="0"/>
              <a:t> – přenosné pohlavním stykem</a:t>
            </a:r>
          </a:p>
          <a:p>
            <a:pPr>
              <a:buNone/>
            </a:pPr>
            <a:r>
              <a:rPr lang="cs-CZ" sz="2400" b="1" dirty="0" smtClean="0">
                <a:solidFill>
                  <a:schemeClr val="tx1"/>
                </a:solidFill>
              </a:rPr>
              <a:t>AIDS</a:t>
            </a:r>
            <a:r>
              <a:rPr lang="cs-CZ" sz="2400" dirty="0" smtClean="0"/>
              <a:t> – selhání imunitního systému, způsobena HIV virem</a:t>
            </a:r>
          </a:p>
          <a:p>
            <a:pPr algn="ctr">
              <a:buNone/>
            </a:pPr>
            <a:r>
              <a:rPr lang="cs-CZ" sz="2400" b="1" dirty="0" smtClean="0"/>
              <a:t>Nejčastější cesta nákazy – nechráněný styk</a:t>
            </a:r>
          </a:p>
          <a:p>
            <a:endParaRPr lang="cs-CZ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Hormonální soustava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dirty="0" smtClean="0"/>
              <a:t>Systém endokrinních </a:t>
            </a:r>
            <a:r>
              <a:rPr lang="cs-CZ" dirty="0" err="1" smtClean="0"/>
              <a:t>žlaz</a:t>
            </a:r>
            <a:r>
              <a:rPr lang="cs-CZ" dirty="0" smtClean="0"/>
              <a:t>  - produkt (hormon) je vylučován rovnou do krve</a:t>
            </a:r>
          </a:p>
          <a:p>
            <a:r>
              <a:rPr lang="cs-CZ" dirty="0" smtClean="0"/>
              <a:t>Látkové řízení organismu</a:t>
            </a:r>
          </a:p>
          <a:p>
            <a:r>
              <a:rPr lang="cs-CZ" dirty="0" smtClean="0"/>
              <a:t>Hormon – bílkovinná nebo steroidní (od cholesterolu odvozená) látka nízké koncentrace v krvi</a:t>
            </a:r>
          </a:p>
          <a:p>
            <a:r>
              <a:rPr lang="cs-CZ" dirty="0" smtClean="0"/>
              <a:t>Řízeny nadřízenou </a:t>
            </a:r>
            <a:r>
              <a:rPr lang="cs-CZ" dirty="0" err="1" smtClean="0"/>
              <a:t>hypotalamo</a:t>
            </a:r>
            <a:r>
              <a:rPr lang="cs-CZ" dirty="0" smtClean="0"/>
              <a:t> – hypofyzární soustavou v mozku na principu zpětné vazby</a:t>
            </a:r>
          </a:p>
          <a:p>
            <a:r>
              <a:rPr lang="cs-CZ" dirty="0" smtClean="0"/>
              <a:t>Ovlivňují rovnováhu metabolismu a celkového vyladění těla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67020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7824" y="755501"/>
            <a:ext cx="9071640" cy="6480720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Vylučovací soustava - nefron, ledvina, primární a sekundární moč, filtrace a </a:t>
            </a:r>
            <a:r>
              <a:rPr lang="cs-CZ" sz="2400" dirty="0" err="1" smtClean="0"/>
              <a:t>refiltrace</a:t>
            </a:r>
            <a:r>
              <a:rPr lang="cs-CZ" sz="2400" dirty="0" smtClean="0"/>
              <a:t>, zplodiny buněčného metabolismu, hospodaření s vodou, antidiuretický hormon</a:t>
            </a:r>
          </a:p>
          <a:p>
            <a:pPr>
              <a:buNone/>
            </a:pPr>
            <a:r>
              <a:rPr lang="cs-CZ" sz="2400" dirty="0" smtClean="0"/>
              <a:t>Kůže – pokožka, škára, podkožní tuková vrstva a vazivo, kožní čití – teplota, tlak, bolest</a:t>
            </a:r>
          </a:p>
          <a:p>
            <a:pPr>
              <a:buNone/>
            </a:pPr>
            <a:r>
              <a:rPr lang="cs-CZ" sz="2400" dirty="0" smtClean="0"/>
              <a:t>Hormonální soustava – hormon, endokrinní žlázy, hypofýza, šišinka, štítná žláza, příštítná tělíska, brzlík, pohlavní orgány, nadledvinky, slinivka – Langerhansovy ostrůvky, specializované buňky trávicí soustavy a ledvin</a:t>
            </a:r>
          </a:p>
          <a:p>
            <a:pPr>
              <a:buNone/>
            </a:pPr>
            <a:r>
              <a:rPr lang="cs-CZ" sz="2400" dirty="0" smtClean="0"/>
              <a:t>Pohlavní soustava - děloha, pochva, vaječníky, vejcovody, vajíčko, ovulace, nidace, těhotenství, progesteron, estrogeny, penis, šourek, varlata, spermie, testosteron, gonády</a:t>
            </a:r>
          </a:p>
          <a:p>
            <a:pPr>
              <a:buNone/>
            </a:pPr>
            <a:r>
              <a:rPr lang="cs-CZ" sz="2400" dirty="0" smtClean="0"/>
              <a:t>Zánět močového měchýře, ledvinové kameny, lupenka, mateřská znaménka, rakovina kůže, kapavka, syfilis, záněty vaječníků, </a:t>
            </a:r>
            <a:r>
              <a:rPr lang="cs-CZ" sz="2400" dirty="0" err="1" smtClean="0"/>
              <a:t>bičenka</a:t>
            </a:r>
            <a:r>
              <a:rPr lang="cs-CZ" sz="2400" dirty="0" smtClean="0"/>
              <a:t> poševní, chlamydie</a:t>
            </a:r>
          </a:p>
          <a:p>
            <a:pPr>
              <a:buNone/>
            </a:pPr>
            <a:endParaRPr lang="cs-CZ" sz="2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endo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223888" y="323453"/>
            <a:ext cx="7704856" cy="5586020"/>
          </a:xfrm>
        </p:spPr>
      </p:pic>
      <p:sp>
        <p:nvSpPr>
          <p:cNvPr id="5" name="TextovéPole 4"/>
          <p:cNvSpPr txBox="1"/>
          <p:nvPr/>
        </p:nvSpPr>
        <p:spPr>
          <a:xfrm>
            <a:off x="359792" y="6012085"/>
            <a:ext cx="9505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a)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nadvěsek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mozkový (epifýza), b) podvěsek mozkový (hypofýza), c) štítná žláza (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glandula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thyreoidea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), d) příštítná tělíska (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glandulae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parathyreoideae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), e) brzlík (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thymus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), f) nadledviny (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glandulae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suprarenales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), g) slinivka břišní (Langerhansovy ostrůvky), h) gonády - pohlavní orgán ženský a mužský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87784" y="7308229"/>
            <a:ext cx="97928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hlinkClick r:id="rId3"/>
              </a:rPr>
              <a:t>http://www.</a:t>
            </a:r>
            <a:r>
              <a:rPr lang="cs-CZ" sz="1100" dirty="0" err="1" smtClean="0">
                <a:hlinkClick r:id="rId3"/>
              </a:rPr>
              <a:t>zdravinadlani.cz</a:t>
            </a:r>
            <a:r>
              <a:rPr lang="cs-CZ" sz="1100" dirty="0" smtClean="0">
                <a:hlinkClick r:id="rId3"/>
              </a:rPr>
              <a:t>/</a:t>
            </a:r>
            <a:r>
              <a:rPr lang="cs-CZ" sz="1100" dirty="0" err="1" smtClean="0">
                <a:hlinkClick r:id="rId3"/>
              </a:rPr>
              <a:t>zdravi</a:t>
            </a:r>
            <a:r>
              <a:rPr lang="cs-CZ" sz="1100" dirty="0" smtClean="0">
                <a:hlinkClick r:id="rId3"/>
              </a:rPr>
              <a:t>_na_dlani/</a:t>
            </a:r>
            <a:r>
              <a:rPr lang="cs-CZ" sz="1100" dirty="0" err="1" smtClean="0">
                <a:hlinkClick r:id="rId3"/>
              </a:rPr>
              <a:t>nase</a:t>
            </a:r>
            <a:r>
              <a:rPr lang="cs-CZ" sz="1100" dirty="0" smtClean="0">
                <a:hlinkClick r:id="rId3"/>
              </a:rPr>
              <a:t>_</a:t>
            </a:r>
            <a:r>
              <a:rPr lang="cs-CZ" sz="1100" dirty="0" err="1" smtClean="0">
                <a:hlinkClick r:id="rId3"/>
              </a:rPr>
              <a:t>telo</a:t>
            </a:r>
            <a:r>
              <a:rPr lang="cs-CZ" sz="1100" dirty="0" smtClean="0">
                <a:hlinkClick r:id="rId3"/>
              </a:rPr>
              <a:t>/0501-</a:t>
            </a:r>
            <a:r>
              <a:rPr lang="cs-CZ" sz="1100" dirty="0" err="1" smtClean="0">
                <a:hlinkClick r:id="rId3"/>
              </a:rPr>
              <a:t>zlazy</a:t>
            </a:r>
            <a:r>
              <a:rPr lang="cs-CZ" sz="1100" dirty="0" smtClean="0">
                <a:hlinkClick r:id="rId3"/>
              </a:rPr>
              <a:t>_s_</a:t>
            </a:r>
            <a:r>
              <a:rPr lang="cs-CZ" sz="1100" dirty="0" err="1" smtClean="0">
                <a:hlinkClick r:id="rId3"/>
              </a:rPr>
              <a:t>vnitrni</a:t>
            </a:r>
            <a:r>
              <a:rPr lang="cs-CZ" sz="1100" dirty="0" smtClean="0">
                <a:hlinkClick r:id="rId3"/>
              </a:rPr>
              <a:t>_sekreci.</a:t>
            </a:r>
            <a:r>
              <a:rPr lang="cs-CZ" sz="1100" dirty="0" err="1" smtClean="0">
                <a:hlinkClick r:id="rId3"/>
              </a:rPr>
              <a:t>htm</a:t>
            </a:r>
            <a:endParaRPr lang="cs-CZ" sz="11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p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7943" y="0"/>
            <a:ext cx="6999699" cy="7559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8" y="1403573"/>
            <a:ext cx="9216833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Olomouc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http://www.samouk.</a:t>
            </a:r>
            <a:r>
              <a:rPr lang="cs-CZ" sz="1800" dirty="0" err="1" smtClean="0">
                <a:hlinkClick r:id="rId2"/>
              </a:rPr>
              <a:t>cz</a:t>
            </a:r>
            <a:r>
              <a:rPr lang="cs-CZ" sz="1800" dirty="0" smtClean="0">
                <a:hlinkClick r:id="rId2"/>
              </a:rPr>
              <a:t>/</a:t>
            </a:r>
            <a:r>
              <a:rPr lang="cs-CZ" sz="1800" dirty="0" err="1" smtClean="0">
                <a:hlinkClick r:id="rId2"/>
              </a:rPr>
              <a:t>moodle</a:t>
            </a:r>
            <a:r>
              <a:rPr lang="cs-CZ" sz="1800" dirty="0" smtClean="0">
                <a:hlinkClick r:id="rId2"/>
              </a:rPr>
              <a:t>/</a:t>
            </a:r>
            <a:r>
              <a:rPr lang="cs-CZ" sz="1800" dirty="0" err="1" smtClean="0">
                <a:hlinkClick r:id="rId2"/>
              </a:rPr>
              <a:t>mod</a:t>
            </a:r>
            <a:r>
              <a:rPr lang="cs-CZ" sz="1800" dirty="0" smtClean="0">
                <a:hlinkClick r:id="rId2"/>
              </a:rPr>
              <a:t>/</a:t>
            </a:r>
            <a:r>
              <a:rPr lang="cs-CZ" sz="1800" dirty="0" err="1" smtClean="0">
                <a:hlinkClick r:id="rId2"/>
              </a:rPr>
              <a:t>presenter</a:t>
            </a:r>
            <a:r>
              <a:rPr lang="cs-CZ" sz="1800" dirty="0" smtClean="0">
                <a:hlinkClick r:id="rId2"/>
              </a:rPr>
              <a:t>/</a:t>
            </a:r>
            <a:r>
              <a:rPr lang="cs-CZ" sz="1800" dirty="0" err="1" smtClean="0">
                <a:hlinkClick r:id="rId2"/>
              </a:rPr>
              <a:t>view.php</a:t>
            </a:r>
            <a:r>
              <a:rPr lang="cs-CZ" sz="1800" dirty="0" smtClean="0">
                <a:hlinkClick r:id="rId2"/>
              </a:rPr>
              <a:t>?open=1&amp;id=789&amp;</a:t>
            </a:r>
            <a:r>
              <a:rPr lang="cs-CZ" sz="1800" dirty="0" err="1" smtClean="0">
                <a:hlinkClick r:id="rId2"/>
              </a:rPr>
              <a:t>chapterid</a:t>
            </a:r>
            <a:r>
              <a:rPr lang="cs-CZ" sz="1800" dirty="0" smtClean="0">
                <a:hlinkClick r:id="rId2"/>
              </a:rPr>
              <a:t>=9202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3"/>
              </a:rPr>
              <a:t>https://cs.wikipedia.org/wiki/Rozmno%C5%BEovac%C3%AD_soustava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https://cs.wikipedia.org/wiki/Vylu%C4%8Dovac%C3%AD_soustava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5"/>
              </a:rPr>
              <a:t>https://cs.wikipedia.org/wiki/Menstrua%C4%8Dn%C3%AD_cyklus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6"/>
              </a:rPr>
              <a:t>http://bio-</a:t>
            </a:r>
            <a:r>
              <a:rPr lang="cs-CZ" sz="1800" dirty="0" err="1" smtClean="0">
                <a:hlinkClick r:id="rId6"/>
              </a:rPr>
              <a:t>nature.blog.cz</a:t>
            </a:r>
            <a:r>
              <a:rPr lang="cs-CZ" sz="1800" dirty="0" smtClean="0">
                <a:hlinkClick r:id="rId6"/>
              </a:rPr>
              <a:t>/1103/</a:t>
            </a:r>
            <a:r>
              <a:rPr lang="cs-CZ" sz="1800" dirty="0" err="1" smtClean="0">
                <a:hlinkClick r:id="rId6"/>
              </a:rPr>
              <a:t>doplneni</a:t>
            </a:r>
            <a:r>
              <a:rPr lang="cs-CZ" sz="1800" dirty="0" smtClean="0">
                <a:hlinkClick r:id="rId6"/>
              </a:rPr>
              <a:t>-</a:t>
            </a:r>
            <a:r>
              <a:rPr lang="cs-CZ" sz="1800" dirty="0" err="1" smtClean="0">
                <a:hlinkClick r:id="rId6"/>
              </a:rPr>
              <a:t>prenatalni</a:t>
            </a:r>
            <a:r>
              <a:rPr lang="cs-CZ" sz="1800" dirty="0" smtClean="0">
                <a:hlinkClick r:id="rId6"/>
              </a:rPr>
              <a:t>-</a:t>
            </a:r>
            <a:r>
              <a:rPr lang="cs-CZ" sz="1800" dirty="0" err="1" smtClean="0">
                <a:hlinkClick r:id="rId6"/>
              </a:rPr>
              <a:t>vyvoj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https://cs.wikipedia.org/wiki/Vylu%C4%8Dovac%C3%AD_soustava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7"/>
              </a:rPr>
              <a:t>https://cs.wikipedia.org/wiki/Chlamydia_trachomatis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8"/>
              </a:rPr>
              <a:t>http://nova.</a:t>
            </a:r>
            <a:r>
              <a:rPr lang="cs-CZ" sz="1800" dirty="0" err="1" smtClean="0">
                <a:hlinkClick r:id="rId8"/>
              </a:rPr>
              <a:t>medicina.cz</a:t>
            </a:r>
            <a:r>
              <a:rPr lang="cs-CZ" sz="1800" dirty="0" smtClean="0">
                <a:hlinkClick r:id="rId8"/>
              </a:rPr>
              <a:t>/</a:t>
            </a:r>
            <a:r>
              <a:rPr lang="cs-CZ" sz="1800" dirty="0" err="1" smtClean="0">
                <a:hlinkClick r:id="rId8"/>
              </a:rPr>
              <a:t>verejne</a:t>
            </a:r>
            <a:r>
              <a:rPr lang="cs-CZ" sz="1800" dirty="0" smtClean="0">
                <a:hlinkClick r:id="rId8"/>
              </a:rPr>
              <a:t>/</a:t>
            </a:r>
            <a:r>
              <a:rPr lang="cs-CZ" sz="1800" dirty="0" err="1" smtClean="0">
                <a:hlinkClick r:id="rId8"/>
              </a:rPr>
              <a:t>clanek.dss</a:t>
            </a:r>
            <a:r>
              <a:rPr lang="cs-CZ" sz="1800" dirty="0" smtClean="0">
                <a:hlinkClick r:id="rId8"/>
              </a:rPr>
              <a:t>?s_id=2562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9"/>
              </a:rPr>
              <a:t>https://cs.wikipedia.org/wiki/Endokrinn%C3%AD_%C5%BEl%C3%A1za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0"/>
              </a:rPr>
              <a:t>http://www.</a:t>
            </a:r>
            <a:r>
              <a:rPr lang="cs-CZ" sz="1800" dirty="0" err="1" smtClean="0">
                <a:hlinkClick r:id="rId10"/>
              </a:rPr>
              <a:t>zdravinadlani.cz</a:t>
            </a:r>
            <a:r>
              <a:rPr lang="cs-CZ" sz="1800" dirty="0" smtClean="0">
                <a:hlinkClick r:id="rId10"/>
              </a:rPr>
              <a:t>/</a:t>
            </a:r>
            <a:r>
              <a:rPr lang="cs-CZ" sz="1800" dirty="0" err="1" smtClean="0">
                <a:hlinkClick r:id="rId10"/>
              </a:rPr>
              <a:t>zdravi</a:t>
            </a:r>
            <a:r>
              <a:rPr lang="cs-CZ" sz="1800" dirty="0" smtClean="0">
                <a:hlinkClick r:id="rId10"/>
              </a:rPr>
              <a:t>_na_dlani/</a:t>
            </a:r>
            <a:r>
              <a:rPr lang="cs-CZ" sz="1800" dirty="0" err="1" smtClean="0">
                <a:hlinkClick r:id="rId10"/>
              </a:rPr>
              <a:t>nase</a:t>
            </a:r>
            <a:r>
              <a:rPr lang="cs-CZ" sz="1800" dirty="0" smtClean="0">
                <a:hlinkClick r:id="rId10"/>
              </a:rPr>
              <a:t>_</a:t>
            </a:r>
            <a:r>
              <a:rPr lang="cs-CZ" sz="1800" dirty="0" err="1" smtClean="0">
                <a:hlinkClick r:id="rId10"/>
              </a:rPr>
              <a:t>telo</a:t>
            </a:r>
            <a:r>
              <a:rPr lang="cs-CZ" sz="1800" dirty="0" smtClean="0">
                <a:hlinkClick r:id="rId10"/>
              </a:rPr>
              <a:t>/0501-</a:t>
            </a:r>
            <a:r>
              <a:rPr lang="cs-CZ" sz="1800" dirty="0" err="1" smtClean="0">
                <a:hlinkClick r:id="rId10"/>
              </a:rPr>
              <a:t>zlazy</a:t>
            </a:r>
            <a:r>
              <a:rPr lang="cs-CZ" sz="1800" dirty="0" smtClean="0">
                <a:hlinkClick r:id="rId10"/>
              </a:rPr>
              <a:t>_s_</a:t>
            </a:r>
            <a:r>
              <a:rPr lang="cs-CZ" sz="1800" dirty="0" err="1" smtClean="0">
                <a:hlinkClick r:id="rId10"/>
              </a:rPr>
              <a:t>vnitrni</a:t>
            </a:r>
            <a:r>
              <a:rPr lang="cs-CZ" sz="1800" dirty="0" smtClean="0">
                <a:hlinkClick r:id="rId10"/>
              </a:rPr>
              <a:t>_sekreci.</a:t>
            </a:r>
            <a:r>
              <a:rPr lang="cs-CZ" sz="1800" dirty="0" err="1" smtClean="0">
                <a:hlinkClick r:id="rId10"/>
              </a:rPr>
              <a:t>htm</a:t>
            </a: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11"/>
            </a:endParaRPr>
          </a:p>
          <a:p>
            <a:pPr>
              <a:buNone/>
            </a:pPr>
            <a:endParaRPr lang="cs-CZ" sz="1800" dirty="0" smtClean="0">
              <a:hlinkClick r:id="rId11"/>
            </a:endParaRPr>
          </a:p>
          <a:p>
            <a:pPr>
              <a:buNone/>
            </a:pPr>
            <a:endParaRPr lang="cs-CZ" dirty="0" smtClean="0">
              <a:hlinkClick r:id="rId11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27509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Vylučovací soustava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755501"/>
            <a:ext cx="9071640" cy="6002779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Zajišťuje </a:t>
            </a:r>
          </a:p>
          <a:p>
            <a:r>
              <a:rPr lang="cs-CZ" sz="2800" b="1" dirty="0" smtClean="0"/>
              <a:t>odvod zplodin metabolismu </a:t>
            </a:r>
            <a:r>
              <a:rPr lang="cs-CZ" sz="2800" dirty="0" smtClean="0"/>
              <a:t>– hlavně dusíkatých látek, které vznikají při metabolismu bílkovin (močovina), jsou výsledkem detoxikace organismu probíhajících v </a:t>
            </a:r>
            <a:r>
              <a:rPr lang="cs-CZ" sz="2800" b="1" dirty="0" smtClean="0"/>
              <a:t>játrech</a:t>
            </a:r>
          </a:p>
          <a:p>
            <a:r>
              <a:rPr lang="cs-CZ" sz="2800" b="1" dirty="0" smtClean="0"/>
              <a:t>hospodaření s vodou a solemi (</a:t>
            </a:r>
            <a:r>
              <a:rPr lang="cs-CZ" sz="2800" dirty="0" smtClean="0"/>
              <a:t>antidiuretický hormon - </a:t>
            </a:r>
            <a:r>
              <a:rPr lang="cs-CZ" sz="2800" b="1" dirty="0" smtClean="0"/>
              <a:t>ADH</a:t>
            </a:r>
            <a:r>
              <a:rPr lang="cs-CZ" sz="2800" dirty="0" smtClean="0"/>
              <a:t>)</a:t>
            </a:r>
            <a:endParaRPr lang="cs-CZ" sz="2800" b="1" dirty="0" smtClean="0"/>
          </a:p>
          <a:p>
            <a:pPr>
              <a:buNone/>
            </a:pPr>
            <a:r>
              <a:rPr lang="cs-CZ" b="1" dirty="0" smtClean="0"/>
              <a:t>Složení vylučovací soustavy: </a:t>
            </a:r>
            <a:r>
              <a:rPr lang="cs-CZ" dirty="0" smtClean="0"/>
              <a:t>ledviny, močovody, močová trubice, močový měchýř, svěrače, ledvinový krevní oběh, </a:t>
            </a:r>
          </a:p>
          <a:p>
            <a:pPr>
              <a:buNone/>
            </a:pPr>
            <a:r>
              <a:rPr lang="cs-CZ" dirty="0" smtClean="0"/>
              <a:t>Základní „očistná“ stavební jednotka – </a:t>
            </a:r>
            <a:r>
              <a:rPr lang="cs-CZ" b="1" dirty="0" smtClean="0"/>
              <a:t>nefron </a:t>
            </a:r>
          </a:p>
          <a:p>
            <a:pPr>
              <a:buNone/>
            </a:pPr>
            <a:r>
              <a:rPr lang="cs-CZ" dirty="0" smtClean="0"/>
              <a:t>(1 – 3 miliony nefronů v ledvině)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05339" y="179437"/>
            <a:ext cx="4175286" cy="1835621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Vylučovací soustava</a:t>
            </a:r>
            <a:endParaRPr lang="cs-CZ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0" y="7159565"/>
            <a:ext cx="9648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>
                <a:hlinkClick r:id="rId2"/>
              </a:rPr>
              <a:t>http://www.</a:t>
            </a:r>
            <a:r>
              <a:rPr lang="cs-CZ" sz="1000" dirty="0" err="1" smtClean="0">
                <a:hlinkClick r:id="rId2"/>
              </a:rPr>
              <a:t>szskm.cz</a:t>
            </a:r>
            <a:r>
              <a:rPr lang="cs-CZ" sz="1000" dirty="0" smtClean="0">
                <a:hlinkClick r:id="rId2"/>
              </a:rPr>
              <a:t>/</a:t>
            </a:r>
            <a:r>
              <a:rPr lang="cs-CZ" sz="1000" dirty="0" err="1" smtClean="0">
                <a:hlinkClick r:id="rId2"/>
              </a:rPr>
              <a:t>vylucovaci</a:t>
            </a:r>
            <a:r>
              <a:rPr lang="cs-CZ" sz="1000" dirty="0" smtClean="0">
                <a:hlinkClick r:id="rId2"/>
              </a:rPr>
              <a:t>-soustava</a:t>
            </a:r>
            <a:r>
              <a:rPr lang="cs-CZ" sz="1000" dirty="0" smtClean="0"/>
              <a:t>, </a:t>
            </a:r>
            <a:r>
              <a:rPr lang="cs-CZ" sz="1000" dirty="0" smtClean="0">
                <a:hlinkClick r:id="rId3"/>
              </a:rPr>
              <a:t>https://cs.wikipedia.org/wiki/Vylu%C4%8Dovac%C3%AD_soustava</a:t>
            </a:r>
            <a:endParaRPr lang="cs-CZ" sz="1000" dirty="0"/>
          </a:p>
        </p:txBody>
      </p:sp>
      <p:pic>
        <p:nvPicPr>
          <p:cNvPr id="9" name="Zástupný symbol pro obsah 8" descr="vs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3808" y="0"/>
            <a:ext cx="5544616" cy="7210892"/>
          </a:xfrm>
        </p:spPr>
      </p:pic>
      <p:pic>
        <p:nvPicPr>
          <p:cNvPr id="10" name="Obrázek 9" descr="stavba v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36456" y="1691605"/>
            <a:ext cx="3373006" cy="2880320"/>
          </a:xfrm>
          <a:prstGeom prst="rect">
            <a:avLst/>
          </a:prstGeom>
        </p:spPr>
      </p:pic>
      <p:pic>
        <p:nvPicPr>
          <p:cNvPr id="12" name="Obrázek 11" descr="anatogram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12520" y="4499917"/>
            <a:ext cx="1728192" cy="289035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251445"/>
            <a:ext cx="9071640" cy="57606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Ledvina</a:t>
            </a:r>
            <a:endParaRPr lang="cs-CZ" b="1" dirty="0"/>
          </a:p>
        </p:txBody>
      </p:sp>
      <p:pic>
        <p:nvPicPr>
          <p:cNvPr id="4" name="Zástupný symbol pro obsah 3" descr="ledvin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784" y="971525"/>
            <a:ext cx="6220531" cy="6336704"/>
          </a:xfrm>
        </p:spPr>
      </p:pic>
      <p:sp>
        <p:nvSpPr>
          <p:cNvPr id="5" name="TextovéPole 4"/>
          <p:cNvSpPr txBox="1"/>
          <p:nvPr/>
        </p:nvSpPr>
        <p:spPr>
          <a:xfrm>
            <a:off x="6840512" y="899517"/>
            <a:ext cx="24482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Anatomie ledviny: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1. Pyramidy</a:t>
            </a:r>
            <a:br>
              <a:rPr lang="cs-CZ" sz="2200" dirty="0" smtClean="0"/>
            </a:br>
            <a:r>
              <a:rPr lang="cs-CZ" sz="2200" dirty="0" smtClean="0"/>
              <a:t>2. Odvádějící tepna</a:t>
            </a:r>
            <a:br>
              <a:rPr lang="cs-CZ" sz="2200" dirty="0" smtClean="0"/>
            </a:br>
            <a:r>
              <a:rPr lang="cs-CZ" sz="2200" dirty="0" smtClean="0"/>
              <a:t>3. Renální tepna</a:t>
            </a:r>
            <a:br>
              <a:rPr lang="cs-CZ" sz="2200" dirty="0" smtClean="0"/>
            </a:br>
            <a:r>
              <a:rPr lang="cs-CZ" sz="2200" dirty="0" smtClean="0"/>
              <a:t>4. Renální žíla</a:t>
            </a:r>
            <a:br>
              <a:rPr lang="cs-CZ" sz="2200" dirty="0" smtClean="0"/>
            </a:br>
            <a:r>
              <a:rPr lang="cs-CZ" sz="2200" dirty="0" smtClean="0"/>
              <a:t>5. Branka</a:t>
            </a:r>
            <a:br>
              <a:rPr lang="cs-CZ" sz="2200" dirty="0" smtClean="0"/>
            </a:br>
            <a:r>
              <a:rPr lang="cs-CZ" sz="2200" dirty="0" smtClean="0"/>
              <a:t>6. Pánvička</a:t>
            </a:r>
            <a:br>
              <a:rPr lang="cs-CZ" sz="2200" dirty="0" smtClean="0"/>
            </a:br>
            <a:r>
              <a:rPr lang="cs-CZ" sz="2200" dirty="0" smtClean="0"/>
              <a:t>7. Močovod</a:t>
            </a:r>
            <a:br>
              <a:rPr lang="cs-CZ" sz="2200" dirty="0" smtClean="0"/>
            </a:br>
            <a:r>
              <a:rPr lang="cs-CZ" sz="2200" dirty="0" smtClean="0"/>
              <a:t>8. Kalíšek</a:t>
            </a:r>
            <a:br>
              <a:rPr lang="cs-CZ" sz="2200" dirty="0" smtClean="0"/>
            </a:br>
            <a:r>
              <a:rPr lang="cs-CZ" sz="2200" dirty="0" smtClean="0"/>
              <a:t>9. Vazivové pouzdro</a:t>
            </a:r>
            <a:br>
              <a:rPr lang="cs-CZ" sz="2200" dirty="0" smtClean="0"/>
            </a:br>
            <a:r>
              <a:rPr lang="cs-CZ" sz="2200" dirty="0" smtClean="0"/>
              <a:t>10. Spodní pouzdro</a:t>
            </a:r>
            <a:br>
              <a:rPr lang="cs-CZ" sz="2200" dirty="0" smtClean="0"/>
            </a:br>
            <a:r>
              <a:rPr lang="cs-CZ" sz="2200" dirty="0" smtClean="0"/>
              <a:t>11. Horní pouzdro</a:t>
            </a:r>
            <a:br>
              <a:rPr lang="cs-CZ" sz="2200" dirty="0" smtClean="0"/>
            </a:br>
            <a:r>
              <a:rPr lang="cs-CZ" sz="2200" dirty="0" smtClean="0"/>
              <a:t>12. Přívodní žíla</a:t>
            </a:r>
            <a:br>
              <a:rPr lang="cs-CZ" sz="2200" dirty="0" smtClean="0"/>
            </a:br>
            <a:r>
              <a:rPr lang="cs-CZ" sz="2200" dirty="0" smtClean="0"/>
              <a:t>13. Nefron</a:t>
            </a:r>
            <a:br>
              <a:rPr lang="cs-CZ" sz="2200" dirty="0" smtClean="0"/>
            </a:br>
            <a:r>
              <a:rPr lang="cs-CZ" sz="2200" dirty="0" smtClean="0"/>
              <a:t>14. Kalíšek</a:t>
            </a:r>
            <a:br>
              <a:rPr lang="cs-CZ" sz="2200" dirty="0" smtClean="0"/>
            </a:br>
            <a:r>
              <a:rPr lang="cs-CZ" sz="2200" dirty="0" smtClean="0"/>
              <a:t>15. Kalich</a:t>
            </a:r>
            <a:br>
              <a:rPr lang="cs-CZ" sz="2200" dirty="0" smtClean="0"/>
            </a:br>
            <a:r>
              <a:rPr lang="cs-CZ" sz="2200" dirty="0" smtClean="0"/>
              <a:t>16. Papila</a:t>
            </a:r>
            <a:br>
              <a:rPr lang="cs-CZ" sz="2200" dirty="0" smtClean="0"/>
            </a:br>
            <a:r>
              <a:rPr lang="cs-CZ" sz="2200" dirty="0" smtClean="0"/>
              <a:t>17. Sloupek</a:t>
            </a:r>
            <a:endParaRPr lang="cs-CZ" sz="2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Ledvina II</a:t>
            </a:r>
            <a:endParaRPr lang="cs-CZ" b="1" dirty="0"/>
          </a:p>
        </p:txBody>
      </p:sp>
      <p:pic>
        <p:nvPicPr>
          <p:cNvPr id="4" name="Zástupný symbol pro obsah 3" descr="ledviny ulozen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800" y="1331565"/>
            <a:ext cx="3783714" cy="4989513"/>
          </a:xfrm>
        </p:spPr>
      </p:pic>
      <p:pic>
        <p:nvPicPr>
          <p:cNvPr id="5" name="Obrázek 4" descr="lidske ledvi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4247" y="1403573"/>
            <a:ext cx="5429403" cy="417646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59792" y="6804173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https://cs.wikipedia.org/wiki/Ledvina</a:t>
            </a:r>
            <a:endParaRPr lang="cs-CZ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0432" y="0"/>
            <a:ext cx="3960193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Nefron</a:t>
            </a:r>
            <a:endParaRPr lang="cs-CZ" b="1" dirty="0"/>
          </a:p>
        </p:txBody>
      </p:sp>
      <p:pic>
        <p:nvPicPr>
          <p:cNvPr id="5" name="Zástupný symbol pro obsah 4" descr="nefr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824" y="323453"/>
            <a:ext cx="6119123" cy="6627209"/>
          </a:xfrm>
        </p:spPr>
      </p:pic>
      <p:sp>
        <p:nvSpPr>
          <p:cNvPr id="4" name="TextovéPole 3"/>
          <p:cNvSpPr txBox="1"/>
          <p:nvPr/>
        </p:nvSpPr>
        <p:spPr>
          <a:xfrm>
            <a:off x="503808" y="6948189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https://cs.wikipedia.org/wiki/Nefron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768505" y="971526"/>
            <a:ext cx="30243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 </a:t>
            </a:r>
            <a:r>
              <a:rPr lang="cs-CZ" b="1" dirty="0" err="1" smtClean="0"/>
              <a:t>Bowmanově</a:t>
            </a:r>
            <a:r>
              <a:rPr lang="cs-CZ" b="1" dirty="0" smtClean="0"/>
              <a:t> váčku </a:t>
            </a:r>
            <a:r>
              <a:rPr lang="cs-CZ" dirty="0" smtClean="0"/>
              <a:t>se z  </a:t>
            </a:r>
            <a:r>
              <a:rPr lang="cs-CZ" b="1" dirty="0" smtClean="0"/>
              <a:t>glomerulu</a:t>
            </a:r>
            <a:r>
              <a:rPr lang="cs-CZ" dirty="0" smtClean="0"/>
              <a:t> krev filtruje do kanálků a vzniká </a:t>
            </a:r>
            <a:r>
              <a:rPr lang="cs-CZ" b="1" dirty="0" smtClean="0"/>
              <a:t>primární moč </a:t>
            </a:r>
            <a:r>
              <a:rPr lang="cs-CZ" dirty="0" smtClean="0"/>
              <a:t>(voda a malé molekuly a ionty)</a:t>
            </a:r>
          </a:p>
          <a:p>
            <a:r>
              <a:rPr lang="cs-CZ" dirty="0" smtClean="0"/>
              <a:t>Ve </a:t>
            </a:r>
            <a:r>
              <a:rPr lang="cs-CZ" b="1" dirty="0" smtClean="0"/>
              <a:t>vinutých  kanálcích </a:t>
            </a:r>
            <a:r>
              <a:rPr lang="cs-CZ" dirty="0" smtClean="0"/>
              <a:t>se zpět vstřebává  do krve voda, glukóza, vitamíny</a:t>
            </a:r>
          </a:p>
          <a:p>
            <a:r>
              <a:rPr lang="cs-CZ" b="1" dirty="0" smtClean="0"/>
              <a:t>Definitivní moč </a:t>
            </a:r>
            <a:r>
              <a:rPr lang="cs-CZ" dirty="0" smtClean="0"/>
              <a:t>se sběrnými kanálky dostává  přes </a:t>
            </a:r>
            <a:r>
              <a:rPr lang="cs-CZ" b="1" dirty="0" smtClean="0"/>
              <a:t>ledvinné kalichy</a:t>
            </a:r>
            <a:r>
              <a:rPr lang="cs-CZ" dirty="0" smtClean="0"/>
              <a:t> </a:t>
            </a:r>
            <a:r>
              <a:rPr lang="cs-CZ" b="1" dirty="0" smtClean="0"/>
              <a:t>na ledvinnou pánvičku</a:t>
            </a:r>
          </a:p>
          <a:p>
            <a:r>
              <a:rPr lang="cs-CZ" b="1" dirty="0" smtClean="0"/>
              <a:t>Močovody</a:t>
            </a:r>
            <a:r>
              <a:rPr lang="cs-CZ" dirty="0" smtClean="0"/>
              <a:t> je dopravována do </a:t>
            </a:r>
            <a:r>
              <a:rPr lang="cs-CZ" b="1" dirty="0" smtClean="0"/>
              <a:t>močového měchýře </a:t>
            </a:r>
            <a:r>
              <a:rPr lang="cs-CZ" dirty="0" smtClean="0"/>
              <a:t>(až 700 ml</a:t>
            </a:r>
            <a:r>
              <a:rPr lang="cs-CZ" b="1" dirty="0" smtClean="0"/>
              <a:t>)</a:t>
            </a:r>
          </a:p>
          <a:p>
            <a:r>
              <a:rPr lang="cs-CZ" dirty="0" smtClean="0"/>
              <a:t>Množství odváděné vody reguluje </a:t>
            </a:r>
            <a:r>
              <a:rPr lang="cs-CZ" b="1" dirty="0" smtClean="0"/>
              <a:t>ADH</a:t>
            </a:r>
            <a:r>
              <a:rPr lang="cs-CZ" dirty="0" smtClean="0"/>
              <a:t> – antidiuretický hormon</a:t>
            </a:r>
          </a:p>
          <a:p>
            <a:r>
              <a:rPr lang="cs-CZ" dirty="0" smtClean="0"/>
              <a:t>Vstřebávání sodných iontů  reguluje </a:t>
            </a:r>
            <a:r>
              <a:rPr lang="cs-CZ" b="1" dirty="0" smtClean="0"/>
              <a:t>aldosteron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nefron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816" y="467469"/>
            <a:ext cx="8640960" cy="648072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15776" y="6948189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http://www.samouk.</a:t>
            </a:r>
            <a:r>
              <a:rPr lang="cs-CZ" dirty="0" err="1" smtClean="0">
                <a:hlinkClick r:id="rId3"/>
              </a:rPr>
              <a:t>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moodle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mod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presenter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view.php</a:t>
            </a:r>
            <a:r>
              <a:rPr lang="cs-CZ" dirty="0" smtClean="0">
                <a:hlinkClick r:id="rId3"/>
              </a:rPr>
              <a:t>?open=1&amp;id=789&amp;</a:t>
            </a:r>
            <a:r>
              <a:rPr lang="cs-CZ" dirty="0" err="1" smtClean="0">
                <a:hlinkClick r:id="rId3"/>
              </a:rPr>
              <a:t>chapterid</a:t>
            </a:r>
            <a:r>
              <a:rPr lang="cs-CZ" dirty="0" smtClean="0">
                <a:hlinkClick r:id="rId3"/>
              </a:rPr>
              <a:t>=9202</a:t>
            </a:r>
            <a:endParaRPr lang="cs-CZ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Nemoci vylučovací soustavy</a:t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043533"/>
            <a:ext cx="9864848" cy="6516142"/>
          </a:xfrm>
        </p:spPr>
        <p:txBody>
          <a:bodyPr/>
          <a:lstStyle/>
          <a:p>
            <a:r>
              <a:rPr lang="cs-CZ" sz="2800" b="1" dirty="0" smtClean="0"/>
              <a:t>Močové kameny </a:t>
            </a:r>
            <a:r>
              <a:rPr lang="cs-CZ" sz="2800" dirty="0" smtClean="0"/>
              <a:t>– sraženina anorganických látek – solí kyselin, příčiny - nedostatečný pitný režim, přesolování jídel, jednostranné pití minerálek</a:t>
            </a:r>
          </a:p>
          <a:p>
            <a:r>
              <a:rPr lang="cs-CZ" sz="2800" b="1" dirty="0" smtClean="0"/>
              <a:t>Ledvinová kolika </a:t>
            </a:r>
            <a:r>
              <a:rPr lang="cs-CZ" sz="2800" dirty="0" smtClean="0"/>
              <a:t>– kámen odchází z ledvinné pánvičky, „tlačí“ se ven močovodem, bolí to, může ucpat močovod, doprovázena horečkami, rychlý a bolestivý nástup</a:t>
            </a:r>
          </a:p>
          <a:p>
            <a:r>
              <a:rPr lang="cs-CZ" sz="2800" b="1" dirty="0" smtClean="0"/>
              <a:t>Selhání ledvin </a:t>
            </a:r>
            <a:r>
              <a:rPr lang="cs-CZ" sz="2800" dirty="0" smtClean="0"/>
              <a:t>– ledviny ztratí schopnost vylučovat odpad, nutná dialýza resp. transplantace ledviny</a:t>
            </a:r>
          </a:p>
          <a:p>
            <a:r>
              <a:rPr lang="cs-CZ" sz="2800" b="1" dirty="0" smtClean="0"/>
              <a:t>Zánět močového měchýře </a:t>
            </a:r>
            <a:r>
              <a:rPr lang="cs-CZ" sz="2800" dirty="0" smtClean="0"/>
              <a:t>– nastydnutí, </a:t>
            </a:r>
            <a:r>
              <a:rPr lang="cs-CZ" sz="2800" b="1" dirty="0" smtClean="0"/>
              <a:t>přítomnost bakterií</a:t>
            </a:r>
            <a:r>
              <a:rPr lang="cs-CZ" sz="2800" dirty="0" smtClean="0"/>
              <a:t>, podrážděná sliznice po průtoku moči pálí – řezavka</a:t>
            </a:r>
          </a:p>
          <a:p>
            <a:r>
              <a:rPr lang="cs-CZ" sz="2800" b="1" dirty="0" smtClean="0"/>
              <a:t>Prevence</a:t>
            </a:r>
            <a:r>
              <a:rPr lang="cs-CZ" sz="2800" dirty="0" smtClean="0"/>
              <a:t> – neprochladnout (holá záda), brusinky, pitný režim</a:t>
            </a:r>
            <a:endParaRPr lang="cs-CZ" sz="2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814</Words>
  <Application>Microsoft Office PowerPoint</Application>
  <PresentationFormat>Vlastní</PresentationFormat>
  <Paragraphs>136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Vylučovací soustava</vt:lpstr>
      <vt:lpstr>Vylučovací soustava</vt:lpstr>
      <vt:lpstr>Ledvina</vt:lpstr>
      <vt:lpstr>Ledvina II</vt:lpstr>
      <vt:lpstr>Nefron</vt:lpstr>
      <vt:lpstr>Snímek 8</vt:lpstr>
      <vt:lpstr>Nemoci vylučovací soustavy </vt:lpstr>
      <vt:lpstr>Kůže</vt:lpstr>
      <vt:lpstr>Stavba kůže</vt:lpstr>
      <vt:lpstr>Nemoci kůže</vt:lpstr>
      <vt:lpstr>Pohlavní soustava ženy</vt:lpstr>
      <vt:lpstr>Pohlavní soustava muže</vt:lpstr>
      <vt:lpstr>Menstruační cyklus</vt:lpstr>
      <vt:lpstr>Snímek 16</vt:lpstr>
      <vt:lpstr>Snímek 17</vt:lpstr>
      <vt:lpstr>Nemoci pohlavní soustavy</vt:lpstr>
      <vt:lpstr>Hormonální soustava</vt:lpstr>
      <vt:lpstr>Snímek 20</vt:lpstr>
      <vt:lpstr>Snímek 21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103</cp:revision>
  <dcterms:created xsi:type="dcterms:W3CDTF">2013-04-16T11:06:11Z</dcterms:created>
  <dcterms:modified xsi:type="dcterms:W3CDTF">2013-06-10T17:56:37Z</dcterms:modified>
</cp:coreProperties>
</file>