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78" r:id="rId2"/>
    <p:sldId id="283" r:id="rId3"/>
    <p:sldId id="284" r:id="rId4"/>
    <p:sldId id="285" r:id="rId5"/>
    <p:sldId id="286" r:id="rId6"/>
    <p:sldId id="287" r:id="rId7"/>
    <p:sldId id="289" r:id="rId8"/>
    <p:sldId id="290" r:id="rId9"/>
    <p:sldId id="291" r:id="rId10"/>
    <p:sldId id="292" r:id="rId11"/>
    <p:sldId id="296" r:id="rId12"/>
    <p:sldId id="295" r:id="rId13"/>
    <p:sldId id="293" r:id="rId14"/>
    <p:sldId id="294" r:id="rId15"/>
    <p:sldId id="288" r:id="rId16"/>
    <p:sldId id="297" r:id="rId17"/>
    <p:sldId id="303" r:id="rId18"/>
    <p:sldId id="298" r:id="rId19"/>
    <p:sldId id="299" r:id="rId20"/>
    <p:sldId id="300" r:id="rId21"/>
    <p:sldId id="301" r:id="rId22"/>
    <p:sldId id="302" r:id="rId23"/>
    <p:sldId id="304" r:id="rId24"/>
    <p:sldId id="277" r:id="rId25"/>
  </p:sldIdLst>
  <p:sldSz cx="10080625" cy="7559675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29" autoAdjust="0"/>
    <p:restoredTop sz="94660"/>
  </p:normalViewPr>
  <p:slideViewPr>
    <p:cSldViewPr>
      <p:cViewPr varScale="1">
        <p:scale>
          <a:sx n="62" d="100"/>
          <a:sy n="62" d="100"/>
        </p:scale>
        <p:origin x="-1194" y="-7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9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2F2F8B8F-64AE-48BF-848E-71FE183EAEE0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635F688-5738-47E9-B155-8A4A98C01553}" type="slidenum">
              <a:rPr/>
              <a:pPr lvl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cs-CZ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C50329B-E15F-4BAA-A707-D4FCB76881A9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7426FE-8802-4B9C-894D-69368F10538A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E5ABAE3-7C70-40E9-9CC7-697CBAB8C740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CCA4874-31BC-46EF-B6A7-098362D5F3A2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D5F2A3-C7CC-4853-A414-D8D626BA8AFB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5BD36B-3154-4128-813A-6A65F9F640BE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933B623-D519-47BC-9574-DF38C40FD0D0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85F1A7-A0D2-4B09-887B-C09E6BD76952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C156E8-46F4-402A-B65C-068ED46F1F13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C7461B2-361B-466E-BA44-A5F28C825411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2E1B587-2579-4E1A-A8C4-AE8ED6D7707F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cs-CZ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6A45694-66ED-4523-9C19-0EB0278B319C}" type="slidenum">
              <a:rPr/>
              <a:pPr lvl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hangingPunct="0">
        <a:tabLst/>
        <a:defRPr lang="cs-CZ" sz="4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cs-CZ" sz="32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hyperlink" Target="http://cs.wikipedia.org/wiki/Z%C3%A1pal_plic" TargetMode="External"/><Relationship Id="rId7" Type="http://schemas.openxmlformats.org/officeDocument/2006/relationships/hyperlink" Target="http://cs.wikipedia.org/wiki/Syfilis" TargetMode="External"/><Relationship Id="rId12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s.wikipedia.org/wiki/Salmonella" TargetMode="External"/><Relationship Id="rId11" Type="http://schemas.openxmlformats.org/officeDocument/2006/relationships/image" Target="../media/image14.png"/><Relationship Id="rId5" Type="http://schemas.openxmlformats.org/officeDocument/2006/relationships/hyperlink" Target="http://cs.wikipedia.org/wiki/Lepra" TargetMode="External"/><Relationship Id="rId10" Type="http://schemas.openxmlformats.org/officeDocument/2006/relationships/image" Target="../media/image13.jpeg"/><Relationship Id="rId4" Type="http://schemas.openxmlformats.org/officeDocument/2006/relationships/hyperlink" Target="http://cs.wikipedia.org/wiki/Cholera" TargetMode="External"/><Relationship Id="rId9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Alexander_Fleming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s.wikipedia.org/wiki/Penicilin" TargetMode="Externa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s.wikipedia.org/wiki/Robert_Koch" TargetMode="Externa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hyperlink" Target="http://cs.wikipedia.org/wiki/Myc%C3%A9lium" TargetMode="External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Mucor_mucedo" TargetMode="External"/><Relationship Id="rId5" Type="http://schemas.openxmlformats.org/officeDocument/2006/relationships/hyperlink" Target="http://cs.wikipedia.org/wiki/Kropidl%C3%A1k_%C4%8Dern%C3%BD" TargetMode="Externa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rumzdravi.cz/clanek-464-mykoza-vaginalni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hyperlink" Target="http://www.oralcancerfoundation.org/dental/candida.htm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how.com/" TargetMode="Externa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s.wikipedia.org/wiki/Aflatoxin" TargetMode="External"/><Relationship Id="rId4" Type="http://schemas.openxmlformats.org/officeDocument/2006/relationships/image" Target="../media/image22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Bakterie" TargetMode="External"/><Relationship Id="rId3" Type="http://schemas.openxmlformats.org/officeDocument/2006/relationships/hyperlink" Target="http://cs.wikipedia.org/wiki/Viry" TargetMode="External"/><Relationship Id="rId7" Type="http://schemas.openxmlformats.org/officeDocument/2006/relationships/hyperlink" Target="http://cs.wikipedia.org/wiki/Tuberkul%C3%B3za" TargetMode="External"/><Relationship Id="rId2" Type="http://schemas.openxmlformats.org/officeDocument/2006/relationships/hyperlink" Target="http://cs.wikipedia.org/wiki/Pasterizac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Imunita_(biologie)" TargetMode="External"/><Relationship Id="rId11" Type="http://schemas.openxmlformats.org/officeDocument/2006/relationships/hyperlink" Target="http://cs.wikipedia.org/wiki/Avitamin%C3%B3za" TargetMode="External"/><Relationship Id="rId5" Type="http://schemas.openxmlformats.org/officeDocument/2006/relationships/hyperlink" Target="http://www.genetika-biologie.cz/viry" TargetMode="External"/><Relationship Id="rId10" Type="http://schemas.openxmlformats.org/officeDocument/2006/relationships/hyperlink" Target="http://www.wikiskripta.eu/index.php/Dermatofyt%C3%B3zy" TargetMode="External"/><Relationship Id="rId4" Type="http://schemas.openxmlformats.org/officeDocument/2006/relationships/hyperlink" Target="http://vnl.xf.cz/gen/viry.php" TargetMode="External"/><Relationship Id="rId9" Type="http://schemas.openxmlformats.org/officeDocument/2006/relationships/hyperlink" Target="http://cs.wikipedia.org/wiki/Bakteri%C3%A1ln%C3%AD_infekc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s.wikipedia.org/wiki/Virus" TargetMode="Externa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netika-biologie.cz/viry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vnl.xf.cz/gen/viry.php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Prokaryotick%C3%A1_bu%C5%88ka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Prokaryotick%C3%A1_bu%C5%88ka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023727" y="2906707"/>
            <a:ext cx="7541463" cy="714379"/>
          </a:xfrm>
        </p:spPr>
        <p:txBody>
          <a:bodyPr>
            <a:noAutofit/>
          </a:bodyPr>
          <a:lstStyle/>
          <a:p>
            <a:pPr algn="l"/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8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800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8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8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800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800" dirty="0"/>
              <a:t/>
            </a:r>
            <a:br>
              <a:rPr lang="cs-CZ" sz="1800" dirty="0"/>
            </a:br>
            <a:endParaRPr lang="cs-CZ" sz="1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4203" y="842944"/>
            <a:ext cx="8652836" cy="12700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3586" y="2430454"/>
            <a:ext cx="1270141" cy="119063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287784" y="4335466"/>
            <a:ext cx="9792841" cy="1856105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pPr algn="ctr"/>
            <a:r>
              <a:rPr lang="cs-CZ" sz="2600" b="1" dirty="0" smtClean="0">
                <a:latin typeface="Times New Roman" pitchFamily="18" charset="0"/>
                <a:cs typeface="Times New Roman" pitchFamily="18" charset="0"/>
              </a:rPr>
              <a:t>VY_32_INOVACE_2715</a:t>
            </a:r>
          </a:p>
          <a:p>
            <a:pPr algn="ctr"/>
            <a:r>
              <a:rPr lang="cs-CZ" sz="4400" b="1" dirty="0" smtClean="0"/>
              <a:t>Organismy ohrožující zdraví 1 </a:t>
            </a:r>
          </a:p>
          <a:p>
            <a:pPr algn="ctr"/>
            <a:r>
              <a:rPr lang="cs-CZ" sz="4400" b="1" dirty="0" smtClean="0"/>
              <a:t>viry, bakterie, plísně </a:t>
            </a:r>
            <a:endParaRPr lang="cs-CZ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Bakteriální choroby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043533"/>
            <a:ext cx="9071640" cy="6264696"/>
          </a:xfrm>
        </p:spPr>
        <p:txBody>
          <a:bodyPr/>
          <a:lstStyle/>
          <a:p>
            <a:r>
              <a:rPr lang="cs-CZ" sz="2400" dirty="0" smtClean="0"/>
              <a:t>Nejčastější bakteriální choroby – angína (</a:t>
            </a:r>
            <a:r>
              <a:rPr lang="cs-CZ" sz="2400" i="1" dirty="0" err="1" smtClean="0"/>
              <a:t>Streptococcus</a:t>
            </a:r>
            <a:r>
              <a:rPr lang="cs-CZ" sz="2400" dirty="0" smtClean="0"/>
              <a:t>), zápal plic (</a:t>
            </a:r>
            <a:r>
              <a:rPr lang="cs-CZ" sz="2400" i="1" dirty="0" err="1" smtClean="0"/>
              <a:t>Streptococcus</a:t>
            </a:r>
            <a:r>
              <a:rPr lang="cs-CZ" sz="2400" i="1" dirty="0" smtClean="0"/>
              <a:t> </a:t>
            </a:r>
            <a:r>
              <a:rPr lang="cs-CZ" sz="2400" i="1" dirty="0" err="1" smtClean="0"/>
              <a:t>pneumoniae</a:t>
            </a:r>
            <a:r>
              <a:rPr lang="cs-CZ" sz="2400" i="1" dirty="0" smtClean="0"/>
              <a:t>)</a:t>
            </a:r>
            <a:r>
              <a:rPr lang="cs-CZ" sz="2400" dirty="0" smtClean="0"/>
              <a:t>, tuberkulóza (</a:t>
            </a:r>
            <a:r>
              <a:rPr lang="cs-CZ" sz="2400" i="1" dirty="0" err="1" smtClean="0"/>
              <a:t>Mycobacterium</a:t>
            </a:r>
            <a:r>
              <a:rPr lang="cs-CZ" sz="2400" i="1" dirty="0" smtClean="0"/>
              <a:t> </a:t>
            </a:r>
            <a:r>
              <a:rPr lang="cs-CZ" sz="2400" i="1" dirty="0" err="1" smtClean="0"/>
              <a:t>tuberculosis</a:t>
            </a:r>
            <a:r>
              <a:rPr lang="cs-CZ" sz="2400" b="1" i="1" dirty="0" smtClean="0"/>
              <a:t>)</a:t>
            </a:r>
            <a:r>
              <a:rPr lang="cs-CZ" sz="2400" dirty="0" smtClean="0"/>
              <a:t>, </a:t>
            </a:r>
            <a:r>
              <a:rPr lang="cs-CZ" sz="2400" dirty="0" err="1" smtClean="0"/>
              <a:t>lymská</a:t>
            </a:r>
            <a:r>
              <a:rPr lang="cs-CZ" sz="2400" dirty="0" smtClean="0"/>
              <a:t> borelióza (</a:t>
            </a:r>
            <a:r>
              <a:rPr lang="cs-CZ" sz="2400" i="1" dirty="0" err="1" smtClean="0"/>
              <a:t>Borrelia</a:t>
            </a:r>
            <a:r>
              <a:rPr lang="cs-CZ" sz="2400" dirty="0" smtClean="0"/>
              <a:t>)</a:t>
            </a:r>
          </a:p>
          <a:p>
            <a:r>
              <a:rPr lang="cs-CZ" sz="2400" dirty="0" err="1" smtClean="0"/>
              <a:t>Anthrax</a:t>
            </a:r>
            <a:r>
              <a:rPr lang="cs-CZ" sz="2400" dirty="0" smtClean="0"/>
              <a:t> (</a:t>
            </a:r>
            <a:r>
              <a:rPr lang="cs-CZ" sz="2400" dirty="0" err="1" smtClean="0"/>
              <a:t>Bacillus</a:t>
            </a:r>
            <a:r>
              <a:rPr lang="cs-CZ" sz="2400" dirty="0" smtClean="0"/>
              <a:t> </a:t>
            </a:r>
            <a:r>
              <a:rPr lang="cs-CZ" sz="2400" dirty="0" err="1" smtClean="0"/>
              <a:t>anthracis</a:t>
            </a:r>
            <a:r>
              <a:rPr lang="cs-CZ" sz="2400" dirty="0" smtClean="0"/>
              <a:t>), záškrt (</a:t>
            </a:r>
            <a:r>
              <a:rPr lang="cs-CZ" sz="2400" i="1" dirty="0" err="1" smtClean="0"/>
              <a:t>Corynebacterium</a:t>
            </a:r>
            <a:r>
              <a:rPr lang="cs-CZ" sz="2400" i="1" dirty="0" smtClean="0"/>
              <a:t> </a:t>
            </a:r>
            <a:r>
              <a:rPr lang="cs-CZ" sz="2400" i="1" dirty="0" err="1" smtClean="0"/>
              <a:t>diphteriae</a:t>
            </a:r>
            <a:r>
              <a:rPr lang="cs-CZ" sz="2400" i="1" dirty="0" smtClean="0"/>
              <a:t>)</a:t>
            </a:r>
            <a:r>
              <a:rPr lang="cs-CZ" sz="2400" dirty="0" smtClean="0"/>
              <a:t>, tetanus (</a:t>
            </a:r>
            <a:r>
              <a:rPr lang="cs-CZ" sz="2400" i="1" dirty="0" smtClean="0"/>
              <a:t>Clostridium </a:t>
            </a:r>
            <a:r>
              <a:rPr lang="cs-CZ" sz="2400" i="1" dirty="0" err="1" smtClean="0"/>
              <a:t>tetani</a:t>
            </a:r>
            <a:r>
              <a:rPr lang="cs-CZ" sz="2400" b="1" i="1" dirty="0" smtClean="0"/>
              <a:t>)</a:t>
            </a:r>
            <a:r>
              <a:rPr lang="cs-CZ" sz="2400" dirty="0" smtClean="0"/>
              <a:t>, břišní tyfus (</a:t>
            </a:r>
            <a:r>
              <a:rPr lang="cs-CZ" sz="2400" i="1" dirty="0" err="1" smtClean="0"/>
              <a:t>Salmonella</a:t>
            </a:r>
            <a:r>
              <a:rPr lang="cs-CZ" sz="2400" i="1" dirty="0" smtClean="0"/>
              <a:t> </a:t>
            </a:r>
            <a:r>
              <a:rPr lang="cs-CZ" sz="2400" i="1" dirty="0" err="1" smtClean="0"/>
              <a:t>Typhi</a:t>
            </a:r>
            <a:r>
              <a:rPr lang="cs-CZ" sz="2400" dirty="0" smtClean="0"/>
              <a:t>), skvrnitý tyfus (</a:t>
            </a:r>
            <a:r>
              <a:rPr lang="cs-CZ" sz="2400" i="1" dirty="0" err="1" smtClean="0"/>
              <a:t>Rickettsia</a:t>
            </a:r>
            <a:r>
              <a:rPr lang="cs-CZ" sz="2400" i="1" dirty="0" smtClean="0"/>
              <a:t> </a:t>
            </a:r>
            <a:r>
              <a:rPr lang="cs-CZ" sz="2400" i="1" dirty="0" err="1" smtClean="0"/>
              <a:t>prowazekii</a:t>
            </a:r>
            <a:r>
              <a:rPr lang="cs-CZ" sz="2400" i="1" dirty="0" smtClean="0"/>
              <a:t>), </a:t>
            </a:r>
            <a:r>
              <a:rPr lang="cs-CZ" sz="2400" dirty="0" smtClean="0"/>
              <a:t>mor (</a:t>
            </a:r>
            <a:r>
              <a:rPr lang="cs-CZ" sz="2400" i="1" u="sng" dirty="0" err="1" smtClean="0"/>
              <a:t>Yersinia</a:t>
            </a:r>
            <a:r>
              <a:rPr lang="cs-CZ" sz="2400" i="1" u="sng" dirty="0" smtClean="0"/>
              <a:t> </a:t>
            </a:r>
            <a:r>
              <a:rPr lang="cs-CZ" sz="2400" i="1" u="sng" dirty="0" err="1" smtClean="0"/>
              <a:t>pestis</a:t>
            </a:r>
            <a:r>
              <a:rPr lang="cs-CZ" sz="2400" i="1" u="sng" dirty="0" smtClean="0"/>
              <a:t>)</a:t>
            </a:r>
            <a:r>
              <a:rPr lang="cs-CZ" sz="2400" dirty="0" smtClean="0"/>
              <a:t>, cholera (</a:t>
            </a:r>
            <a:r>
              <a:rPr lang="cs-CZ" sz="2400" i="1" dirty="0" smtClean="0"/>
              <a:t>Vibrio</a:t>
            </a:r>
            <a:r>
              <a:rPr lang="cs-CZ" sz="2400" dirty="0" smtClean="0"/>
              <a:t>), černý kašel (</a:t>
            </a:r>
            <a:r>
              <a:rPr lang="cs-CZ" sz="2400" i="1" dirty="0" err="1" smtClean="0"/>
              <a:t>Bordetella</a:t>
            </a:r>
            <a:r>
              <a:rPr lang="cs-CZ" sz="2400" i="1" dirty="0" smtClean="0"/>
              <a:t> </a:t>
            </a:r>
            <a:r>
              <a:rPr lang="cs-CZ" sz="2400" i="1" dirty="0" err="1" smtClean="0"/>
              <a:t>pertussis</a:t>
            </a:r>
            <a:r>
              <a:rPr lang="cs-CZ" sz="2400" i="1" dirty="0" smtClean="0"/>
              <a:t>)</a:t>
            </a:r>
            <a:r>
              <a:rPr lang="cs-CZ" sz="2400" dirty="0" smtClean="0"/>
              <a:t>, spála (</a:t>
            </a:r>
            <a:r>
              <a:rPr lang="cs-CZ" sz="2400" i="1" dirty="0" err="1" smtClean="0"/>
              <a:t>Streptoccocus</a:t>
            </a:r>
            <a:r>
              <a:rPr lang="cs-CZ" sz="2400" i="1" dirty="0" smtClean="0"/>
              <a:t> </a:t>
            </a:r>
            <a:r>
              <a:rPr lang="cs-CZ" sz="2400" i="1" dirty="0" err="1" smtClean="0"/>
              <a:t>pyogenes</a:t>
            </a:r>
            <a:r>
              <a:rPr lang="cs-CZ" sz="2400" i="1" dirty="0" smtClean="0"/>
              <a:t>)</a:t>
            </a:r>
            <a:r>
              <a:rPr lang="cs-CZ" sz="2400" dirty="0" smtClean="0"/>
              <a:t>, růže (</a:t>
            </a:r>
            <a:r>
              <a:rPr lang="cs-CZ" sz="2400" i="1" dirty="0" smtClean="0"/>
              <a:t>streptokoky A</a:t>
            </a:r>
            <a:r>
              <a:rPr lang="cs-CZ" sz="2400" dirty="0" smtClean="0"/>
              <a:t>), lepra (</a:t>
            </a:r>
            <a:r>
              <a:rPr lang="cs-CZ" sz="2400" i="1" dirty="0" err="1" smtClean="0"/>
              <a:t>Mycobacterium</a:t>
            </a:r>
            <a:r>
              <a:rPr lang="cs-CZ" sz="2400" i="1" dirty="0" smtClean="0"/>
              <a:t> </a:t>
            </a:r>
            <a:r>
              <a:rPr lang="cs-CZ" sz="2400" i="1" dirty="0" err="1" smtClean="0"/>
              <a:t>leprae</a:t>
            </a:r>
            <a:r>
              <a:rPr lang="cs-CZ" sz="2400" i="1" dirty="0" smtClean="0"/>
              <a:t>)</a:t>
            </a:r>
            <a:r>
              <a:rPr lang="cs-CZ" sz="2400" dirty="0" smtClean="0"/>
              <a:t>, meningitida (</a:t>
            </a:r>
            <a:r>
              <a:rPr lang="cs-CZ" sz="2400" i="1" dirty="0" err="1" smtClean="0"/>
              <a:t>Neisseria</a:t>
            </a:r>
            <a:r>
              <a:rPr lang="cs-CZ" sz="2400" i="1" dirty="0" smtClean="0"/>
              <a:t> </a:t>
            </a:r>
            <a:r>
              <a:rPr lang="cs-CZ" sz="2400" i="1" dirty="0" err="1" smtClean="0"/>
              <a:t>meningitidis</a:t>
            </a:r>
            <a:r>
              <a:rPr lang="cs-CZ" sz="2400" b="1" i="1" dirty="0" smtClean="0"/>
              <a:t>)</a:t>
            </a:r>
            <a:endParaRPr lang="cs-CZ" sz="2400" dirty="0" smtClean="0"/>
          </a:p>
          <a:p>
            <a:r>
              <a:rPr lang="cs-CZ" sz="2400" dirty="0" smtClean="0"/>
              <a:t>Průjmová onemocnění - bakteriální úplavice (</a:t>
            </a:r>
            <a:r>
              <a:rPr lang="cs-CZ" sz="2400" i="1" dirty="0" err="1" smtClean="0"/>
              <a:t>Shigella</a:t>
            </a:r>
            <a:r>
              <a:rPr lang="cs-CZ" sz="2400" dirty="0" smtClean="0"/>
              <a:t>), salmonelóza (</a:t>
            </a:r>
            <a:r>
              <a:rPr lang="cs-CZ" sz="2400" dirty="0" err="1" smtClean="0"/>
              <a:t>Salmonella</a:t>
            </a:r>
            <a:r>
              <a:rPr lang="cs-CZ" sz="2400" dirty="0" smtClean="0"/>
              <a:t>)</a:t>
            </a:r>
          </a:p>
          <a:p>
            <a:r>
              <a:rPr lang="cs-CZ" sz="2400" dirty="0" smtClean="0"/>
              <a:t>Pohlavní choroby – syfilis (</a:t>
            </a:r>
            <a:r>
              <a:rPr lang="cs-CZ" sz="2400" i="1" dirty="0" smtClean="0"/>
              <a:t>Treponema </a:t>
            </a:r>
            <a:r>
              <a:rPr lang="cs-CZ" sz="2400" i="1" dirty="0" err="1" smtClean="0"/>
              <a:t>pallidum</a:t>
            </a:r>
            <a:r>
              <a:rPr lang="cs-CZ" sz="2400" i="1" dirty="0" smtClean="0"/>
              <a:t>)</a:t>
            </a:r>
            <a:r>
              <a:rPr lang="cs-CZ" sz="2400" dirty="0" smtClean="0"/>
              <a:t>, kapavka (</a:t>
            </a:r>
            <a:r>
              <a:rPr lang="cs-CZ" sz="2400" i="1" dirty="0" err="1" smtClean="0"/>
              <a:t>Neisseria</a:t>
            </a:r>
            <a:r>
              <a:rPr lang="cs-CZ" sz="2400" i="1" dirty="0" smtClean="0"/>
              <a:t> </a:t>
            </a:r>
            <a:r>
              <a:rPr lang="cs-CZ" sz="2400" i="1" dirty="0" err="1" smtClean="0"/>
              <a:t>gonorrhoeae</a:t>
            </a:r>
            <a:r>
              <a:rPr lang="cs-CZ" sz="2400" b="1" i="1" dirty="0" smtClean="0"/>
              <a:t>)</a:t>
            </a:r>
            <a:endParaRPr lang="cs-CZ" sz="2400" dirty="0" smtClean="0"/>
          </a:p>
          <a:p>
            <a:r>
              <a:rPr lang="cs-CZ" sz="2400" dirty="0" smtClean="0"/>
              <a:t>Jsou léčeny antibiotiky – objevitel sir Robert </a:t>
            </a:r>
            <a:r>
              <a:rPr lang="cs-CZ" sz="2400" dirty="0" err="1" smtClean="0"/>
              <a:t>Fleming</a:t>
            </a:r>
            <a:endParaRPr lang="cs-CZ" sz="2400" dirty="0" smtClean="0"/>
          </a:p>
          <a:p>
            <a:endParaRPr lang="cs-CZ" sz="2400" dirty="0" smtClean="0"/>
          </a:p>
          <a:p>
            <a:endParaRPr lang="cs-CZ" sz="24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 descr="Streptococcus_pneumoniae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31800" y="323453"/>
            <a:ext cx="3201988" cy="2233613"/>
          </a:xfrm>
        </p:spPr>
      </p:pic>
      <p:sp>
        <p:nvSpPr>
          <p:cNvPr id="4" name="TextovéPole 3"/>
          <p:cNvSpPr txBox="1"/>
          <p:nvPr/>
        </p:nvSpPr>
        <p:spPr>
          <a:xfrm>
            <a:off x="287785" y="6636345"/>
            <a:ext cx="9792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http://cs.wikipedia.org/wiki/Z%C3%A1pal_plic</a:t>
            </a:r>
            <a:r>
              <a:rPr lang="cs-CZ" dirty="0" smtClean="0"/>
              <a:t>, </a:t>
            </a:r>
            <a:r>
              <a:rPr lang="cs-CZ" dirty="0" smtClean="0">
                <a:hlinkClick r:id="rId4"/>
              </a:rPr>
              <a:t>http://cs.wikipedia.org/wiki/Cholera</a:t>
            </a:r>
            <a:r>
              <a:rPr lang="cs-CZ" dirty="0" smtClean="0"/>
              <a:t>, </a:t>
            </a:r>
            <a:r>
              <a:rPr lang="cs-CZ" dirty="0" smtClean="0">
                <a:hlinkClick r:id="rId5"/>
              </a:rPr>
              <a:t>http://cs.wikipedia.org/wiki/Lepra</a:t>
            </a:r>
            <a:r>
              <a:rPr lang="cs-CZ" dirty="0" smtClean="0"/>
              <a:t>, </a:t>
            </a:r>
            <a:r>
              <a:rPr lang="cs-CZ" dirty="0" smtClean="0">
                <a:hlinkClick r:id="rId6"/>
              </a:rPr>
              <a:t>http://cs.wikipedia.org/wiki/Salmonella</a:t>
            </a:r>
            <a:r>
              <a:rPr lang="cs-CZ" dirty="0" smtClean="0"/>
              <a:t>, </a:t>
            </a:r>
            <a:r>
              <a:rPr lang="cs-CZ" dirty="0" smtClean="0">
                <a:hlinkClick r:id="rId7"/>
              </a:rPr>
              <a:t>http://cs.wikipedia.org/wiki/Syfilis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359792" y="2627709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i="1" dirty="0" err="1" smtClean="0"/>
              <a:t>Streptococcus</a:t>
            </a:r>
            <a:r>
              <a:rPr lang="cs-CZ" i="1" dirty="0" smtClean="0"/>
              <a:t> </a:t>
            </a:r>
            <a:r>
              <a:rPr lang="cs-CZ" i="1" dirty="0" err="1" smtClean="0"/>
              <a:t>pneumoniae</a:t>
            </a:r>
            <a:r>
              <a:rPr lang="cs-CZ" dirty="0" smtClean="0"/>
              <a:t>, způsobuje zápal plic</a:t>
            </a:r>
            <a:endParaRPr lang="cs-CZ" dirty="0"/>
          </a:p>
        </p:txBody>
      </p:sp>
      <p:pic>
        <p:nvPicPr>
          <p:cNvPr id="7" name="Obrázek 6" descr="záškrt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960192" y="395461"/>
            <a:ext cx="2376264" cy="2946567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3960192" y="3275781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i="1" dirty="0" err="1" smtClean="0"/>
              <a:t>Corynebacterium</a:t>
            </a:r>
            <a:r>
              <a:rPr lang="cs-CZ" i="1" dirty="0" smtClean="0"/>
              <a:t> </a:t>
            </a:r>
            <a:r>
              <a:rPr lang="cs-CZ" i="1" dirty="0" err="1" smtClean="0"/>
              <a:t>diphteriae</a:t>
            </a:r>
            <a:r>
              <a:rPr lang="cs-CZ" i="1" dirty="0" smtClean="0"/>
              <a:t> – bakterie záškrtu, charakteristicky oteklý krk</a:t>
            </a:r>
            <a:endParaRPr lang="cs-CZ" dirty="0"/>
          </a:p>
        </p:txBody>
      </p:sp>
      <p:pic>
        <p:nvPicPr>
          <p:cNvPr id="9" name="Obrázek 8" descr="Cholera_bacteria_SEM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flipV="1">
            <a:off x="431800" y="3419797"/>
            <a:ext cx="3240360" cy="2534832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359792" y="6156101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Vibrio </a:t>
            </a:r>
            <a:r>
              <a:rPr lang="cs-CZ" dirty="0" err="1" smtClean="0"/>
              <a:t>cholerae</a:t>
            </a:r>
            <a:endParaRPr lang="cs-CZ" dirty="0"/>
          </a:p>
        </p:txBody>
      </p:sp>
      <p:pic>
        <p:nvPicPr>
          <p:cNvPr id="11" name="Obrázek 10" descr="250px-Leprosy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984528" y="323453"/>
            <a:ext cx="2808312" cy="3819305"/>
          </a:xfrm>
          <a:prstGeom prst="rect">
            <a:avLst/>
          </a:prstGeom>
        </p:spPr>
      </p:pic>
      <p:sp>
        <p:nvSpPr>
          <p:cNvPr id="13" name="TextovéPole 12"/>
          <p:cNvSpPr txBox="1"/>
          <p:nvPr/>
        </p:nvSpPr>
        <p:spPr>
          <a:xfrm>
            <a:off x="6192440" y="4571925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Projevy lepry (malomocenství)</a:t>
            </a: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12" name="Obrázek 11" descr="800px-Salmonella_typhimurium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032200" y="4427909"/>
            <a:ext cx="2976330" cy="2232248"/>
          </a:xfrm>
          <a:prstGeom prst="rect">
            <a:avLst/>
          </a:prstGeom>
        </p:spPr>
      </p:pic>
      <p:sp>
        <p:nvSpPr>
          <p:cNvPr id="14" name="TextovéPole 13"/>
          <p:cNvSpPr txBox="1"/>
          <p:nvPr/>
        </p:nvSpPr>
        <p:spPr>
          <a:xfrm>
            <a:off x="4104208" y="6156101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>
                <a:solidFill>
                  <a:schemeClr val="bg1"/>
                </a:solidFill>
              </a:rPr>
              <a:t>Salmonella</a:t>
            </a: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15" name="Obrázek 14" descr="TreponemaPallidum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272560" y="4427909"/>
            <a:ext cx="2553692" cy="2232248"/>
          </a:xfrm>
          <a:prstGeom prst="rect">
            <a:avLst/>
          </a:prstGeom>
        </p:spPr>
      </p:pic>
      <p:sp>
        <p:nvSpPr>
          <p:cNvPr id="16" name="TextovéPole 15"/>
          <p:cNvSpPr txBox="1"/>
          <p:nvPr/>
        </p:nvSpPr>
        <p:spPr>
          <a:xfrm>
            <a:off x="7632600" y="6156101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Treponema </a:t>
            </a:r>
            <a:r>
              <a:rPr lang="cs-CZ" dirty="0" err="1" smtClean="0">
                <a:solidFill>
                  <a:schemeClr val="bg1"/>
                </a:solidFill>
              </a:rPr>
              <a:t>pallidum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7272560" y="3563813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Projevy malomocenství</a:t>
            </a:r>
            <a:endParaRPr lang="cs-CZ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899517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Životní cyklus bakterií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971525"/>
            <a:ext cx="9071640" cy="5786755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Dělí se přímo – AMITÓZA</a:t>
            </a:r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503808" y="6876181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Zdroj: Jelínek, J. a </a:t>
            </a:r>
            <a:r>
              <a:rPr lang="cs-CZ" dirty="0" err="1" smtClean="0"/>
              <a:t>Zicháček</a:t>
            </a:r>
            <a:r>
              <a:rPr lang="cs-CZ" dirty="0" smtClean="0"/>
              <a:t>, V.: Biologie pro gymnázia. Nakladatelství Olomouc</a:t>
            </a:r>
          </a:p>
          <a:p>
            <a:endParaRPr lang="cs-CZ" dirty="0"/>
          </a:p>
        </p:txBody>
      </p:sp>
      <p:pic>
        <p:nvPicPr>
          <p:cNvPr id="6" name="Obrázek 5" descr="rozmonoz bakterií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3848" y="1475581"/>
            <a:ext cx="7776864" cy="516268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Sir Alexandr </a:t>
            </a:r>
            <a:r>
              <a:rPr lang="cs-CZ" b="1" dirty="0" err="1" smtClean="0"/>
              <a:t>Fleming</a:t>
            </a:r>
            <a:r>
              <a:rPr lang="cs-CZ" b="1" dirty="0" smtClean="0"/>
              <a:t>, nositel Nobelovy ceny</a:t>
            </a:r>
            <a:endParaRPr lang="cs-CZ" b="1" dirty="0"/>
          </a:p>
        </p:txBody>
      </p:sp>
      <p:pic>
        <p:nvPicPr>
          <p:cNvPr id="5" name="Zástupný symbol pro obsah 4" descr="Alexander_Fleming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7824" y="1691605"/>
            <a:ext cx="4459149" cy="5064225"/>
          </a:xfrm>
        </p:spPr>
      </p:pic>
      <p:sp>
        <p:nvSpPr>
          <p:cNvPr id="4" name="TextovéPole 3"/>
          <p:cNvSpPr txBox="1"/>
          <p:nvPr/>
        </p:nvSpPr>
        <p:spPr>
          <a:xfrm>
            <a:off x="575816" y="6876181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http://en.wikipedia.org/wiki/Alexander_Fleming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5400352" y="1619597"/>
            <a:ext cx="34563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1881 – 1955</a:t>
            </a:r>
          </a:p>
          <a:p>
            <a:r>
              <a:rPr lang="cs-CZ" sz="2400" dirty="0" smtClean="0"/>
              <a:t>Objevitel antibiotických účinků metabolitů plísní na buněčnou stěnu bakterií</a:t>
            </a:r>
            <a:endParaRPr lang="cs-CZ" sz="2400" dirty="0"/>
          </a:p>
        </p:txBody>
      </p:sp>
      <p:pic>
        <p:nvPicPr>
          <p:cNvPr id="7" name="Obrázek 6" descr="PenicillinPSAedit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72360" y="3707828"/>
            <a:ext cx="3744416" cy="3012553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5472360" y="6948189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5"/>
              </a:rPr>
              <a:t>http://cs.wikipedia.org/wiki/Penicilin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102253"/>
          </a:xfrm>
        </p:spPr>
        <p:txBody>
          <a:bodyPr/>
          <a:lstStyle/>
          <a:p>
            <a:pPr>
              <a:buNone/>
            </a:pPr>
            <a:r>
              <a:rPr lang="cs-CZ" sz="3600" b="1" dirty="0" smtClean="0"/>
              <a:t>Robert Koch (1843 – 1910) – objevitel původce tuberkulózy</a:t>
            </a:r>
            <a:endParaRPr lang="cs-CZ" sz="3600" b="1" dirty="0"/>
          </a:p>
        </p:txBody>
      </p:sp>
      <p:pic>
        <p:nvPicPr>
          <p:cNvPr id="4" name="Zástupný symbol pro obsah 3" descr="Tuberculosis-RT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904408" y="4355901"/>
            <a:ext cx="3074941" cy="2824777"/>
          </a:xfrm>
        </p:spPr>
      </p:pic>
      <p:pic>
        <p:nvPicPr>
          <p:cNvPr id="5" name="Obrázek 4" descr="Mycobacterium_tuberculos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04408" y="1259557"/>
            <a:ext cx="3024336" cy="2914360"/>
          </a:xfrm>
          <a:prstGeom prst="rect">
            <a:avLst/>
          </a:prstGeom>
        </p:spPr>
      </p:pic>
      <p:pic>
        <p:nvPicPr>
          <p:cNvPr id="6" name="Obrázek 5" descr="416px-RobertKoc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51880" y="1403573"/>
            <a:ext cx="3875285" cy="5580038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647824" y="7020197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5"/>
              </a:rPr>
              <a:t>http://cs.wikipedia.org/wiki/Robert_Koch</a:t>
            </a:r>
            <a:endParaRPr lang="cs-CZ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Imunitní odpověď organismu</a:t>
            </a:r>
            <a:endParaRPr lang="cs-CZ" b="1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354707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Po identifikaci antigenu se spouští imunitní reakce </a:t>
            </a:r>
            <a:r>
              <a:rPr lang="cs-CZ" b="1" dirty="0" smtClean="0"/>
              <a:t>látková</a:t>
            </a:r>
            <a:r>
              <a:rPr lang="cs-CZ" dirty="0" smtClean="0"/>
              <a:t> nebo </a:t>
            </a:r>
            <a:r>
              <a:rPr lang="cs-CZ" b="1" dirty="0" smtClean="0"/>
              <a:t>buněčná</a:t>
            </a:r>
          </a:p>
          <a:p>
            <a:pPr>
              <a:buNone/>
            </a:pPr>
            <a:r>
              <a:rPr lang="cs-CZ" b="1" dirty="0" smtClean="0"/>
              <a:t>Antigen – </a:t>
            </a:r>
            <a:r>
              <a:rPr lang="cs-CZ" dirty="0" smtClean="0"/>
              <a:t>cizorodý element v těle </a:t>
            </a:r>
            <a:endParaRPr lang="cs-CZ" b="1" dirty="0" smtClean="0"/>
          </a:p>
          <a:p>
            <a:pPr lvl="1"/>
            <a:r>
              <a:rPr lang="cs-CZ" dirty="0" smtClean="0"/>
              <a:t>Specifická reakce – konkrétní protilátka - </a:t>
            </a:r>
            <a:r>
              <a:rPr lang="cs-CZ" b="1" dirty="0" smtClean="0"/>
              <a:t>látková</a:t>
            </a:r>
            <a:r>
              <a:rPr lang="cs-CZ" dirty="0" smtClean="0"/>
              <a:t> </a:t>
            </a:r>
          </a:p>
          <a:p>
            <a:pPr lvl="2"/>
            <a:r>
              <a:rPr lang="cs-CZ" dirty="0" smtClean="0"/>
              <a:t>Protilátka tělem vytvořená po skutečné infekci</a:t>
            </a:r>
          </a:p>
          <a:p>
            <a:pPr lvl="2"/>
            <a:r>
              <a:rPr lang="cs-CZ" dirty="0" smtClean="0"/>
              <a:t>Protilátka vytvořená po vakcinaci oslabeným antigenem</a:t>
            </a:r>
          </a:p>
          <a:p>
            <a:pPr lvl="2"/>
            <a:r>
              <a:rPr lang="cs-CZ" dirty="0" smtClean="0"/>
              <a:t>Protilátka dodaná v „hotové“ formě</a:t>
            </a:r>
          </a:p>
          <a:p>
            <a:pPr lvl="1"/>
            <a:r>
              <a:rPr lang="cs-CZ" dirty="0" smtClean="0"/>
              <a:t>Nespecifická reakce – např. fagocytóza – </a:t>
            </a:r>
            <a:r>
              <a:rPr lang="cs-CZ" b="1" dirty="0" smtClean="0"/>
              <a:t>buněčná</a:t>
            </a:r>
          </a:p>
          <a:p>
            <a:pPr lvl="1">
              <a:buNone/>
            </a:pPr>
            <a:r>
              <a:rPr lang="cs-CZ" b="1" dirty="0" smtClean="0"/>
              <a:t>Imunitu proti antigenům zajišťují bílé krvinky (leukocyty)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5816" y="0"/>
            <a:ext cx="9071640" cy="971525"/>
          </a:xfrm>
        </p:spPr>
        <p:txBody>
          <a:bodyPr/>
          <a:lstStyle/>
          <a:p>
            <a:pPr>
              <a:buNone/>
            </a:pPr>
            <a:r>
              <a:rPr lang="cs-CZ" b="1" dirty="0" err="1" smtClean="0"/>
              <a:t>Fungi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971525"/>
            <a:ext cx="10080625" cy="5786755"/>
          </a:xfrm>
        </p:spPr>
        <p:txBody>
          <a:bodyPr/>
          <a:lstStyle/>
          <a:p>
            <a:r>
              <a:rPr lang="cs-CZ" dirty="0" smtClean="0"/>
              <a:t>Houby – eukaryotické, heterotrofní</a:t>
            </a:r>
          </a:p>
          <a:p>
            <a:r>
              <a:rPr lang="cs-CZ" dirty="0" err="1" smtClean="0"/>
              <a:t>Rozkladači</a:t>
            </a:r>
            <a:r>
              <a:rPr lang="cs-CZ" dirty="0" smtClean="0"/>
              <a:t>, </a:t>
            </a:r>
            <a:r>
              <a:rPr lang="cs-CZ" dirty="0" err="1" smtClean="0"/>
              <a:t>symbionti</a:t>
            </a:r>
            <a:r>
              <a:rPr lang="cs-CZ" dirty="0" smtClean="0"/>
              <a:t>, patogenní formy</a:t>
            </a:r>
          </a:p>
          <a:p>
            <a:r>
              <a:rPr lang="cs-CZ" b="1" dirty="0" smtClean="0"/>
              <a:t>Patogenní </a:t>
            </a:r>
            <a:r>
              <a:rPr lang="cs-CZ" dirty="0" smtClean="0"/>
              <a:t>– způsobují plísňová onemocnění </a:t>
            </a:r>
            <a:r>
              <a:rPr lang="cs-CZ" dirty="0" err="1" smtClean="0"/>
              <a:t>např</a:t>
            </a:r>
            <a:r>
              <a:rPr lang="cs-CZ" dirty="0" smtClean="0"/>
              <a:t> . kůže kdekoli na těle, nehtů, vlasů, sliznic genitálií – </a:t>
            </a:r>
            <a:r>
              <a:rPr lang="cs-CZ" b="1" dirty="0" smtClean="0"/>
              <a:t>MYKÓZY</a:t>
            </a:r>
          </a:p>
          <a:p>
            <a:r>
              <a:rPr lang="cs-CZ" b="1" dirty="0" err="1" smtClean="0"/>
              <a:t>Dermatofyta</a:t>
            </a:r>
            <a:r>
              <a:rPr lang="cs-CZ" b="1" dirty="0" smtClean="0"/>
              <a:t> – </a:t>
            </a:r>
            <a:r>
              <a:rPr lang="cs-CZ" dirty="0" smtClean="0"/>
              <a:t>onemocnění</a:t>
            </a:r>
            <a:r>
              <a:rPr lang="cs-CZ" b="1" dirty="0" smtClean="0"/>
              <a:t> </a:t>
            </a:r>
            <a:r>
              <a:rPr lang="cs-CZ" b="1" dirty="0" err="1" smtClean="0"/>
              <a:t>tinea</a:t>
            </a:r>
            <a:r>
              <a:rPr lang="cs-CZ" b="1" dirty="0" smtClean="0"/>
              <a:t> (</a:t>
            </a:r>
            <a:r>
              <a:rPr lang="cs-CZ" b="1" i="1" dirty="0" err="1" smtClean="0"/>
              <a:t>Microsporum</a:t>
            </a:r>
            <a:r>
              <a:rPr lang="cs-CZ" b="1" dirty="0" smtClean="0"/>
              <a:t>) – </a:t>
            </a:r>
            <a:r>
              <a:rPr lang="cs-CZ" dirty="0" smtClean="0"/>
              <a:t>živí se rohovějícími buňkami</a:t>
            </a:r>
          </a:p>
          <a:p>
            <a:r>
              <a:rPr lang="cs-CZ" b="1" dirty="0" smtClean="0"/>
              <a:t>Kvasinky – </a:t>
            </a:r>
            <a:r>
              <a:rPr lang="cs-CZ" dirty="0" smtClean="0"/>
              <a:t>onemocnění </a:t>
            </a:r>
            <a:r>
              <a:rPr lang="cs-CZ" b="1" dirty="0" smtClean="0"/>
              <a:t>kandidóza (</a:t>
            </a:r>
            <a:r>
              <a:rPr lang="cs-CZ" b="1" i="1" dirty="0" err="1" smtClean="0"/>
              <a:t>Candida</a:t>
            </a:r>
            <a:r>
              <a:rPr lang="cs-CZ" b="1" i="1" dirty="0" smtClean="0"/>
              <a:t> </a:t>
            </a:r>
            <a:r>
              <a:rPr lang="cs-CZ" b="1" i="1" dirty="0" err="1" smtClean="0"/>
              <a:t>albicans</a:t>
            </a:r>
            <a:r>
              <a:rPr lang="cs-CZ" b="1" dirty="0" smtClean="0"/>
              <a:t>)</a:t>
            </a:r>
          </a:p>
          <a:p>
            <a:r>
              <a:rPr lang="cs-CZ" b="1" dirty="0" err="1" smtClean="0"/>
              <a:t>Micromycety</a:t>
            </a:r>
            <a:r>
              <a:rPr lang="cs-CZ" b="1" dirty="0" smtClean="0"/>
              <a:t> – </a:t>
            </a:r>
            <a:r>
              <a:rPr lang="cs-CZ" dirty="0" smtClean="0"/>
              <a:t>plísňová onemocnění s tvořící </a:t>
            </a:r>
            <a:r>
              <a:rPr lang="cs-CZ" dirty="0" err="1" smtClean="0"/>
              <a:t>mycélia</a:t>
            </a:r>
            <a:r>
              <a:rPr lang="cs-CZ" dirty="0" smtClean="0"/>
              <a:t> (vlákna v pokožce)</a:t>
            </a:r>
            <a:endParaRPr lang="cs-CZ" b="1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Formy mikroskopických hub</a:t>
            </a:r>
            <a:endParaRPr lang="cs-CZ" b="1" dirty="0"/>
          </a:p>
        </p:txBody>
      </p:sp>
      <p:pic>
        <p:nvPicPr>
          <p:cNvPr id="4" name="Zástupný symbol pro obsah 3" descr="Aspergillu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91840" y="1475581"/>
            <a:ext cx="3168352" cy="3153120"/>
          </a:xfrm>
        </p:spPr>
      </p:pic>
      <p:pic>
        <p:nvPicPr>
          <p:cNvPr id="5" name="Obrázek 4" descr="Mushroom's_roots_(mycélium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80272" y="1475581"/>
            <a:ext cx="4064000" cy="3048000"/>
          </a:xfrm>
          <a:prstGeom prst="rect">
            <a:avLst/>
          </a:prstGeom>
        </p:spPr>
      </p:pic>
      <p:pic>
        <p:nvPicPr>
          <p:cNvPr id="6" name="Obrázek 5" descr="250px-Aspergillus_niger_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1840" y="4787949"/>
            <a:ext cx="3225792" cy="2232248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4680272" y="4859957"/>
            <a:ext cx="46805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Hyfa – vlákno</a:t>
            </a:r>
          </a:p>
          <a:p>
            <a:r>
              <a:rPr lang="cs-CZ" dirty="0" err="1" smtClean="0"/>
              <a:t>Mycélium</a:t>
            </a:r>
            <a:r>
              <a:rPr lang="cs-CZ" dirty="0" smtClean="0"/>
              <a:t> – podhoubí</a:t>
            </a:r>
          </a:p>
          <a:p>
            <a:r>
              <a:rPr lang="cs-CZ" dirty="0" smtClean="0"/>
              <a:t>Plodnice – produkuje výtrusy</a:t>
            </a:r>
          </a:p>
          <a:p>
            <a:r>
              <a:rPr lang="cs-CZ" dirty="0" smtClean="0">
                <a:hlinkClick r:id="rId5"/>
              </a:rPr>
              <a:t>http://cs.wikipedia.org/wiki/Kropidl%C3%A1k_%C4%8Dern%C3%BD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http://cs.wikipedia.org/wiki/Mucor_mucedo</a:t>
            </a:r>
            <a:endParaRPr lang="cs-CZ" dirty="0" smtClean="0"/>
          </a:p>
          <a:p>
            <a:r>
              <a:rPr lang="cs-CZ" dirty="0" smtClean="0">
                <a:hlinkClick r:id="rId7"/>
              </a:rPr>
              <a:t>http://cs.wikipedia.org/wiki/Myc%C3%A9lium</a:t>
            </a:r>
            <a:endParaRPr lang="cs-CZ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301625"/>
            <a:ext cx="9072563" cy="1262063"/>
          </a:xfrm>
        </p:spPr>
        <p:txBody>
          <a:bodyPr/>
          <a:lstStyle/>
          <a:p>
            <a:pPr>
              <a:buNone/>
            </a:pPr>
            <a:r>
              <a:rPr lang="cs-CZ" b="1" dirty="0" err="1" smtClean="0"/>
              <a:t>Dermatofyta</a:t>
            </a:r>
            <a:r>
              <a:rPr lang="cs-CZ" b="1" dirty="0" smtClean="0"/>
              <a:t> – </a:t>
            </a:r>
            <a:r>
              <a:rPr lang="cs-CZ" dirty="0" smtClean="0"/>
              <a:t>onemocnění</a:t>
            </a:r>
            <a:r>
              <a:rPr lang="cs-CZ" b="1" dirty="0" smtClean="0"/>
              <a:t> </a:t>
            </a:r>
            <a:r>
              <a:rPr lang="cs-CZ" b="1" dirty="0" err="1" smtClean="0"/>
              <a:t>tinea</a:t>
            </a:r>
            <a:r>
              <a:rPr lang="cs-CZ" b="1" dirty="0" smtClean="0"/>
              <a:t> (</a:t>
            </a:r>
            <a:r>
              <a:rPr lang="cs-CZ" b="1" i="1" dirty="0" err="1" smtClean="0"/>
              <a:t>Microsporum</a:t>
            </a:r>
            <a:r>
              <a:rPr lang="cs-CZ" b="1" i="1" dirty="0" smtClean="0"/>
              <a:t>)</a:t>
            </a:r>
            <a:endParaRPr lang="cs-CZ" dirty="0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503808" y="1619597"/>
            <a:ext cx="4751388" cy="647700"/>
          </a:xfrm>
        </p:spPr>
        <p:txBody>
          <a:bodyPr/>
          <a:lstStyle/>
          <a:p>
            <a:pPr>
              <a:buNone/>
            </a:pPr>
            <a:r>
              <a:rPr lang="cs-CZ" dirty="0" err="1" smtClean="0"/>
              <a:t>Dermatofytózy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4" name="Obrázek 3" descr="tinea noh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1800" y="2411684"/>
            <a:ext cx="3264363" cy="2448273"/>
          </a:xfrm>
          <a:prstGeom prst="rect">
            <a:avLst/>
          </a:prstGeom>
        </p:spPr>
      </p:pic>
      <p:pic>
        <p:nvPicPr>
          <p:cNvPr id="5" name="Obrázek 4" descr="dermatofytozu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6176" y="2411685"/>
            <a:ext cx="3264362" cy="2448272"/>
          </a:xfrm>
          <a:prstGeom prst="rect">
            <a:avLst/>
          </a:prstGeom>
        </p:spPr>
      </p:pic>
      <p:pic>
        <p:nvPicPr>
          <p:cNvPr id="7" name="Obrázek 6" descr="Oncymycosi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72559" y="2411685"/>
            <a:ext cx="2498237" cy="2448272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647824" y="5075981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Plíseň nohou, dermatóza kůže na zádech, plíseň nehtů – mají svědivé projevy, kůže se olupuje, nehty jsou degradované</a:t>
            </a:r>
          </a:p>
          <a:p>
            <a:r>
              <a:rPr lang="cs-CZ" sz="2400" dirty="0" smtClean="0"/>
              <a:t>Velmi úporné onemocnění s dlouhodobou léčbou</a:t>
            </a:r>
            <a:endParaRPr lang="cs-CZ" sz="2400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999" y="-1"/>
            <a:ext cx="9071640" cy="1763613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Kvasinky – </a:t>
            </a:r>
            <a:r>
              <a:rPr lang="cs-CZ" dirty="0" smtClean="0"/>
              <a:t>onemocnění </a:t>
            </a:r>
            <a:r>
              <a:rPr lang="cs-CZ" b="1" dirty="0" smtClean="0"/>
              <a:t>kandidóza (</a:t>
            </a:r>
            <a:r>
              <a:rPr lang="cs-CZ" b="1" i="1" dirty="0" err="1" smtClean="0"/>
              <a:t>Candida</a:t>
            </a:r>
            <a:r>
              <a:rPr lang="cs-CZ" b="1" i="1" dirty="0" smtClean="0"/>
              <a:t> </a:t>
            </a:r>
            <a:r>
              <a:rPr lang="cs-CZ" b="1" i="1" dirty="0" err="1" smtClean="0"/>
              <a:t>albicans</a:t>
            </a:r>
            <a:r>
              <a:rPr lang="cs-CZ" b="1" dirty="0" smtClean="0"/>
              <a:t>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Nejčastěji postihuje děti, otylé, </a:t>
            </a:r>
            <a:r>
              <a:rPr lang="cs-CZ" dirty="0" err="1" smtClean="0"/>
              <a:t>cukrovkáře</a:t>
            </a:r>
            <a:endParaRPr lang="cs-CZ" dirty="0" smtClean="0"/>
          </a:p>
          <a:p>
            <a:r>
              <a:rPr lang="cs-CZ" dirty="0" smtClean="0"/>
              <a:t>Kožní, poševní a jícnová forma</a:t>
            </a:r>
          </a:p>
          <a:p>
            <a:endParaRPr lang="cs-CZ" dirty="0"/>
          </a:p>
        </p:txBody>
      </p:sp>
      <p:pic>
        <p:nvPicPr>
          <p:cNvPr id="4" name="Obrázek 3" descr="candida_albicans-6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9832" y="2987749"/>
            <a:ext cx="7704856" cy="3852428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503808" y="6948189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www.</a:t>
            </a:r>
            <a:r>
              <a:rPr lang="cs-CZ" dirty="0" err="1" smtClean="0">
                <a:hlinkClick r:id="rId3"/>
              </a:rPr>
              <a:t>forumzdravi.cz</a:t>
            </a:r>
            <a:endParaRPr lang="cs-CZ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Viry, bakterie, plíseň, houby, endoparazit, ektoparazit, hostitel, mezihostitel, buněčný parazit, virózy, mykóza, latence, inkubační doba, kapsida, DNA-viry, RNA-viry,</a:t>
            </a:r>
            <a:r>
              <a:rPr lang="cs-CZ" dirty="0" err="1" smtClean="0"/>
              <a:t>onkoviry</a:t>
            </a:r>
            <a:r>
              <a:rPr lang="cs-CZ" dirty="0" smtClean="0"/>
              <a:t>, virion, kapsida, kok, streptokok, </a:t>
            </a:r>
            <a:r>
              <a:rPr lang="cs-CZ" dirty="0" err="1" smtClean="0"/>
              <a:t>spirula</a:t>
            </a:r>
            <a:r>
              <a:rPr lang="cs-CZ" dirty="0" smtClean="0"/>
              <a:t>, spirochéta, bacil, Robert Koch, Louis </a:t>
            </a:r>
            <a:r>
              <a:rPr lang="cs-CZ" dirty="0" err="1" smtClean="0"/>
              <a:t>Pasteaur</a:t>
            </a:r>
            <a:r>
              <a:rPr lang="cs-CZ" dirty="0" smtClean="0"/>
              <a:t>, </a:t>
            </a:r>
            <a:r>
              <a:rPr lang="cs-CZ" dirty="0" err="1" smtClean="0"/>
              <a:t>Fleming</a:t>
            </a:r>
            <a:r>
              <a:rPr lang="cs-CZ" dirty="0" smtClean="0"/>
              <a:t>, mycelium, hyfa, </a:t>
            </a:r>
            <a:r>
              <a:rPr lang="cs-CZ" dirty="0" err="1" smtClean="0"/>
              <a:t>spóry</a:t>
            </a:r>
            <a:r>
              <a:rPr lang="cs-CZ" dirty="0" smtClean="0"/>
              <a:t>, aflatoxiny, kvasinky, </a:t>
            </a:r>
            <a:r>
              <a:rPr lang="cs-CZ" dirty="0" err="1" smtClean="0"/>
              <a:t>Candida</a:t>
            </a:r>
            <a:r>
              <a:rPr lang="cs-CZ" dirty="0" smtClean="0"/>
              <a:t>, heterotrofie, </a:t>
            </a:r>
            <a:r>
              <a:rPr lang="cs-CZ" dirty="0" err="1" smtClean="0"/>
              <a:t>antivirotika</a:t>
            </a:r>
            <a:r>
              <a:rPr lang="cs-CZ" dirty="0" smtClean="0"/>
              <a:t>, antibiotika, </a:t>
            </a:r>
            <a:r>
              <a:rPr lang="cs-CZ" dirty="0" err="1" smtClean="0"/>
              <a:t>antimycotika</a:t>
            </a:r>
            <a:r>
              <a:rPr lang="cs-CZ" dirty="0" smtClean="0"/>
              <a:t>, prevence, imunita </a:t>
            </a:r>
            <a:r>
              <a:rPr lang="cs-CZ" dirty="0" err="1" smtClean="0"/>
              <a:t>zí</a:t>
            </a:r>
            <a:endParaRPr lang="cs-CZ" dirty="0" smtClean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5816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Projevy kandidóz</a:t>
            </a:r>
            <a:endParaRPr lang="cs-CZ" b="1" dirty="0"/>
          </a:p>
        </p:txBody>
      </p:sp>
      <p:pic>
        <p:nvPicPr>
          <p:cNvPr id="4" name="Zástupný symbol pro obsah 3" descr="Candida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784" y="1043533"/>
            <a:ext cx="5112568" cy="3412639"/>
          </a:xfrm>
        </p:spPr>
      </p:pic>
      <p:pic>
        <p:nvPicPr>
          <p:cNvPr id="5" name="Obrázek 4" descr="candida-athlete's foo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00352" y="1115541"/>
            <a:ext cx="4320480" cy="3240360"/>
          </a:xfrm>
          <a:prstGeom prst="rect">
            <a:avLst/>
          </a:prstGeom>
        </p:spPr>
      </p:pic>
      <p:pic>
        <p:nvPicPr>
          <p:cNvPr id="6" name="Obrázek 5" descr="candidagenit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3848" y="4499917"/>
            <a:ext cx="4860539" cy="2592288"/>
          </a:xfrm>
          <a:prstGeom prst="rect">
            <a:avLst/>
          </a:prstGeom>
        </p:spPr>
      </p:pic>
      <p:pic>
        <p:nvPicPr>
          <p:cNvPr id="8" name="Obrázek 7" descr="cannoh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76416" y="4499917"/>
            <a:ext cx="3168352" cy="2570310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287784" y="7092205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6"/>
              </a:rPr>
              <a:t>www.</a:t>
            </a:r>
            <a:r>
              <a:rPr lang="cs-CZ" dirty="0" err="1" smtClean="0">
                <a:hlinkClick r:id="rId6"/>
              </a:rPr>
              <a:t>ehow.com</a:t>
            </a:r>
            <a:r>
              <a:rPr lang="cs-CZ" dirty="0" smtClean="0"/>
              <a:t>, </a:t>
            </a:r>
            <a:r>
              <a:rPr lang="cs-CZ" dirty="0" smtClean="0">
                <a:hlinkClick r:id="rId7"/>
              </a:rPr>
              <a:t>www.</a:t>
            </a:r>
            <a:r>
              <a:rPr lang="cs-CZ" dirty="0" err="1" smtClean="0">
                <a:hlinkClick r:id="rId7"/>
              </a:rPr>
              <a:t>oralcancerfoundation.org</a:t>
            </a:r>
            <a:endParaRPr lang="cs-CZ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Léčení plísní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259557"/>
            <a:ext cx="9071640" cy="5832648"/>
          </a:xfrm>
        </p:spPr>
        <p:txBody>
          <a:bodyPr/>
          <a:lstStyle/>
          <a:p>
            <a:r>
              <a:rPr lang="cs-CZ" dirty="0" smtClean="0"/>
              <a:t>Projevy jsou zčervenání, olupování, svědění, zápach, bolest</a:t>
            </a:r>
          </a:p>
          <a:p>
            <a:r>
              <a:rPr lang="cs-CZ" dirty="0" smtClean="0"/>
              <a:t>Nakazit se můžeme v lázních, na plovárnách, v koupelnách, v cizí obuvi šupinkami kůže zasažené plísní</a:t>
            </a:r>
          </a:p>
          <a:p>
            <a:r>
              <a:rPr lang="cs-CZ" dirty="0" smtClean="0"/>
              <a:t>Dlouhodobé a nesnadné léčení</a:t>
            </a:r>
          </a:p>
          <a:p>
            <a:r>
              <a:rPr lang="cs-CZ" dirty="0" smtClean="0"/>
              <a:t>Tyto organismy nesnáší nízké pH</a:t>
            </a:r>
          </a:p>
          <a:p>
            <a:r>
              <a:rPr lang="cs-CZ" dirty="0" smtClean="0"/>
              <a:t>Preventivně lze nohy koupat v octové vodě, přezouvat se, obouvat se do vzdušné obuvi, pečlivá osobní hygiena, mýdla a šampony pH 7</a:t>
            </a:r>
          </a:p>
          <a:p>
            <a:endParaRPr lang="cs-CZ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Aflatoxiny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808" y="1331565"/>
            <a:ext cx="9071640" cy="3600400"/>
          </a:xfrm>
        </p:spPr>
        <p:txBody>
          <a:bodyPr/>
          <a:lstStyle/>
          <a:p>
            <a:r>
              <a:rPr lang="cs-CZ" sz="2400" dirty="0" smtClean="0"/>
              <a:t>Metabolity plísní, často obsaženy v potravinách</a:t>
            </a:r>
          </a:p>
          <a:p>
            <a:r>
              <a:rPr lang="cs-CZ" sz="2400" dirty="0" smtClean="0"/>
              <a:t>Do produktu vstupují z plesnivých primárních surovin (obilí, luštěniny aj.)</a:t>
            </a:r>
          </a:p>
          <a:p>
            <a:r>
              <a:rPr lang="cs-CZ" sz="2400" dirty="0" smtClean="0"/>
              <a:t>Vstupují do potravních řetězců a hromadí se</a:t>
            </a:r>
          </a:p>
          <a:p>
            <a:r>
              <a:rPr lang="cs-CZ" sz="2400" dirty="0" smtClean="0"/>
              <a:t>Mají neblahý vliv na zdraví - Mohou být až </a:t>
            </a:r>
            <a:r>
              <a:rPr lang="cs-CZ" sz="2400" dirty="0" err="1" smtClean="0"/>
              <a:t>onkogenní</a:t>
            </a:r>
            <a:endParaRPr lang="cs-CZ" sz="2400" dirty="0" smtClean="0"/>
          </a:p>
          <a:p>
            <a:r>
              <a:rPr lang="cs-CZ" sz="2400" dirty="0" smtClean="0"/>
              <a:t>Způsobují alergie až otravy – NIKDY NEKONZUMUJEME NAPLESNIVĚLÉ POTRAVINY – jsou prostoupeny metabolity plísní</a:t>
            </a:r>
          </a:p>
          <a:p>
            <a:endParaRPr lang="cs-CZ" dirty="0"/>
          </a:p>
        </p:txBody>
      </p:sp>
      <p:pic>
        <p:nvPicPr>
          <p:cNvPr id="5" name="Obrázek 4" descr="aflavus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24088" y="4931965"/>
            <a:ext cx="2592288" cy="1906789"/>
          </a:xfrm>
          <a:prstGeom prst="rect">
            <a:avLst/>
          </a:prstGeom>
        </p:spPr>
      </p:pic>
      <p:pic>
        <p:nvPicPr>
          <p:cNvPr id="6" name="Obrázek 5" descr="aflavus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60392" y="4931965"/>
            <a:ext cx="2419350" cy="1885950"/>
          </a:xfrm>
          <a:prstGeom prst="rect">
            <a:avLst/>
          </a:prstGeom>
        </p:spPr>
      </p:pic>
      <p:pic>
        <p:nvPicPr>
          <p:cNvPr id="7" name="Obrázek 6" descr="Aspergillu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3848" y="4931965"/>
            <a:ext cx="1953608" cy="1944215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647824" y="7092205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5"/>
              </a:rPr>
              <a:t>http://cs.wikipedia.org/wiki/Aflatoxin</a:t>
            </a:r>
            <a:endParaRPr lang="cs-CZ" dirty="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971525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Makroskopické houby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31800" y="899517"/>
            <a:ext cx="9071640" cy="5354707"/>
          </a:xfrm>
        </p:spPr>
        <p:txBody>
          <a:bodyPr/>
          <a:lstStyle/>
          <a:p>
            <a:r>
              <a:rPr lang="cs-CZ" sz="2400" dirty="0" smtClean="0"/>
              <a:t>Hlavně houby stopkovýtrusné – jedlé, nejedlé a </a:t>
            </a:r>
            <a:r>
              <a:rPr lang="cs-CZ" sz="2400" dirty="0" smtClean="0"/>
              <a:t>jedovaté, méně časté houby vřeckovýtrusné (lanýž)</a:t>
            </a:r>
            <a:endParaRPr lang="cs-CZ" sz="2400" dirty="0" smtClean="0"/>
          </a:p>
          <a:p>
            <a:r>
              <a:rPr lang="cs-CZ" sz="2400" b="1" dirty="0" smtClean="0"/>
              <a:t>Sbíráme jen houby, které </a:t>
            </a:r>
            <a:r>
              <a:rPr lang="cs-CZ" sz="2400" b="1" dirty="0" smtClean="0"/>
              <a:t>známe</a:t>
            </a:r>
          </a:p>
          <a:p>
            <a:r>
              <a:rPr lang="cs-CZ" sz="2400" b="1" dirty="0" smtClean="0"/>
              <a:t>Naučte se přesně několik znaků CELÝCH jedlých hub</a:t>
            </a:r>
          </a:p>
          <a:p>
            <a:r>
              <a:rPr lang="cs-CZ" sz="2400" b="1" dirty="0" smtClean="0"/>
              <a:t>Pozor na zapařené, znovu ohřívané a přemražené houby</a:t>
            </a:r>
            <a:endParaRPr lang="cs-CZ" sz="2400" b="1" dirty="0" smtClean="0"/>
          </a:p>
          <a:p>
            <a:r>
              <a:rPr lang="cs-CZ" sz="2400" dirty="0" smtClean="0"/>
              <a:t>Jed často působí až po proniknutí do krevního oběhu – pak je pozdě na výplach žaludku</a:t>
            </a:r>
          </a:p>
          <a:p>
            <a:r>
              <a:rPr lang="cs-CZ" sz="2400" dirty="0" smtClean="0"/>
              <a:t>Selhávají </a:t>
            </a:r>
            <a:r>
              <a:rPr lang="cs-CZ" sz="2400" dirty="0" smtClean="0"/>
              <a:t>játra a zůstávají trvalé následky</a:t>
            </a:r>
          </a:p>
          <a:p>
            <a:r>
              <a:rPr lang="cs-CZ" sz="2400" dirty="0" smtClean="0"/>
              <a:t>Při nevolnosti po požití hub vyvolejte dávení a zvratky (popřípadě zbytek jídla) vezměte s sebou pro toxikologickou zkoušku</a:t>
            </a:r>
          </a:p>
          <a:p>
            <a:r>
              <a:rPr lang="cs-CZ" sz="2400" dirty="0" smtClean="0"/>
              <a:t>LUPENITÉ (žampion, hlíva, růžovka, bedla, ryzec aj.)</a:t>
            </a:r>
          </a:p>
          <a:p>
            <a:r>
              <a:rPr lang="cs-CZ" sz="2400" dirty="0" smtClean="0"/>
              <a:t>ROURKATÉ (hřiby, </a:t>
            </a:r>
            <a:r>
              <a:rPr lang="cs-CZ" sz="2400" dirty="0" err="1" smtClean="0"/>
              <a:t>špičníky</a:t>
            </a:r>
            <a:r>
              <a:rPr lang="cs-CZ" sz="2400" dirty="0" smtClean="0"/>
              <a:t>, křemenáče aj.)</a:t>
            </a:r>
            <a:endParaRPr lang="cs-CZ" sz="2400" dirty="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354707"/>
          </a:xfrm>
        </p:spPr>
        <p:txBody>
          <a:bodyPr/>
          <a:lstStyle/>
          <a:p>
            <a:pPr>
              <a:buNone/>
            </a:pPr>
            <a:r>
              <a:rPr lang="cs-CZ" sz="1800" dirty="0" smtClean="0"/>
              <a:t>Jelínek, J. a </a:t>
            </a:r>
            <a:r>
              <a:rPr lang="cs-CZ" sz="1800" dirty="0" err="1" smtClean="0"/>
              <a:t>Zicháček</a:t>
            </a:r>
            <a:r>
              <a:rPr lang="cs-CZ" sz="1800" dirty="0" smtClean="0"/>
              <a:t>, V.: Biologie pro gymnázia. Nakladatelství Olomouc</a:t>
            </a:r>
          </a:p>
          <a:p>
            <a:pPr>
              <a:buNone/>
            </a:pPr>
            <a:r>
              <a:rPr lang="cs-CZ" sz="1800" dirty="0" smtClean="0">
                <a:hlinkClick r:id="rId2"/>
              </a:rPr>
              <a:t>http://cs.wikipedia.org/wiki/Pasterizace</a:t>
            </a:r>
            <a:r>
              <a:rPr lang="cs-CZ" sz="1800" dirty="0" smtClean="0"/>
              <a:t>, </a:t>
            </a:r>
            <a:r>
              <a:rPr lang="cs-CZ" sz="1800" dirty="0" smtClean="0">
                <a:hlinkClick r:id="rId3"/>
              </a:rPr>
              <a:t>http://cs.wikipedia.org/wiki/Viry</a:t>
            </a:r>
            <a:r>
              <a:rPr lang="cs-CZ" sz="1800" dirty="0" smtClean="0"/>
              <a:t>, </a:t>
            </a:r>
            <a:r>
              <a:rPr lang="cs-CZ" sz="1800" dirty="0" smtClean="0">
                <a:hlinkClick r:id="rId4"/>
              </a:rPr>
              <a:t>http://vnl.xf.cz/gen/viry.php</a:t>
            </a:r>
            <a:r>
              <a:rPr lang="cs-CZ" sz="1800" dirty="0" smtClean="0"/>
              <a:t>, </a:t>
            </a:r>
            <a:r>
              <a:rPr lang="cs-CZ" sz="1800" dirty="0" smtClean="0">
                <a:hlinkClick r:id="rId5"/>
              </a:rPr>
              <a:t>http://www.genetika-biologie.</a:t>
            </a:r>
            <a:r>
              <a:rPr lang="cs-CZ" sz="1800" dirty="0" err="1" smtClean="0">
                <a:hlinkClick r:id="rId5"/>
              </a:rPr>
              <a:t>cz</a:t>
            </a:r>
            <a:r>
              <a:rPr lang="cs-CZ" sz="1800" dirty="0" smtClean="0">
                <a:hlinkClick r:id="rId5"/>
              </a:rPr>
              <a:t>/viry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6"/>
              </a:rPr>
              <a:t>http://cs.wikipedia.org/wiki/Imunita_(biologie)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>
                <a:hlinkClick r:id="rId7"/>
              </a:rPr>
              <a:t>http://cs.wikipedia.org/wiki/Tuberkul%C3%B3za</a:t>
            </a:r>
            <a:r>
              <a:rPr lang="cs-CZ" sz="1800" dirty="0" smtClean="0"/>
              <a:t>, </a:t>
            </a:r>
            <a:r>
              <a:rPr lang="cs-CZ" sz="1800" dirty="0" smtClean="0">
                <a:hlinkClick r:id="rId8"/>
              </a:rPr>
              <a:t>http://cs.wikipedia.org/wiki/Bakterie</a:t>
            </a:r>
            <a:r>
              <a:rPr lang="cs-CZ" sz="1800" dirty="0" smtClean="0"/>
              <a:t>, </a:t>
            </a:r>
            <a:r>
              <a:rPr lang="cs-CZ" sz="1800" dirty="0" smtClean="0">
                <a:hlinkClick r:id="rId9"/>
              </a:rPr>
              <a:t>http://cs.wikipedia.org/wiki/Bakteri%C3%A1ln%C3%AD_infekce</a:t>
            </a:r>
            <a:r>
              <a:rPr lang="cs-CZ" sz="1800" dirty="0" smtClean="0"/>
              <a:t>,</a:t>
            </a:r>
          </a:p>
          <a:p>
            <a:pPr>
              <a:buNone/>
            </a:pPr>
            <a:r>
              <a:rPr lang="cs-CZ" sz="1800" dirty="0" smtClean="0">
                <a:hlinkClick r:id="rId10"/>
              </a:rPr>
              <a:t>http://</a:t>
            </a:r>
            <a:r>
              <a:rPr lang="cs-CZ" sz="1800" dirty="0" smtClean="0">
                <a:hlinkClick r:id="rId10"/>
              </a:rPr>
              <a:t>www.</a:t>
            </a:r>
            <a:r>
              <a:rPr lang="cs-CZ" sz="1800" dirty="0" err="1" smtClean="0">
                <a:hlinkClick r:id="rId10"/>
              </a:rPr>
              <a:t>wikiskripta.eu</a:t>
            </a:r>
            <a:r>
              <a:rPr lang="cs-CZ" sz="1800" dirty="0" smtClean="0">
                <a:hlinkClick r:id="rId10"/>
              </a:rPr>
              <a:t>/index.</a:t>
            </a:r>
            <a:r>
              <a:rPr lang="cs-CZ" sz="1800" dirty="0" err="1" smtClean="0">
                <a:hlinkClick r:id="rId10"/>
              </a:rPr>
              <a:t>php</a:t>
            </a:r>
            <a:r>
              <a:rPr lang="cs-CZ" sz="1800" dirty="0" smtClean="0">
                <a:hlinkClick r:id="rId10"/>
              </a:rPr>
              <a:t>/Dermatofyt%C3%B3zy</a:t>
            </a:r>
            <a:endParaRPr lang="cs-CZ" sz="1800" dirty="0" smtClean="0"/>
          </a:p>
          <a:p>
            <a:pPr>
              <a:buNone/>
            </a:pPr>
            <a:r>
              <a:rPr lang="cs-CZ" sz="1800" dirty="0" smtClean="0"/>
              <a:t>Seriál </a:t>
            </a:r>
            <a:r>
              <a:rPr lang="cs-CZ" sz="1800" smtClean="0"/>
              <a:t>Na houby</a:t>
            </a:r>
            <a:endParaRPr lang="cs-CZ" sz="1800" dirty="0" smtClean="0"/>
          </a:p>
          <a:p>
            <a:pPr>
              <a:buNone/>
            </a:pPr>
            <a:endParaRPr lang="cs-CZ" sz="1200" dirty="0" smtClean="0">
              <a:hlinkClick r:id="rId11"/>
            </a:endParaRPr>
          </a:p>
          <a:p>
            <a:pPr>
              <a:buNone/>
            </a:pPr>
            <a:endParaRPr lang="cs-CZ" sz="1800" dirty="0" smtClean="0">
              <a:hlinkClick r:id="rId11"/>
            </a:endParaRPr>
          </a:p>
          <a:p>
            <a:pPr>
              <a:buNone/>
            </a:pPr>
            <a:endParaRPr lang="cs-CZ" dirty="0" smtClean="0">
              <a:hlinkClick r:id="rId11"/>
            </a:endParaRP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999" y="301320"/>
            <a:ext cx="9071640" cy="670205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Viry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5776" y="1259557"/>
            <a:ext cx="5112377" cy="5760640"/>
          </a:xfrm>
        </p:spPr>
        <p:txBody>
          <a:bodyPr/>
          <a:lstStyle/>
          <a:p>
            <a:r>
              <a:rPr lang="cs-CZ" sz="2400" dirty="0" smtClean="0"/>
              <a:t>Nebuněčné organismy velikosti 20 – 300 </a:t>
            </a:r>
            <a:r>
              <a:rPr lang="cs-CZ" sz="2400" dirty="0" err="1" smtClean="0"/>
              <a:t>nm</a:t>
            </a:r>
            <a:r>
              <a:rPr lang="cs-CZ" sz="2400" dirty="0" smtClean="0"/>
              <a:t>, objevil je na konci 19. století Rus  </a:t>
            </a:r>
            <a:r>
              <a:rPr lang="cs-CZ" sz="2400" dirty="0" err="1" smtClean="0"/>
              <a:t>Dmitrij</a:t>
            </a:r>
            <a:r>
              <a:rPr lang="cs-CZ" sz="2400" dirty="0" smtClean="0"/>
              <a:t> </a:t>
            </a:r>
            <a:r>
              <a:rPr lang="cs-CZ" sz="2400" dirty="0" err="1" smtClean="0"/>
              <a:t>Ivanovskij</a:t>
            </a:r>
            <a:endParaRPr lang="cs-CZ" sz="2400" dirty="0" smtClean="0"/>
          </a:p>
          <a:p>
            <a:r>
              <a:rPr lang="cs-CZ" sz="2400" dirty="0" smtClean="0"/>
              <a:t>Mimo buňku hostitele vykazují vlastnosti anorganické látky</a:t>
            </a:r>
          </a:p>
          <a:p>
            <a:r>
              <a:rPr lang="cs-CZ" sz="2400" dirty="0" smtClean="0"/>
              <a:t>Rozmnožují se jen v hostitelských buňkách (živočichů, rostlin, bakterií) – </a:t>
            </a:r>
            <a:r>
              <a:rPr lang="cs-CZ" sz="2400" b="1" dirty="0" smtClean="0"/>
              <a:t>nitrobuněční parazité</a:t>
            </a:r>
          </a:p>
          <a:p>
            <a:r>
              <a:rPr lang="cs-CZ" sz="2400" b="1" dirty="0" smtClean="0"/>
              <a:t>Virion</a:t>
            </a:r>
            <a:r>
              <a:rPr lang="cs-CZ" sz="2400" dirty="0" smtClean="0"/>
              <a:t> – jednotlivá částice infikující buňku a množící se v ní</a:t>
            </a:r>
          </a:p>
          <a:p>
            <a:r>
              <a:rPr lang="cs-CZ" sz="2400" dirty="0" smtClean="0"/>
              <a:t>Virion se skládá se z </a:t>
            </a:r>
            <a:r>
              <a:rPr lang="cs-CZ" sz="2400" b="1" dirty="0" smtClean="0"/>
              <a:t>kapsidy</a:t>
            </a:r>
            <a:r>
              <a:rPr lang="cs-CZ" sz="2400" dirty="0" smtClean="0"/>
              <a:t>, </a:t>
            </a:r>
            <a:r>
              <a:rPr lang="cs-CZ" sz="2400" b="1" dirty="0" smtClean="0"/>
              <a:t>nukleové kyseliny </a:t>
            </a:r>
            <a:r>
              <a:rPr lang="cs-CZ" sz="2400" dirty="0" smtClean="0"/>
              <a:t>(DNA, RNA), enzymů a membránového obalu z bílkovin a fosfolipidů</a:t>
            </a:r>
          </a:p>
          <a:p>
            <a:endParaRPr lang="cs-CZ" sz="2400" dirty="0" smtClean="0"/>
          </a:p>
          <a:p>
            <a:endParaRPr lang="cs-CZ" sz="2400" dirty="0"/>
          </a:p>
        </p:txBody>
      </p:sp>
      <p:pic>
        <p:nvPicPr>
          <p:cNvPr id="4" name="Obrázek 3" descr="virus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00352" y="1331565"/>
            <a:ext cx="4464249" cy="2627820"/>
          </a:xfrm>
          <a:prstGeom prst="rect">
            <a:avLst/>
          </a:prstGeom>
        </p:spPr>
      </p:pic>
      <p:pic>
        <p:nvPicPr>
          <p:cNvPr id="5" name="Obrázek 4" descr="viru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00352" y="4211885"/>
            <a:ext cx="2448272" cy="2448272"/>
          </a:xfrm>
          <a:prstGeom prst="rect">
            <a:avLst/>
          </a:prstGeom>
        </p:spPr>
      </p:pic>
      <p:pic>
        <p:nvPicPr>
          <p:cNvPr id="6" name="Obrázek 5" descr="objevitel viru ivanovskij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92640" y="4211885"/>
            <a:ext cx="1872208" cy="2448891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5400352" y="6804173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5"/>
              </a:rPr>
              <a:t>http://cs.wikipedia.org/wiki/Virus</a:t>
            </a:r>
            <a:endParaRPr lang="cs-CZ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Virová infekce - průběh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331565"/>
            <a:ext cx="9071640" cy="5426715"/>
          </a:xfrm>
        </p:spPr>
        <p:txBody>
          <a:bodyPr/>
          <a:lstStyle/>
          <a:p>
            <a:pPr>
              <a:buNone/>
            </a:pPr>
            <a:r>
              <a:rPr lang="cs-CZ" sz="2800" dirty="0" smtClean="0"/>
              <a:t>Klidová forma mimo buňku – virion</a:t>
            </a:r>
          </a:p>
          <a:p>
            <a:pPr>
              <a:buNone/>
            </a:pPr>
            <a:r>
              <a:rPr lang="cs-CZ" sz="2800" dirty="0" smtClean="0"/>
              <a:t>Infikace hostitelské buňky a namnožení</a:t>
            </a:r>
          </a:p>
          <a:p>
            <a:r>
              <a:rPr lang="cs-CZ" sz="2800" dirty="0" smtClean="0"/>
              <a:t>Přilnutí viru k buňce – systém specifických receptorů (citlivost buňky na virus)</a:t>
            </a:r>
          </a:p>
          <a:p>
            <a:r>
              <a:rPr lang="cs-CZ" sz="2800" dirty="0" smtClean="0"/>
              <a:t>Vniknutí do buňky – obal a kapsida je rozložen buňkou</a:t>
            </a:r>
          </a:p>
          <a:p>
            <a:r>
              <a:rPr lang="cs-CZ" sz="2800" dirty="0" smtClean="0"/>
              <a:t>Nukleová kyselina viru je replikována dělícím aparátem hostitelské buňky – často je včleněna do nukleové kyseliny hostitele a s ní je předávána </a:t>
            </a:r>
            <a:r>
              <a:rPr lang="cs-CZ" sz="2800" dirty="0" err="1" smtClean="0"/>
              <a:t>dceřinným</a:t>
            </a:r>
            <a:r>
              <a:rPr lang="cs-CZ" sz="2800" dirty="0" smtClean="0"/>
              <a:t> buňkám (vznik nádoru)</a:t>
            </a:r>
          </a:p>
          <a:p>
            <a:pPr>
              <a:buNone/>
            </a:pPr>
            <a:r>
              <a:rPr lang="cs-CZ" sz="2800" dirty="0" smtClean="0"/>
              <a:t>Po lyzi buňky uvolnění virionů do prostředí</a:t>
            </a:r>
          </a:p>
          <a:p>
            <a:pPr>
              <a:buNone/>
            </a:pP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Schéma životního cyklu virů</a:t>
            </a:r>
            <a:endParaRPr lang="cs-CZ" b="1" dirty="0"/>
          </a:p>
        </p:txBody>
      </p:sp>
      <p:pic>
        <p:nvPicPr>
          <p:cNvPr id="6" name="Zástupný symbol pro obsah 5" descr="replikace vir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91840" y="1043533"/>
            <a:ext cx="8136904" cy="5695834"/>
          </a:xfrm>
        </p:spPr>
      </p:pic>
      <p:sp>
        <p:nvSpPr>
          <p:cNvPr id="7" name="TextovéPole 6"/>
          <p:cNvSpPr txBox="1"/>
          <p:nvPr/>
        </p:nvSpPr>
        <p:spPr>
          <a:xfrm>
            <a:off x="1079872" y="6876181"/>
            <a:ext cx="7776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http://www.genetika-biologie.</a:t>
            </a:r>
            <a:r>
              <a:rPr lang="cs-CZ" dirty="0" err="1" smtClean="0">
                <a:hlinkClick r:id="rId3"/>
              </a:rPr>
              <a:t>cz</a:t>
            </a:r>
            <a:r>
              <a:rPr lang="cs-CZ" dirty="0" smtClean="0">
                <a:hlinkClick r:id="rId3"/>
              </a:rPr>
              <a:t>/viry</a:t>
            </a:r>
            <a:endParaRPr lang="cs-CZ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1800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Nemoci způsobené viry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6156102"/>
          </a:xfrm>
        </p:spPr>
        <p:txBody>
          <a:bodyPr/>
          <a:lstStyle/>
          <a:p>
            <a:r>
              <a:rPr lang="cs-CZ" sz="2400" dirty="0" smtClean="0"/>
              <a:t>Rýma – běžná kapénková infekce</a:t>
            </a:r>
          </a:p>
          <a:p>
            <a:r>
              <a:rPr lang="cs-CZ" sz="2400" dirty="0" smtClean="0"/>
              <a:t>Chřipka – sezónní s možností pandemické charakteristiky</a:t>
            </a:r>
          </a:p>
          <a:p>
            <a:r>
              <a:rPr lang="cs-CZ" sz="2400" dirty="0" smtClean="0"/>
              <a:t>Dětská obrna – napadení nervové soustavy</a:t>
            </a:r>
          </a:p>
          <a:p>
            <a:r>
              <a:rPr lang="cs-CZ" sz="2400" dirty="0" smtClean="0"/>
              <a:t>Tzv. „dětské nemoci“ spalničky, příušnice – u adolescentů chlapců ohrožují plodnost, zarděnky – ohrožují plod</a:t>
            </a:r>
          </a:p>
          <a:p>
            <a:r>
              <a:rPr lang="cs-CZ" sz="2400" dirty="0" smtClean="0"/>
              <a:t>Neštovice a plané neštovice</a:t>
            </a:r>
          </a:p>
          <a:p>
            <a:r>
              <a:rPr lang="cs-CZ" sz="2400" dirty="0" smtClean="0"/>
              <a:t>Klíšťová encefalitida – </a:t>
            </a:r>
            <a:r>
              <a:rPr lang="cs-CZ" sz="2400" dirty="0" err="1" smtClean="0"/>
              <a:t>klíšťovka</a:t>
            </a:r>
            <a:endParaRPr lang="cs-CZ" sz="2400" dirty="0" smtClean="0"/>
          </a:p>
          <a:p>
            <a:r>
              <a:rPr lang="cs-CZ" sz="2400" dirty="0" smtClean="0"/>
              <a:t>Opar a pásový opar – </a:t>
            </a:r>
            <a:r>
              <a:rPr lang="cs-CZ" sz="2400" dirty="0" err="1" smtClean="0"/>
              <a:t>herpesvir</a:t>
            </a:r>
            <a:endParaRPr lang="cs-CZ" sz="2400" dirty="0" smtClean="0"/>
          </a:p>
          <a:p>
            <a:r>
              <a:rPr lang="cs-CZ" sz="2400" dirty="0" smtClean="0"/>
              <a:t>Bradavice</a:t>
            </a:r>
          </a:p>
          <a:p>
            <a:r>
              <a:rPr lang="cs-CZ" sz="2400" dirty="0" smtClean="0"/>
              <a:t>Žloutenka</a:t>
            </a:r>
          </a:p>
          <a:p>
            <a:r>
              <a:rPr lang="cs-CZ" sz="2400" dirty="0" smtClean="0"/>
              <a:t>AIDS</a:t>
            </a:r>
          </a:p>
          <a:p>
            <a:endParaRPr lang="cs-CZ" sz="2400" dirty="0" smtClean="0"/>
          </a:p>
          <a:p>
            <a:endParaRPr lang="cs-CZ" sz="2400" dirty="0" smtClean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4" name="Obrázek 3" descr="aid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6456" y="3923853"/>
            <a:ext cx="2444860" cy="2697067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5472361" y="6660157"/>
            <a:ext cx="4032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Virus HIV – způsobuje AIDS, autoimunitní selhání, </a:t>
            </a:r>
            <a:r>
              <a:rPr lang="cs-CZ" dirty="0" smtClean="0">
                <a:hlinkClick r:id="rId3"/>
              </a:rPr>
              <a:t>http://vnl.xf.cz/gen/viry.php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5816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err="1" smtClean="0"/>
              <a:t>Podvirové</a:t>
            </a:r>
            <a:r>
              <a:rPr lang="cs-CZ" b="1" dirty="0" smtClean="0"/>
              <a:t> infekční jednotky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808" y="1043533"/>
            <a:ext cx="9071640" cy="6336704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Ještě jednodušší než viry</a:t>
            </a:r>
          </a:p>
          <a:p>
            <a:r>
              <a:rPr lang="cs-CZ" b="1" dirty="0" smtClean="0"/>
              <a:t>Viroidy</a:t>
            </a:r>
            <a:r>
              <a:rPr lang="cs-CZ" dirty="0" smtClean="0"/>
              <a:t>  - RNA neobklopená kapsidou (patogeny rostlin – bledost okurek, zakrnělost chmele)</a:t>
            </a:r>
          </a:p>
          <a:p>
            <a:r>
              <a:rPr lang="cs-CZ" b="1" dirty="0" err="1" smtClean="0"/>
              <a:t>Virusoidy</a:t>
            </a:r>
            <a:r>
              <a:rPr lang="cs-CZ" dirty="0" smtClean="0"/>
              <a:t> (satelity) – v kapsidě viru, DNA nebo RNA umístěná mimo vlastní DNA resp. RNA viru, kódují patogenitu viru</a:t>
            </a:r>
          </a:p>
          <a:p>
            <a:r>
              <a:rPr lang="cs-CZ" b="1" dirty="0" err="1" smtClean="0"/>
              <a:t>Priony</a:t>
            </a:r>
            <a:r>
              <a:rPr lang="cs-CZ" dirty="0" smtClean="0"/>
              <a:t> – „pouze“ infekční bílkovina degradující nervovou tkáň, např.</a:t>
            </a:r>
            <a:r>
              <a:rPr lang="cs-CZ" b="1" dirty="0" smtClean="0"/>
              <a:t> </a:t>
            </a:r>
            <a:r>
              <a:rPr lang="cs-CZ" b="1" dirty="0" err="1" smtClean="0"/>
              <a:t>Creutzfeld</a:t>
            </a:r>
            <a:r>
              <a:rPr lang="cs-CZ" b="1" dirty="0" smtClean="0"/>
              <a:t> – </a:t>
            </a:r>
            <a:r>
              <a:rPr lang="cs-CZ" b="1" dirty="0" err="1" smtClean="0"/>
              <a:t>Jacobova</a:t>
            </a:r>
            <a:r>
              <a:rPr lang="cs-CZ" b="1" dirty="0" smtClean="0"/>
              <a:t> nemoc </a:t>
            </a:r>
            <a:r>
              <a:rPr lang="cs-CZ" dirty="0" smtClean="0"/>
              <a:t>(degenerace mozečku), </a:t>
            </a:r>
            <a:r>
              <a:rPr lang="cs-CZ" dirty="0" err="1" smtClean="0"/>
              <a:t>scrapie</a:t>
            </a:r>
            <a:r>
              <a:rPr lang="cs-CZ" dirty="0" smtClean="0"/>
              <a:t> (</a:t>
            </a:r>
            <a:r>
              <a:rPr lang="cs-CZ" dirty="0" err="1" smtClean="0"/>
              <a:t>drbavka</a:t>
            </a:r>
            <a:r>
              <a:rPr lang="cs-CZ" dirty="0" smtClean="0"/>
              <a:t>) ovcí a koz, BSE – nemoc šílených krav</a:t>
            </a:r>
            <a:endParaRPr lang="cs-CZ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899517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Bakterie</a:t>
            </a:r>
            <a:endParaRPr lang="cs-CZ" b="1" dirty="0"/>
          </a:p>
        </p:txBody>
      </p:sp>
      <p:pic>
        <p:nvPicPr>
          <p:cNvPr id="4" name="Zástupný symbol pro obsah 3" descr="440px-Average_prokaryote_cell_cs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23888" y="755501"/>
            <a:ext cx="7876629" cy="6408712"/>
          </a:xfrm>
        </p:spPr>
      </p:pic>
      <p:sp>
        <p:nvSpPr>
          <p:cNvPr id="5" name="TextovéPole 4"/>
          <p:cNvSpPr txBox="1"/>
          <p:nvPr/>
        </p:nvSpPr>
        <p:spPr>
          <a:xfrm>
            <a:off x="431800" y="6948189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http://cs.wikipedia.org/wiki/Prokaryotick%C3%A1_bu%C5%88ka</a:t>
            </a:r>
            <a:endParaRPr lang="cs-CZ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999" y="0"/>
            <a:ext cx="9071640" cy="683493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Tvary </a:t>
            </a:r>
            <a:r>
              <a:rPr lang="cs-CZ" b="1" dirty="0" err="1" smtClean="0"/>
              <a:t>bakteríí</a:t>
            </a:r>
            <a:endParaRPr lang="cs-CZ" b="1" dirty="0"/>
          </a:p>
        </p:txBody>
      </p:sp>
      <p:pic>
        <p:nvPicPr>
          <p:cNvPr id="4" name="Zástupný symbol pro obsah 3" descr="tvary bakterií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896" y="755501"/>
            <a:ext cx="7344816" cy="6645858"/>
          </a:xfrm>
        </p:spPr>
      </p:pic>
      <p:sp>
        <p:nvSpPr>
          <p:cNvPr id="5" name="TextovéPole 4"/>
          <p:cNvSpPr txBox="1"/>
          <p:nvPr/>
        </p:nvSpPr>
        <p:spPr>
          <a:xfrm>
            <a:off x="1511920" y="7190343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http://cs.wikipedia.org/wiki/Prokaryotick%C3%A1_bu%C5%88ka</a:t>
            </a:r>
            <a:endParaRPr lang="cs-CZ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931</TotalTime>
  <Words>1077</Words>
  <Application>Microsoft Office PowerPoint</Application>
  <PresentationFormat>Vlastní</PresentationFormat>
  <Paragraphs>140</Paragraphs>
  <Slides>24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5" baseType="lpstr">
      <vt:lpstr>Výchozí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Viry</vt:lpstr>
      <vt:lpstr>Virová infekce - průběh</vt:lpstr>
      <vt:lpstr>Schéma životního cyklu virů</vt:lpstr>
      <vt:lpstr>Nemoci způsobené viry</vt:lpstr>
      <vt:lpstr>Podvirové infekční jednotky</vt:lpstr>
      <vt:lpstr>Bakterie</vt:lpstr>
      <vt:lpstr>Tvary bakteríí</vt:lpstr>
      <vt:lpstr>Bakteriální choroby</vt:lpstr>
      <vt:lpstr>Snímek 11</vt:lpstr>
      <vt:lpstr>Životní cyklus bakterií</vt:lpstr>
      <vt:lpstr>Sir Alexandr Fleming, nositel Nobelovy ceny</vt:lpstr>
      <vt:lpstr>Robert Koch (1843 – 1910) – objevitel původce tuberkulózy</vt:lpstr>
      <vt:lpstr>Imunitní odpověď organismu</vt:lpstr>
      <vt:lpstr>Fungi</vt:lpstr>
      <vt:lpstr>Formy mikroskopických hub</vt:lpstr>
      <vt:lpstr>Dermatofyta – onemocnění tinea (Microsporum)</vt:lpstr>
      <vt:lpstr>Kvasinky – onemocnění kandidóza (Candida albicans)</vt:lpstr>
      <vt:lpstr>Projevy kandidóz</vt:lpstr>
      <vt:lpstr>Léčení plísní</vt:lpstr>
      <vt:lpstr>Aflatoxiny</vt:lpstr>
      <vt:lpstr>Makroskopické houby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Význam vitamínů</dc:title>
  <dc:creator>stepnickova</dc:creator>
  <cp:lastModifiedBy>stepnickova</cp:lastModifiedBy>
  <cp:revision>114</cp:revision>
  <dcterms:created xsi:type="dcterms:W3CDTF">2013-04-16T11:06:11Z</dcterms:created>
  <dcterms:modified xsi:type="dcterms:W3CDTF">2013-06-06T21:20:37Z</dcterms:modified>
</cp:coreProperties>
</file>