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8" r:id="rId3"/>
    <p:sldId id="275" r:id="rId4"/>
    <p:sldId id="291" r:id="rId5"/>
    <p:sldId id="277" r:id="rId6"/>
    <p:sldId id="278" r:id="rId7"/>
    <p:sldId id="287" r:id="rId8"/>
    <p:sldId id="279" r:id="rId9"/>
    <p:sldId id="290" r:id="rId10"/>
    <p:sldId id="280" r:id="rId11"/>
    <p:sldId id="281" r:id="rId12"/>
    <p:sldId id="294" r:id="rId13"/>
    <p:sldId id="282" r:id="rId14"/>
    <p:sldId id="288" r:id="rId15"/>
    <p:sldId id="289" r:id="rId16"/>
    <p:sldId id="259" r:id="rId17"/>
    <p:sldId id="284" r:id="rId18"/>
    <p:sldId id="283" r:id="rId19"/>
    <p:sldId id="276" r:id="rId20"/>
    <p:sldId id="285" r:id="rId21"/>
    <p:sldId id="286" r:id="rId22"/>
    <p:sldId id="293" r:id="rId23"/>
    <p:sldId id="292" r:id="rId24"/>
    <p:sldId id="257" r:id="rId2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50" autoAdjust="0"/>
    <p:restoredTop sz="94660"/>
  </p:normalViewPr>
  <p:slideViewPr>
    <p:cSldViewPr>
      <p:cViewPr varScale="1">
        <p:scale>
          <a:sx n="68" d="100"/>
          <a:sy n="68" d="100"/>
        </p:scale>
        <p:origin x="-15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2EB956-1133-49A0-A88D-2FDB8988E07E}" type="datetimeFigureOut">
              <a:rPr lang="cs-CZ" smtClean="0"/>
              <a:pPr/>
              <a:t>14.4.2013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ABEEBD-A103-4EA7-AAAC-5B178DA55023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ABEEBD-A103-4EA7-AAAC-5B178DA55023}" type="slidenum">
              <a:rPr lang="cs-CZ" smtClean="0"/>
              <a:pPr/>
              <a:t>11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ABEEBD-A103-4EA7-AAAC-5B178DA55023}" type="slidenum">
              <a:rPr lang="cs-CZ" smtClean="0"/>
              <a:pPr/>
              <a:t>15</a:t>
            </a:fld>
            <a:endParaRPr lang="cs-C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ABEEBD-A103-4EA7-AAAC-5B178DA55023}" type="slidenum">
              <a:rPr lang="cs-CZ" smtClean="0"/>
              <a:pPr/>
              <a:t>16</a:t>
            </a:fld>
            <a:endParaRPr lang="cs-C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ABEEBD-A103-4EA7-AAAC-5B178DA55023}" type="slidenum">
              <a:rPr lang="cs-CZ" smtClean="0"/>
              <a:pPr/>
              <a:t>23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14.4.2013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14.4.2013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14.4.2013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14.4.2013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14.4.2013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14.4.2013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14.4.2013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14.4.2013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14.4.2013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14.4.2013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14.4.2013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DB4E2-CA91-4A47-A236-EE8875905A64}" type="datetimeFigureOut">
              <a:rPr lang="cs-CZ" smtClean="0"/>
              <a:pPr/>
              <a:t>14.4.2013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lidinsky@gymberoun.cz" TargetMode="External"/><Relationship Id="rId2" Type="http://schemas.openxmlformats.org/officeDocument/2006/relationships/hyperlink" Target="http://www.gymberoun.cz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wmf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kiskripta.eu/index.php/Infarkt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wikiskripta.eu/index.php/Mrtvice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vyuka.zsjarose.cz/index.php?action=lesson_detail&amp;id=433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s.wikipedia.org/wiki/Hlasivky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hyperlink" Target="http://zdravi.e15.cz/clanek/mlada-fronta-zdravotnicke-noviny-zdn/vedci-v-rakousku-prispeli-k-mozne-lecbe-metastaz-rakoviny-plic-469596" TargetMode="Externa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cs.wikipedia.org/wiki/Pneumonie" TargetMode="External"/><Relationship Id="rId4" Type="http://schemas.openxmlformats.org/officeDocument/2006/relationships/image" Target="../media/image3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hyperlink" Target="http://cs.wikipedia.org/wiki/Tuberkul%C3%B3za" TargetMode="Externa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cs.wikipedia.org/wiki/Plicn%C3%AD_skl%C3%ADpky" TargetMode="External"/><Relationship Id="rId3" Type="http://schemas.openxmlformats.org/officeDocument/2006/relationships/hyperlink" Target="http://lidsketelo.webnode.cz/obehova-soustava/" TargetMode="External"/><Relationship Id="rId7" Type="http://schemas.openxmlformats.org/officeDocument/2006/relationships/hyperlink" Target="http://www.wikiskripta.eu/index.php/Soubor:Illu_blood_cell_lineage.jpg" TargetMode="External"/><Relationship Id="rId2" Type="http://schemas.openxmlformats.org/officeDocument/2006/relationships/hyperlink" Target="http://cs.wikipedia.org/wiki/Soubor:Grafik_blutkreislauf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s.wikipedia.org/wiki/Leukocyt" TargetMode="External"/><Relationship Id="rId11" Type="http://schemas.openxmlformats.org/officeDocument/2006/relationships/hyperlink" Target="http://www.uzis.cz/cz/mkn/J09-J18.html" TargetMode="External"/><Relationship Id="rId5" Type="http://schemas.openxmlformats.org/officeDocument/2006/relationships/hyperlink" Target="http://cs.wikipedia.org/wiki/%C4%8Cerven%C3%A1_krvinka" TargetMode="External"/><Relationship Id="rId10" Type="http://schemas.openxmlformats.org/officeDocument/2006/relationships/hyperlink" Target="http://cs.wikipedia.org/wiki/Hlasivky" TargetMode="External"/><Relationship Id="rId4" Type="http://schemas.openxmlformats.org/officeDocument/2006/relationships/hyperlink" Target="http://cs.wikipedia.org/wiki/Srdce" TargetMode="External"/><Relationship Id="rId9" Type="http://schemas.openxmlformats.org/officeDocument/2006/relationships/hyperlink" Target="http://www.wikiskripta.eu/index.php/Infarkt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Ob%C4%9Bhov%C3%A1_soustava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Srdce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gif"/><Relationship Id="rId4" Type="http://schemas.openxmlformats.org/officeDocument/2006/relationships/hyperlink" Target="http://bioweb.genezis.eu/?cat=6&amp;file=srdcova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kiskripta.eu/index.php/Soubor:Illu_blood_cell_lineage.jpg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B%C3%ADl%C3%A1_krvinka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835696" y="2636912"/>
            <a:ext cx="6840760" cy="648072"/>
          </a:xfrm>
        </p:spPr>
        <p:txBody>
          <a:bodyPr>
            <a:noAutofit/>
          </a:bodyPr>
          <a:lstStyle/>
          <a:p>
            <a:pPr algn="l"/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Gymnázium </a:t>
            </a:r>
            <a:r>
              <a:rPr lang="cs-CZ" sz="1600" b="1" dirty="0" err="1">
                <a:latin typeface="Times New Roman" pitchFamily="18" charset="0"/>
                <a:cs typeface="Times New Roman" pitchFamily="18" charset="0"/>
              </a:rPr>
              <a:t>Joachima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1600" b="1" dirty="0" err="1">
                <a:latin typeface="Times New Roman" pitchFamily="18" charset="0"/>
                <a:cs typeface="Times New Roman" pitchFamily="18" charset="0"/>
              </a:rPr>
              <a:t>Barranda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 Beroun, </a:t>
            </a:r>
            <a:r>
              <a:rPr lang="cs-CZ" sz="1600" b="1" dirty="0" err="1">
                <a:latin typeface="Times New Roman" pitchFamily="18" charset="0"/>
                <a:cs typeface="Times New Roman" pitchFamily="18" charset="0"/>
              </a:rPr>
              <a:t>Talichova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 824, Beroun 2, 26601</a:t>
            </a:r>
            <a:br>
              <a:rPr lang="cs-CZ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tel., +420 (311) 623435, +420 (311) 621232, fax: +420 (311) 623435 </a:t>
            </a:r>
            <a:r>
              <a:rPr lang="cs-CZ" sz="1600" u="sng" dirty="0">
                <a:latin typeface="Times New Roman" pitchFamily="18" charset="0"/>
                <a:cs typeface="Times New Roman" pitchFamily="18" charset="0"/>
                <a:hlinkClick r:id="rId2"/>
              </a:rPr>
              <a:t>www.</a:t>
            </a:r>
            <a:r>
              <a:rPr lang="cs-CZ" sz="1600" u="sng" dirty="0" err="1">
                <a:latin typeface="Times New Roman" pitchFamily="18" charset="0"/>
                <a:cs typeface="Times New Roman" pitchFamily="18" charset="0"/>
                <a:hlinkClick r:id="rId2"/>
              </a:rPr>
              <a:t>gymberoun.cz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cs-CZ" sz="1600" dirty="0">
                <a:latin typeface="Times New Roman" pitchFamily="18" charset="0"/>
                <a:cs typeface="Times New Roman" pitchFamily="18" charset="0"/>
              </a:rPr>
            </a:br>
            <a:r>
              <a:rPr lang="cs-CZ" sz="16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lidinsky</a:t>
            </a:r>
            <a:r>
              <a:rPr lang="cs-CZ" sz="1600" u="sng" dirty="0">
                <a:latin typeface="Times New Roman" pitchFamily="18" charset="0"/>
                <a:cs typeface="Times New Roman" pitchFamily="18" charset="0"/>
                <a:hlinkClick r:id="rId3"/>
              </a:rPr>
              <a:t>@</a:t>
            </a:r>
            <a:r>
              <a:rPr lang="cs-CZ" sz="16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gymberoun.cz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,  IČ: 47558407,  </a:t>
            </a:r>
            <a:r>
              <a:rPr lang="cs-CZ" sz="1600" dirty="0" err="1">
                <a:latin typeface="Times New Roman" pitchFamily="18" charset="0"/>
                <a:cs typeface="Times New Roman" pitchFamily="18" charset="0"/>
              </a:rPr>
              <a:t>č.ú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. 775 711 0297 / 0100 u KB Beroun</a:t>
            </a:r>
            <a:br>
              <a:rPr lang="cs-CZ" sz="1600" dirty="0">
                <a:latin typeface="Times New Roman" pitchFamily="18" charset="0"/>
                <a:cs typeface="Times New Roman" pitchFamily="18" charset="0"/>
              </a:rPr>
            </a:b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cs-CZ" sz="1600" dirty="0"/>
              <a:t/>
            </a:r>
            <a:br>
              <a:rPr lang="cs-CZ" sz="1600" dirty="0"/>
            </a:br>
            <a:endParaRPr lang="cs-CZ" sz="16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b="1" dirty="0"/>
          </a:p>
          <a:p>
            <a:endParaRPr lang="cs-CZ" dirty="0"/>
          </a:p>
        </p:txBody>
      </p:sp>
      <p:pic>
        <p:nvPicPr>
          <p:cNvPr id="5" name="Obrázek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764704"/>
            <a:ext cx="7848872" cy="115212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7" name="Obrázek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2204864"/>
            <a:ext cx="1152128" cy="108012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8" name="TextovéPole 7"/>
          <p:cNvSpPr txBox="1"/>
          <p:nvPr/>
        </p:nvSpPr>
        <p:spPr>
          <a:xfrm>
            <a:off x="1115616" y="3933056"/>
            <a:ext cx="655272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latin typeface="Times New Roman" pitchFamily="18" charset="0"/>
                <a:cs typeface="Times New Roman" pitchFamily="18" charset="0"/>
              </a:rPr>
              <a:t>VY_32_INOVACE_2714</a:t>
            </a:r>
            <a:endParaRPr lang="cs-CZ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cs-CZ" sz="4000" b="1" dirty="0" smtClean="0"/>
              <a:t>Dýchací soustava a oběhová soustava</a:t>
            </a:r>
            <a:endParaRPr lang="cs-CZ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91680" y="332656"/>
            <a:ext cx="5544616" cy="1143000"/>
          </a:xfrm>
        </p:spPr>
        <p:txBody>
          <a:bodyPr>
            <a:normAutofit fontScale="90000"/>
          </a:bodyPr>
          <a:lstStyle/>
          <a:p>
            <a:r>
              <a:rPr lang="cs-CZ" b="1" dirty="0" smtClean="0"/>
              <a:t>Krevní skupiny, srážlivost krve a dr. Jánský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772816"/>
            <a:ext cx="8229600" cy="4925144"/>
          </a:xfrm>
        </p:spPr>
        <p:txBody>
          <a:bodyPr>
            <a:normAutofit fontScale="77500" lnSpcReduction="20000"/>
          </a:bodyPr>
          <a:lstStyle/>
          <a:p>
            <a:r>
              <a:rPr lang="cs-CZ" b="1" dirty="0" smtClean="0"/>
              <a:t>Krevní skupina </a:t>
            </a:r>
            <a:r>
              <a:rPr lang="cs-CZ" dirty="0" smtClean="0"/>
              <a:t>je ovlivněna látkou na červené krvince (aglutinogen) a příslušnou látkou v plazmě (aglutinin), tj. látka v plazmě nesráží (neslepuje, nezpůsobuje aglutinaci erytrocytů)</a:t>
            </a:r>
          </a:p>
          <a:p>
            <a:r>
              <a:rPr lang="cs-CZ" b="1" dirty="0" smtClean="0"/>
              <a:t>A</a:t>
            </a:r>
            <a:r>
              <a:rPr lang="cs-CZ" dirty="0" smtClean="0"/>
              <a:t> – na krvince aglutinogen </a:t>
            </a:r>
            <a:r>
              <a:rPr lang="cs-CZ" b="1" dirty="0" smtClean="0"/>
              <a:t>A</a:t>
            </a:r>
            <a:r>
              <a:rPr lang="cs-CZ" dirty="0" smtClean="0"/>
              <a:t>, v plazmě aglutinin </a:t>
            </a:r>
            <a:r>
              <a:rPr lang="cs-CZ" b="1" dirty="0" smtClean="0"/>
              <a:t>b</a:t>
            </a:r>
          </a:p>
          <a:p>
            <a:r>
              <a:rPr lang="cs-CZ" b="1" dirty="0" smtClean="0"/>
              <a:t>B</a:t>
            </a:r>
            <a:r>
              <a:rPr lang="cs-CZ" dirty="0" smtClean="0"/>
              <a:t> – na krvince aglutinogen </a:t>
            </a:r>
            <a:r>
              <a:rPr lang="cs-CZ" b="1" dirty="0" smtClean="0"/>
              <a:t>B</a:t>
            </a:r>
            <a:r>
              <a:rPr lang="cs-CZ" dirty="0" smtClean="0"/>
              <a:t>, v plazmě aglutinin </a:t>
            </a:r>
            <a:r>
              <a:rPr lang="cs-CZ" b="1" dirty="0" smtClean="0"/>
              <a:t>a</a:t>
            </a:r>
          </a:p>
          <a:p>
            <a:r>
              <a:rPr lang="cs-CZ" b="1" dirty="0" smtClean="0"/>
              <a:t>AB</a:t>
            </a:r>
            <a:r>
              <a:rPr lang="cs-CZ" dirty="0" smtClean="0"/>
              <a:t> – na krvince aglutinogen </a:t>
            </a:r>
            <a:r>
              <a:rPr lang="cs-CZ" b="1" dirty="0" smtClean="0"/>
              <a:t>A </a:t>
            </a:r>
            <a:r>
              <a:rPr lang="cs-CZ" dirty="0" smtClean="0"/>
              <a:t>i</a:t>
            </a:r>
            <a:r>
              <a:rPr lang="cs-CZ" b="1" dirty="0" smtClean="0"/>
              <a:t> B</a:t>
            </a:r>
            <a:r>
              <a:rPr lang="cs-CZ" dirty="0" smtClean="0"/>
              <a:t>, v plazmě není </a:t>
            </a:r>
            <a:r>
              <a:rPr lang="cs-CZ" b="1" dirty="0" smtClean="0"/>
              <a:t>žádný</a:t>
            </a:r>
            <a:r>
              <a:rPr lang="cs-CZ" dirty="0" smtClean="0"/>
              <a:t> aglutinin</a:t>
            </a:r>
          </a:p>
          <a:p>
            <a:r>
              <a:rPr lang="cs-CZ" b="1" dirty="0" smtClean="0"/>
              <a:t>O </a:t>
            </a:r>
            <a:r>
              <a:rPr lang="cs-CZ" dirty="0" smtClean="0"/>
              <a:t>– na krvince </a:t>
            </a:r>
            <a:r>
              <a:rPr lang="cs-CZ" b="1" dirty="0" smtClean="0"/>
              <a:t>žádný</a:t>
            </a:r>
            <a:r>
              <a:rPr lang="cs-CZ" dirty="0" smtClean="0"/>
              <a:t> aglutinogen, v plazmě aglutinin </a:t>
            </a:r>
            <a:r>
              <a:rPr lang="cs-CZ" b="1" dirty="0" smtClean="0"/>
              <a:t>a </a:t>
            </a:r>
            <a:r>
              <a:rPr lang="cs-CZ" dirty="0" smtClean="0"/>
              <a:t>i</a:t>
            </a:r>
            <a:r>
              <a:rPr lang="cs-CZ" b="1" dirty="0" smtClean="0"/>
              <a:t> b</a:t>
            </a:r>
          </a:p>
          <a:p>
            <a:r>
              <a:rPr lang="cs-CZ" dirty="0" smtClean="0"/>
              <a:t>Krevní skupinu upřesňuje přítomnost </a:t>
            </a:r>
            <a:r>
              <a:rPr lang="cs-CZ" b="1" dirty="0" err="1" smtClean="0"/>
              <a:t>Rh</a:t>
            </a:r>
            <a:r>
              <a:rPr lang="cs-CZ" b="1" dirty="0" smtClean="0"/>
              <a:t> faktoru, který v krvi buď je nebo není</a:t>
            </a:r>
          </a:p>
          <a:p>
            <a:r>
              <a:rPr lang="cs-CZ" b="1" dirty="0" smtClean="0"/>
              <a:t>Dr. Jánský  - </a:t>
            </a:r>
            <a:r>
              <a:rPr lang="cs-CZ" dirty="0" smtClean="0"/>
              <a:t>na počátku 20. století popsal vztahy vedoucí k určení krevních skupin</a:t>
            </a:r>
            <a:endParaRPr lang="cs-CZ" b="1" dirty="0"/>
          </a:p>
        </p:txBody>
      </p:sp>
      <p:pic>
        <p:nvPicPr>
          <p:cNvPr id="4" name="Obrázek 3" descr="Jánský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12360" y="188640"/>
            <a:ext cx="1118910" cy="1606257"/>
          </a:xfrm>
          <a:prstGeom prst="rect">
            <a:avLst/>
          </a:prstGeom>
        </p:spPr>
      </p:pic>
      <p:pic>
        <p:nvPicPr>
          <p:cNvPr id="5" name="Obrázek 4" descr="Jansky plaket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60648"/>
            <a:ext cx="1433643" cy="144016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 smtClean="0"/>
              <a:t>Bezpříspěvkové dárcovství krve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268760"/>
            <a:ext cx="8229600" cy="54006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cs-CZ" b="1" dirty="0" smtClean="0"/>
              <a:t>Významný akt lidské soudržnosti</a:t>
            </a:r>
          </a:p>
          <a:p>
            <a:pPr>
              <a:buNone/>
            </a:pPr>
            <a:r>
              <a:rPr lang="cs-CZ" b="1" dirty="0" smtClean="0"/>
              <a:t>Pravidla pro dárce:</a:t>
            </a:r>
          </a:p>
          <a:p>
            <a:pPr lvl="1"/>
            <a:r>
              <a:rPr lang="cs-CZ" dirty="0" smtClean="0"/>
              <a:t>Od  18 let</a:t>
            </a:r>
          </a:p>
          <a:p>
            <a:pPr lvl="1"/>
            <a:r>
              <a:rPr lang="cs-CZ" dirty="0" smtClean="0"/>
              <a:t>Výborný zdravotní stav </a:t>
            </a:r>
          </a:p>
          <a:p>
            <a:pPr lvl="1"/>
            <a:r>
              <a:rPr lang="cs-CZ" dirty="0" smtClean="0"/>
              <a:t>1 x za 10 týdnů, doporučení – ženy maximálně 4x, muži maximálně 5 x do roka</a:t>
            </a:r>
          </a:p>
          <a:p>
            <a:pPr lvl="1"/>
            <a:r>
              <a:rPr lang="cs-CZ" dirty="0" smtClean="0"/>
              <a:t>Odebírá se 450 ml (necelý 0,5 l)</a:t>
            </a:r>
          </a:p>
          <a:p>
            <a:pPr lvl="1"/>
            <a:r>
              <a:rPr lang="cs-CZ" dirty="0" smtClean="0"/>
              <a:t>Krev je testována před odběrem na základní hodnoty krevních komponent – určí aktuální zdravotní stav dárce, dále na pohlavní choroby</a:t>
            </a:r>
          </a:p>
          <a:p>
            <a:pPr lvl="1"/>
            <a:r>
              <a:rPr lang="cs-CZ" dirty="0" smtClean="0"/>
              <a:t>Před odběrem se místopřísežně podepisujeme pod dotazník mapující náš zdravotní stav od narození</a:t>
            </a:r>
          </a:p>
          <a:p>
            <a:pPr lvl="1"/>
            <a:r>
              <a:rPr lang="cs-CZ" dirty="0" smtClean="0"/>
              <a:t>Krev se po odběru dělí na plazmu a krevní buňky, tj. příjemce má při transfuzi „plnou“ krev od dvou dárců (je to dané různou dobou trvanlivosti plazmy a krevních komponent)</a:t>
            </a:r>
          </a:p>
          <a:p>
            <a:pPr lvl="1"/>
            <a:r>
              <a:rPr lang="cs-CZ" dirty="0" smtClean="0"/>
              <a:t>10, 20, 40 odběrů je postupně odměněno udělením bronzové, stříbrné a zlaté Jánského plakety</a:t>
            </a:r>
          </a:p>
          <a:p>
            <a:pPr lvl="1" algn="ctr">
              <a:buNone/>
            </a:pPr>
            <a:r>
              <a:rPr lang="cs-CZ" sz="3800" b="1" dirty="0" smtClean="0"/>
              <a:t>POZOR NA KOMERČNÍ ODBĚROVÁ MÍSTA – ZA KREV NEBO PLAZMU SICE PLATÍ, ALE ZDRAVOTNÍ STAV DÁRCE (TÍM I PŘÍJEMCE) NA SRDCI TĚMTO ZAŘÍZENÍM MOC NELEŽÍ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txBody>
          <a:bodyPr/>
          <a:lstStyle/>
          <a:p>
            <a:r>
              <a:rPr lang="cs-CZ" b="1" dirty="0" smtClean="0"/>
              <a:t>Mízní soustava</a:t>
            </a:r>
            <a:endParaRPr lang="cs-CZ" b="1" dirty="0"/>
          </a:p>
        </p:txBody>
      </p:sp>
      <p:pic>
        <p:nvPicPr>
          <p:cNvPr id="4" name="Zástupný symbol pro obsah 3" descr="Illu_lymphatic_syste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124744"/>
            <a:ext cx="2880320" cy="5251814"/>
          </a:xfrm>
        </p:spPr>
      </p:pic>
      <p:sp>
        <p:nvSpPr>
          <p:cNvPr id="6" name="TextovéPole 5"/>
          <p:cNvSpPr txBox="1"/>
          <p:nvPr/>
        </p:nvSpPr>
        <p:spPr>
          <a:xfrm>
            <a:off x="3131840" y="1196752"/>
            <a:ext cx="5328592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dirty="0" smtClean="0"/>
              <a:t>Začíná mezi </a:t>
            </a:r>
            <a:r>
              <a:rPr lang="cs-CZ" sz="3200" b="1" dirty="0" smtClean="0"/>
              <a:t>slepě</a:t>
            </a:r>
            <a:r>
              <a:rPr lang="cs-CZ" sz="3200" dirty="0" smtClean="0"/>
              <a:t> buňkami</a:t>
            </a:r>
          </a:p>
          <a:p>
            <a:r>
              <a:rPr lang="cs-CZ" sz="3200" b="1" dirty="0" smtClean="0"/>
              <a:t>Odvádí zplodiny </a:t>
            </a:r>
            <a:r>
              <a:rPr lang="cs-CZ" sz="3200" dirty="0" smtClean="0"/>
              <a:t>buněčného metabolismu </a:t>
            </a:r>
            <a:r>
              <a:rPr lang="cs-CZ" sz="3200" b="1" dirty="0" smtClean="0"/>
              <a:t>do horní duté žíly</a:t>
            </a:r>
          </a:p>
          <a:p>
            <a:r>
              <a:rPr lang="cs-CZ" sz="3200" b="1" dirty="0" smtClean="0"/>
              <a:t>Mízní uzliny </a:t>
            </a:r>
            <a:r>
              <a:rPr lang="cs-CZ" sz="3200" dirty="0" smtClean="0"/>
              <a:t>– součást imunitního systému </a:t>
            </a:r>
          </a:p>
          <a:p>
            <a:r>
              <a:rPr lang="cs-CZ" sz="3200" dirty="0" smtClean="0"/>
              <a:t>Účastní se </a:t>
            </a:r>
            <a:r>
              <a:rPr lang="cs-CZ" sz="3200" b="1" dirty="0" smtClean="0"/>
              <a:t>transportu lipidů </a:t>
            </a:r>
            <a:r>
              <a:rPr lang="cs-CZ" sz="3200" dirty="0" smtClean="0"/>
              <a:t>z tenkého střeva</a:t>
            </a:r>
            <a:endParaRPr lang="cs-CZ" sz="3200" b="1" dirty="0" smtClean="0"/>
          </a:p>
          <a:p>
            <a:r>
              <a:rPr lang="cs-CZ" sz="3200" dirty="0" smtClean="0"/>
              <a:t>Zásadní pro </a:t>
            </a:r>
            <a:r>
              <a:rPr lang="cs-CZ" sz="3200" b="1" dirty="0" smtClean="0"/>
              <a:t>nastartování  detoxikace</a:t>
            </a:r>
            <a:r>
              <a:rPr lang="cs-CZ" sz="3200" dirty="0" smtClean="0"/>
              <a:t> organismu, která pokračuje v </a:t>
            </a:r>
            <a:r>
              <a:rPr lang="cs-CZ" sz="3200" b="1" dirty="0" smtClean="0"/>
              <a:t>játrech</a:t>
            </a:r>
          </a:p>
          <a:p>
            <a:endParaRPr lang="cs-CZ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cs-CZ" b="1" dirty="0" smtClean="0"/>
              <a:t>Nemoci oběhové soustavy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cs-CZ" b="1" dirty="0" smtClean="0"/>
              <a:t>Souvisí s životním stylem a genetickými předpoklady</a:t>
            </a:r>
            <a:endParaRPr lang="cs-CZ" dirty="0" smtClean="0"/>
          </a:p>
          <a:p>
            <a:r>
              <a:rPr lang="cs-CZ" b="1" dirty="0" smtClean="0"/>
              <a:t>Infarkt</a:t>
            </a:r>
            <a:r>
              <a:rPr lang="cs-CZ" dirty="0" smtClean="0"/>
              <a:t> – ucpání koronární cévy trombem (cucek sražené krve)</a:t>
            </a:r>
          </a:p>
          <a:p>
            <a:r>
              <a:rPr lang="cs-CZ" b="1" dirty="0" smtClean="0"/>
              <a:t>Mrtvice</a:t>
            </a:r>
            <a:r>
              <a:rPr lang="cs-CZ" dirty="0" smtClean="0"/>
              <a:t> - ucpání mozkové cévy trombem (cucek sražené krve)</a:t>
            </a:r>
          </a:p>
          <a:p>
            <a:r>
              <a:rPr lang="cs-CZ" b="1" dirty="0" smtClean="0"/>
              <a:t>Ateroskleróza</a:t>
            </a:r>
            <a:r>
              <a:rPr lang="cs-CZ" dirty="0" smtClean="0"/>
              <a:t> – kornatění tepen (ukládání )</a:t>
            </a:r>
          </a:p>
          <a:p>
            <a:r>
              <a:rPr lang="cs-CZ" b="1" dirty="0" smtClean="0"/>
              <a:t>Chudokrevnost</a:t>
            </a:r>
            <a:r>
              <a:rPr lang="cs-CZ" dirty="0" smtClean="0"/>
              <a:t> – anémie – zmenšený počet červených krvinek (hemoglobinu)</a:t>
            </a:r>
          </a:p>
          <a:p>
            <a:r>
              <a:rPr lang="cs-CZ" b="1" dirty="0" smtClean="0"/>
              <a:t>Hemofilie</a:t>
            </a:r>
            <a:r>
              <a:rPr lang="cs-CZ" dirty="0" smtClean="0"/>
              <a:t> – dědičná geneticky ovlivněná nemoc, přenašečky jsou matky, nemocí trpí mužští potomci</a:t>
            </a:r>
          </a:p>
          <a:p>
            <a:r>
              <a:rPr lang="cs-CZ" b="1" dirty="0" smtClean="0"/>
              <a:t>Leukémie</a:t>
            </a:r>
            <a:r>
              <a:rPr lang="cs-CZ" dirty="0" smtClean="0"/>
              <a:t> – nádorové onemocnění krve</a:t>
            </a:r>
          </a:p>
          <a:p>
            <a:r>
              <a:rPr lang="cs-CZ" b="1" dirty="0" smtClean="0"/>
              <a:t>AIDS</a:t>
            </a:r>
            <a:r>
              <a:rPr lang="cs-CZ" dirty="0" smtClean="0"/>
              <a:t> – virového původu, ztráta imunity</a:t>
            </a:r>
          </a:p>
          <a:p>
            <a:r>
              <a:rPr lang="cs-CZ" b="1" dirty="0" smtClean="0"/>
              <a:t>Nemoci způsobené parazity </a:t>
            </a:r>
            <a:r>
              <a:rPr lang="cs-CZ" dirty="0" smtClean="0"/>
              <a:t>– zimnice, spavá nemoc aj.</a:t>
            </a:r>
            <a:endParaRPr lang="cs-CZ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r>
              <a:rPr lang="cs-CZ" b="1" dirty="0" smtClean="0"/>
              <a:t>Infarkt</a:t>
            </a:r>
            <a:endParaRPr lang="cs-CZ" b="1" dirty="0"/>
          </a:p>
        </p:txBody>
      </p:sp>
      <p:pic>
        <p:nvPicPr>
          <p:cNvPr id="4" name="Zástupný symbol pro obsah 3" descr="infark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908720"/>
            <a:ext cx="6192688" cy="5180754"/>
          </a:xfrm>
        </p:spPr>
      </p:pic>
      <p:sp>
        <p:nvSpPr>
          <p:cNvPr id="5" name="TextovéPole 4"/>
          <p:cNvSpPr txBox="1"/>
          <p:nvPr/>
        </p:nvSpPr>
        <p:spPr>
          <a:xfrm>
            <a:off x="611560" y="6165305"/>
            <a:ext cx="5688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http://www.</a:t>
            </a:r>
            <a:r>
              <a:rPr lang="cs-CZ" dirty="0" err="1" smtClean="0">
                <a:hlinkClick r:id="rId3"/>
              </a:rPr>
              <a:t>wikiskripta.eu</a:t>
            </a:r>
            <a:r>
              <a:rPr lang="cs-CZ" dirty="0" smtClean="0">
                <a:hlinkClick r:id="rId3"/>
              </a:rPr>
              <a:t>/index.</a:t>
            </a:r>
            <a:r>
              <a:rPr lang="cs-CZ" dirty="0" err="1" smtClean="0">
                <a:hlinkClick r:id="rId3"/>
              </a:rPr>
              <a:t>php</a:t>
            </a:r>
            <a:r>
              <a:rPr lang="cs-CZ" dirty="0" smtClean="0">
                <a:hlinkClick r:id="rId3"/>
              </a:rPr>
              <a:t>/Infarkt</a:t>
            </a:r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cs-CZ" b="1" dirty="0" smtClean="0"/>
              <a:t>Mrtvice</a:t>
            </a:r>
            <a:endParaRPr lang="cs-CZ" b="1" dirty="0"/>
          </a:p>
        </p:txBody>
      </p:sp>
      <p:pic>
        <p:nvPicPr>
          <p:cNvPr id="4" name="Zástupný symbol pro obsah 3" descr="mozkova-mrtvice-tricatnici_sip-92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980728"/>
            <a:ext cx="9144000" cy="5148469"/>
          </a:xfrm>
        </p:spPr>
      </p:pic>
      <p:sp>
        <p:nvSpPr>
          <p:cNvPr id="5" name="TextovéPole 4"/>
          <p:cNvSpPr txBox="1"/>
          <p:nvPr/>
        </p:nvSpPr>
        <p:spPr>
          <a:xfrm>
            <a:off x="971600" y="6453336"/>
            <a:ext cx="4752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4"/>
              </a:rPr>
              <a:t>http://www.</a:t>
            </a:r>
            <a:r>
              <a:rPr lang="cs-CZ" dirty="0" err="1" smtClean="0">
                <a:hlinkClick r:id="rId4"/>
              </a:rPr>
              <a:t>wikiskripta.eu</a:t>
            </a:r>
            <a:r>
              <a:rPr lang="cs-CZ" dirty="0" smtClean="0">
                <a:hlinkClick r:id="rId4"/>
              </a:rPr>
              <a:t>/index.</a:t>
            </a:r>
            <a:r>
              <a:rPr lang="cs-CZ" dirty="0" err="1" smtClean="0">
                <a:hlinkClick r:id="rId4"/>
              </a:rPr>
              <a:t>php</a:t>
            </a:r>
            <a:r>
              <a:rPr lang="cs-CZ" dirty="0" smtClean="0">
                <a:hlinkClick r:id="rId4"/>
              </a:rPr>
              <a:t>/Mrtvice</a:t>
            </a:r>
            <a:r>
              <a:rPr lang="cs-CZ" dirty="0" smtClean="0"/>
              <a:t> 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76056" y="404664"/>
            <a:ext cx="3600400" cy="1728192"/>
          </a:xfrm>
        </p:spPr>
        <p:txBody>
          <a:bodyPr>
            <a:normAutofit fontScale="90000"/>
          </a:bodyPr>
          <a:lstStyle/>
          <a:p>
            <a:r>
              <a:rPr lang="cs-CZ" b="1" dirty="0" smtClean="0"/>
              <a:t>Stavba dýchací soustavy</a:t>
            </a:r>
            <a:endParaRPr lang="cs-CZ" b="1" dirty="0"/>
          </a:p>
        </p:txBody>
      </p:sp>
      <p:pic>
        <p:nvPicPr>
          <p:cNvPr id="4" name="Zástupný symbol pro obsah 3" descr="dychaci-soustava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824536" cy="6754350"/>
          </a:xfrm>
        </p:spPr>
      </p:pic>
      <p:pic>
        <p:nvPicPr>
          <p:cNvPr id="5" name="Obrázek 4" descr="Respiratory_system_complete_en_sv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59139" y="1988840"/>
            <a:ext cx="4284861" cy="48691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/>
              <a:t>Stavba a funkce jednotlivých částí DS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77500" lnSpcReduction="20000"/>
          </a:bodyPr>
          <a:lstStyle/>
          <a:p>
            <a:r>
              <a:rPr lang="cs-CZ" b="1" dirty="0" smtClean="0"/>
              <a:t>Plíce</a:t>
            </a:r>
            <a:r>
              <a:rPr lang="cs-CZ" dirty="0" smtClean="0"/>
              <a:t> – pravá a levá samostatná plíce, orgán výměny plynů</a:t>
            </a:r>
          </a:p>
          <a:p>
            <a:r>
              <a:rPr lang="cs-CZ" b="1" dirty="0" smtClean="0"/>
              <a:t>Horní cesty dýchací </a:t>
            </a:r>
            <a:r>
              <a:rPr lang="cs-CZ" dirty="0" smtClean="0"/>
              <a:t>- transport plynů</a:t>
            </a:r>
          </a:p>
          <a:p>
            <a:pPr lvl="1"/>
            <a:r>
              <a:rPr lang="cs-CZ" dirty="0" smtClean="0"/>
              <a:t>nosní dutina, nosohltan – ohřátí a očištění vzduchu</a:t>
            </a:r>
          </a:p>
          <a:p>
            <a:r>
              <a:rPr lang="cs-CZ" b="1" dirty="0" smtClean="0"/>
              <a:t>Dolní cesty dýchací </a:t>
            </a:r>
            <a:r>
              <a:rPr lang="cs-CZ" dirty="0" smtClean="0"/>
              <a:t>– transport plynů a výměna plynů mezi plicními sklípky a krví – </a:t>
            </a:r>
            <a:r>
              <a:rPr lang="cs-CZ" b="1" dirty="0" smtClean="0"/>
              <a:t>vnější dýchání</a:t>
            </a:r>
          </a:p>
          <a:p>
            <a:pPr lvl="1">
              <a:buFontTx/>
              <a:buChar char="-"/>
            </a:pPr>
            <a:r>
              <a:rPr lang="cs-CZ" dirty="0" smtClean="0"/>
              <a:t>Průdušnice – chrupavčitá trubice, obsahuje </a:t>
            </a:r>
            <a:r>
              <a:rPr lang="cs-CZ" dirty="0" err="1" smtClean="0"/>
              <a:t>hkasivky</a:t>
            </a:r>
            <a:endParaRPr lang="cs-CZ" dirty="0" smtClean="0"/>
          </a:p>
          <a:p>
            <a:pPr lvl="1">
              <a:buFontTx/>
              <a:buChar char="-"/>
            </a:pPr>
            <a:r>
              <a:rPr lang="cs-CZ" dirty="0" smtClean="0"/>
              <a:t>Průdušky a průdušinky – pravá a </a:t>
            </a:r>
            <a:r>
              <a:rPr lang="cs-CZ" dirty="0" err="1" smtClean="0"/>
              <a:t>lévá</a:t>
            </a:r>
            <a:r>
              <a:rPr lang="cs-CZ" dirty="0" smtClean="0"/>
              <a:t> část, větvení</a:t>
            </a:r>
          </a:p>
          <a:p>
            <a:pPr lvl="1">
              <a:buFontTx/>
              <a:buChar char="-"/>
            </a:pPr>
            <a:r>
              <a:rPr lang="cs-CZ" dirty="0" smtClean="0"/>
              <a:t>Plicní váčky – zakončení průdušinek</a:t>
            </a:r>
          </a:p>
          <a:p>
            <a:pPr lvl="1">
              <a:buFontTx/>
              <a:buChar char="-"/>
            </a:pPr>
            <a:r>
              <a:rPr lang="cs-CZ" dirty="0" smtClean="0"/>
              <a:t>Plicní sklípky – řasení plicního váčku, protkány plicními vlásečnicemi</a:t>
            </a:r>
          </a:p>
          <a:p>
            <a:r>
              <a:rPr lang="cs-CZ" b="1" dirty="0" smtClean="0"/>
              <a:t>Dýchací svaly </a:t>
            </a:r>
            <a:r>
              <a:rPr lang="cs-CZ" dirty="0" smtClean="0"/>
              <a:t>– bránice a mezižeberní svaly, zajišťují aktivní nádech, výdech je pasivní</a:t>
            </a:r>
          </a:p>
          <a:p>
            <a:r>
              <a:rPr lang="cs-CZ" dirty="0" smtClean="0"/>
              <a:t>Dýchání je řízeno z </a:t>
            </a:r>
            <a:r>
              <a:rPr lang="cs-CZ" b="1" dirty="0" smtClean="0"/>
              <a:t>prodloužené míchy </a:t>
            </a:r>
            <a:r>
              <a:rPr lang="cs-CZ" dirty="0" smtClean="0"/>
              <a:t>reflexně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834880" cy="1143000"/>
          </a:xfrm>
        </p:spPr>
        <p:txBody>
          <a:bodyPr>
            <a:normAutofit fontScale="90000"/>
          </a:bodyPr>
          <a:lstStyle/>
          <a:p>
            <a:r>
              <a:rPr lang="cs-CZ" b="1" dirty="0" smtClean="0"/>
              <a:t>Vnější a vnitřní dýchání</a:t>
            </a:r>
            <a:endParaRPr lang="cs-CZ" b="1" dirty="0"/>
          </a:p>
        </p:txBody>
      </p:sp>
      <p:pic>
        <p:nvPicPr>
          <p:cNvPr id="4" name="Zástupný symbol pro obsah 3" descr="plicní sklípek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772816"/>
            <a:ext cx="3981450" cy="2971800"/>
          </a:xfrm>
        </p:spPr>
      </p:pic>
      <p:pic>
        <p:nvPicPr>
          <p:cNvPr id="5" name="Obrázek 4" descr="vztah vnitřní a vnější dýchání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0"/>
            <a:ext cx="4006621" cy="6858000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0" y="6488668"/>
            <a:ext cx="6696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4"/>
              </a:rPr>
              <a:t>http://vyuka.zsjarose.cz/index.php?action=lesson_detail&amp;id=433</a:t>
            </a:r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cs-CZ" b="1" dirty="0" smtClean="0"/>
              <a:t>Tvorba zvuku - hlas</a:t>
            </a:r>
            <a:endParaRPr lang="cs-CZ" b="1" dirty="0"/>
          </a:p>
        </p:txBody>
      </p:sp>
      <p:pic>
        <p:nvPicPr>
          <p:cNvPr id="4" name="Zástupný symbol pro obsah 3" descr="hlasivky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124744"/>
            <a:ext cx="4286250" cy="3371850"/>
          </a:xfrm>
        </p:spPr>
      </p:pic>
      <p:pic>
        <p:nvPicPr>
          <p:cNvPr id="5" name="Obrázek 4" descr="hlasivky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0072" y="1484784"/>
            <a:ext cx="3175000" cy="1587500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395536" y="6488668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4"/>
              </a:rPr>
              <a:t>http://cs.wikipedia.org/wiki/Hlasivky</a:t>
            </a:r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467544" y="4509120"/>
            <a:ext cx="81369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Anatomie hlasivek </a:t>
            </a:r>
            <a:r>
              <a:rPr lang="cs-CZ" sz="2400" dirty="0" smtClean="0"/>
              <a:t>- hlasivkový sval, vaz a řasa napjaté mezi chrupavkami hrtanu (štítná, </a:t>
            </a:r>
            <a:r>
              <a:rPr lang="cs-CZ" sz="2400" dirty="0" err="1" smtClean="0"/>
              <a:t>konvicová</a:t>
            </a:r>
            <a:r>
              <a:rPr lang="cs-CZ" sz="2400" dirty="0" smtClean="0"/>
              <a:t>)</a:t>
            </a:r>
          </a:p>
          <a:p>
            <a:r>
              <a:rPr lang="cs-CZ" sz="2400" b="1" dirty="0" smtClean="0"/>
              <a:t>Zvuk </a:t>
            </a:r>
            <a:r>
              <a:rPr lang="cs-CZ" sz="2400" dirty="0" smtClean="0"/>
              <a:t>se tvoří při výdech</a:t>
            </a:r>
          </a:p>
          <a:p>
            <a:r>
              <a:rPr lang="cs-CZ" sz="2400" b="1" dirty="0" smtClean="0"/>
              <a:t>Artikulovaný hlas </a:t>
            </a:r>
            <a:r>
              <a:rPr lang="cs-CZ" sz="2400" dirty="0" smtClean="0"/>
              <a:t>dotvářejí tvrdé a měkké patro, tváře, jazyk, zuby, rty</a:t>
            </a:r>
            <a:endParaRPr lang="cs-CZ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Klíčová slova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cs-CZ" dirty="0" smtClean="0"/>
              <a:t>Oběhová soustava – srdce, cévy – tepny, žíly, vlásečnice, trofické tkáně - </a:t>
            </a:r>
            <a:r>
              <a:rPr lang="cs-CZ" dirty="0" err="1" smtClean="0"/>
              <a:t>eritrocyty</a:t>
            </a:r>
            <a:r>
              <a:rPr lang="cs-CZ" dirty="0" smtClean="0"/>
              <a:t>, leukocyty, trombocyty, krevní skupiny, srážlivost krve, krevní skupiny, dr. Jánský, dárcovství krve, infarkt, ateroskleróza, chudokrevnost, hemofilie, leukémie</a:t>
            </a:r>
          </a:p>
          <a:p>
            <a:pPr>
              <a:buNone/>
            </a:pPr>
            <a:r>
              <a:rPr lang="cs-CZ" dirty="0" smtClean="0"/>
              <a:t>Dýchací soustava – vnější a vnitřní dýchání, plíce, horní cesty dýchací, dolní cesty dýchací, průdušnice, průdušky, průdušinky, plicní váčky a sklípky, hlas, pneumotorax, pneumonie, </a:t>
            </a:r>
            <a:r>
              <a:rPr lang="cs-CZ" dirty="0" err="1" smtClean="0"/>
              <a:t>laringitida</a:t>
            </a:r>
            <a:r>
              <a:rPr lang="cs-CZ" dirty="0" smtClean="0"/>
              <a:t>, rýma, kašel, chrápání</a:t>
            </a:r>
          </a:p>
          <a:p>
            <a:pPr>
              <a:buNone/>
            </a:pPr>
            <a:r>
              <a:rPr lang="cs-CZ" dirty="0" smtClean="0"/>
              <a:t>Mízní soustavy – mízovody, mízní uzliny, jednosměrný odvod zplodin buněčného metabolismu, transport tuků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Nemoci dýchací soustavy 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cs-CZ" b="1" dirty="0" smtClean="0"/>
              <a:t>Souvisí s životním stylem a genetickými předpoklady</a:t>
            </a:r>
          </a:p>
          <a:p>
            <a:r>
              <a:rPr lang="cs-CZ" b="1" dirty="0" smtClean="0"/>
              <a:t>Pneumotora</a:t>
            </a:r>
            <a:r>
              <a:rPr lang="cs-CZ" dirty="0" smtClean="0"/>
              <a:t>x – poranění plíce při proražení</a:t>
            </a:r>
          </a:p>
          <a:p>
            <a:r>
              <a:rPr lang="cs-CZ" b="1" dirty="0" smtClean="0"/>
              <a:t>Pneumonie</a:t>
            </a:r>
            <a:r>
              <a:rPr lang="cs-CZ" dirty="0" smtClean="0"/>
              <a:t> – zánět (zápal) plic</a:t>
            </a:r>
          </a:p>
          <a:p>
            <a:r>
              <a:rPr lang="cs-CZ" b="1" dirty="0" smtClean="0"/>
              <a:t>Laryngitida a </a:t>
            </a:r>
            <a:r>
              <a:rPr lang="cs-CZ" b="1" dirty="0" err="1" smtClean="0"/>
              <a:t>bronchytida</a:t>
            </a:r>
            <a:r>
              <a:rPr lang="cs-CZ" b="1" dirty="0" smtClean="0"/>
              <a:t> </a:t>
            </a:r>
            <a:r>
              <a:rPr lang="cs-CZ" dirty="0" smtClean="0"/>
              <a:t>– zánět hrtanu a průdušek</a:t>
            </a:r>
          </a:p>
          <a:p>
            <a:r>
              <a:rPr lang="cs-CZ" b="1" dirty="0" smtClean="0"/>
              <a:t>Rýma a kašel </a:t>
            </a:r>
            <a:r>
              <a:rPr lang="cs-CZ" dirty="0" smtClean="0"/>
              <a:t>– virová onemocnění dýchacích cest </a:t>
            </a:r>
          </a:p>
          <a:p>
            <a:r>
              <a:rPr lang="cs-CZ" b="1" dirty="0" smtClean="0"/>
              <a:t>Chrápání</a:t>
            </a:r>
            <a:r>
              <a:rPr lang="cs-CZ" dirty="0" smtClean="0"/>
              <a:t> – vibrace částí DS</a:t>
            </a:r>
          </a:p>
          <a:p>
            <a:r>
              <a:rPr lang="cs-CZ" b="1" dirty="0" smtClean="0"/>
              <a:t>Tuberkulóza</a:t>
            </a:r>
            <a:r>
              <a:rPr lang="cs-CZ" dirty="0" smtClean="0"/>
              <a:t> – bakteriální onemocnění plic</a:t>
            </a:r>
          </a:p>
          <a:p>
            <a:r>
              <a:rPr lang="cs-CZ" b="1" dirty="0" smtClean="0"/>
              <a:t>Karcinomy DS – často důsledek kouření či pobytu v rizikovém (těkavé látky, prach) prostředí</a:t>
            </a:r>
          </a:p>
          <a:p>
            <a:r>
              <a:rPr lang="cs-CZ" b="1" dirty="0" smtClean="0"/>
              <a:t>Zaprášené plíce </a:t>
            </a:r>
            <a:r>
              <a:rPr lang="cs-CZ" dirty="0" smtClean="0"/>
              <a:t>– důsledek pobytu v zakouřeném a prašném prostředí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635896" y="0"/>
            <a:ext cx="5508104" cy="908720"/>
          </a:xfrm>
        </p:spPr>
        <p:txBody>
          <a:bodyPr>
            <a:normAutofit/>
          </a:bodyPr>
          <a:lstStyle/>
          <a:p>
            <a:r>
              <a:rPr lang="cs-CZ" b="1" dirty="0" smtClean="0"/>
              <a:t>Karcinomy </a:t>
            </a:r>
            <a:endParaRPr lang="cs-CZ" b="1" dirty="0"/>
          </a:p>
        </p:txBody>
      </p:sp>
      <p:pic>
        <p:nvPicPr>
          <p:cNvPr id="4" name="Zástupný symbol pro obsah 3" descr="rak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3103007" cy="2880320"/>
          </a:xfrm>
        </p:spPr>
      </p:pic>
      <p:pic>
        <p:nvPicPr>
          <p:cNvPr id="5" name="Obrázek 4" descr="rak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3284984"/>
            <a:ext cx="3168352" cy="3227623"/>
          </a:xfrm>
          <a:prstGeom prst="rect">
            <a:avLst/>
          </a:prstGeom>
        </p:spPr>
      </p:pic>
      <p:pic>
        <p:nvPicPr>
          <p:cNvPr id="6" name="Obrázek 5" descr="rak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32197" y="4322660"/>
            <a:ext cx="2111803" cy="2535340"/>
          </a:xfrm>
          <a:prstGeom prst="rect">
            <a:avLst/>
          </a:prstGeom>
        </p:spPr>
      </p:pic>
      <p:pic>
        <p:nvPicPr>
          <p:cNvPr id="7" name="Obrázek 6" descr="rak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63888" y="4509120"/>
            <a:ext cx="3168352" cy="1779152"/>
          </a:xfrm>
          <a:prstGeom prst="rect">
            <a:avLst/>
          </a:prstGeom>
        </p:spPr>
      </p:pic>
      <p:pic>
        <p:nvPicPr>
          <p:cNvPr id="11" name="Obrázek 10" descr="rak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139952" y="836712"/>
            <a:ext cx="4202832" cy="3397289"/>
          </a:xfrm>
          <a:prstGeom prst="rect">
            <a:avLst/>
          </a:prstGeom>
        </p:spPr>
      </p:pic>
      <p:sp>
        <p:nvSpPr>
          <p:cNvPr id="12" name="TextovéPole 11"/>
          <p:cNvSpPr txBox="1"/>
          <p:nvPr/>
        </p:nvSpPr>
        <p:spPr>
          <a:xfrm>
            <a:off x="3851920" y="6488668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7"/>
              </a:rPr>
              <a:t>zdravi.e15.cz</a:t>
            </a:r>
            <a:endParaRPr lang="cs-CZ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cs-CZ" sz="2800" b="1" dirty="0" err="1" smtClean="0"/>
              <a:t>Pneumónie</a:t>
            </a:r>
            <a:r>
              <a:rPr lang="cs-CZ" sz="2800" b="1" dirty="0" smtClean="0"/>
              <a:t> – zápal plic – RTG oboustranné pneumonie, původce pneumonie – </a:t>
            </a:r>
            <a:r>
              <a:rPr lang="cs-CZ" sz="2800" b="1" dirty="0" err="1" smtClean="0"/>
              <a:t>Streptoccocus</a:t>
            </a:r>
            <a:r>
              <a:rPr lang="cs-CZ" sz="2800" b="1" dirty="0" smtClean="0"/>
              <a:t>, cytologie zdravé a nemocné tkáně</a:t>
            </a:r>
            <a:endParaRPr lang="cs-CZ" sz="2800" b="1" dirty="0"/>
          </a:p>
        </p:txBody>
      </p:sp>
      <p:pic>
        <p:nvPicPr>
          <p:cNvPr id="4" name="Zástupný symbol pro obsah 3" descr="pneumonie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268760"/>
            <a:ext cx="5387016" cy="4896544"/>
          </a:xfrm>
        </p:spPr>
      </p:pic>
      <p:pic>
        <p:nvPicPr>
          <p:cNvPr id="5" name="Obrázek 4" descr="pneumonie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88224" y="2708920"/>
            <a:ext cx="2016224" cy="3464240"/>
          </a:xfrm>
          <a:prstGeom prst="rect">
            <a:avLst/>
          </a:prstGeom>
        </p:spPr>
      </p:pic>
      <p:pic>
        <p:nvPicPr>
          <p:cNvPr id="6" name="Obrázek 5" descr="pneumonie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16216" y="1124744"/>
            <a:ext cx="2065804" cy="1440160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611560" y="6381328"/>
            <a:ext cx="7776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5"/>
              </a:rPr>
              <a:t>http://cs.wikipedia.org/wiki/Pneumonie</a:t>
            </a:r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Tuberkulóza</a:t>
            </a:r>
            <a:endParaRPr lang="cs-CZ" b="1" dirty="0"/>
          </a:p>
        </p:txBody>
      </p:sp>
      <p:pic>
        <p:nvPicPr>
          <p:cNvPr id="4" name="Zástupný symbol pro obsah 3" descr="Tuberculosis-x-ray-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11560" y="1340768"/>
            <a:ext cx="4926786" cy="4525963"/>
          </a:xfrm>
        </p:spPr>
      </p:pic>
      <p:sp>
        <p:nvSpPr>
          <p:cNvPr id="5" name="Obdélník 4"/>
          <p:cNvSpPr/>
          <p:nvPr/>
        </p:nvSpPr>
        <p:spPr>
          <a:xfrm>
            <a:off x="539552" y="5949280"/>
            <a:ext cx="47525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4"/>
              </a:rPr>
              <a:t>http://cs.wikipedia.org/wiki/Tuberkul%C3%B3za</a:t>
            </a:r>
            <a:endParaRPr lang="cs-CZ" dirty="0" smtClean="0"/>
          </a:p>
          <a:p>
            <a:endParaRPr lang="cs-CZ" dirty="0"/>
          </a:p>
        </p:txBody>
      </p:sp>
      <p:pic>
        <p:nvPicPr>
          <p:cNvPr id="6" name="Obrázek 5" descr="Tuberculosa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96136" y="1340768"/>
            <a:ext cx="2690110" cy="2592288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5940152" y="4293096"/>
            <a:ext cx="27363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1) RTG s diagnózou TBC</a:t>
            </a:r>
          </a:p>
          <a:p>
            <a:r>
              <a:rPr lang="cs-CZ" sz="2400" dirty="0" smtClean="0"/>
              <a:t>Bakterie způsobující 2) TBC – </a:t>
            </a:r>
            <a:r>
              <a:rPr lang="cs-CZ" sz="2400" dirty="0" err="1" smtClean="0"/>
              <a:t>Mycobacterium</a:t>
            </a:r>
            <a:r>
              <a:rPr lang="cs-CZ" sz="2400" dirty="0" smtClean="0"/>
              <a:t> </a:t>
            </a:r>
            <a:r>
              <a:rPr lang="cs-CZ" sz="2400" dirty="0" err="1" smtClean="0"/>
              <a:t>tuberculosis</a:t>
            </a:r>
            <a:endParaRPr lang="cs-CZ" sz="24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Použitá literatura a webové stránky</a:t>
            </a: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dirty="0" smtClean="0"/>
              <a:t>Jelínek</a:t>
            </a:r>
            <a:r>
              <a:rPr lang="cs-CZ" dirty="0"/>
              <a:t>, J. a </a:t>
            </a:r>
            <a:r>
              <a:rPr lang="cs-CZ" dirty="0" err="1"/>
              <a:t>Zicháček</a:t>
            </a:r>
            <a:r>
              <a:rPr lang="cs-CZ" dirty="0"/>
              <a:t>, V.: Biologie pro gymnázia. Nakladatelství </a:t>
            </a:r>
            <a:r>
              <a:rPr lang="cs-CZ" dirty="0" smtClean="0"/>
              <a:t>Olomouc</a:t>
            </a:r>
          </a:p>
          <a:p>
            <a:r>
              <a:rPr lang="cs-CZ" dirty="0" smtClean="0">
                <a:hlinkClick r:id="rId2"/>
              </a:rPr>
              <a:t>http://cs.wikipedia.org/wiki/Soubor:Grafik_blutkreislauf.jpg</a:t>
            </a:r>
            <a:r>
              <a:rPr lang="cs-CZ" dirty="0" smtClean="0"/>
              <a:t> </a:t>
            </a:r>
          </a:p>
          <a:p>
            <a:r>
              <a:rPr lang="cs-CZ" dirty="0" smtClean="0">
                <a:hlinkClick r:id="rId3"/>
              </a:rPr>
              <a:t>http://lidsketelo.webnode.cz/obehova-soustava/</a:t>
            </a:r>
            <a:r>
              <a:rPr lang="cs-CZ" dirty="0" smtClean="0"/>
              <a:t> </a:t>
            </a:r>
          </a:p>
          <a:p>
            <a:r>
              <a:rPr lang="cs-CZ" dirty="0" smtClean="0">
                <a:hlinkClick r:id="rId4"/>
              </a:rPr>
              <a:t>http://cs.wikipedia.org/wiki/Srdce</a:t>
            </a:r>
            <a:endParaRPr lang="cs-CZ" dirty="0" smtClean="0"/>
          </a:p>
          <a:p>
            <a:r>
              <a:rPr lang="cs-CZ" dirty="0" smtClean="0">
                <a:hlinkClick r:id="rId5"/>
              </a:rPr>
              <a:t>http://cs.wikipedia.org/wiki/%C4%8Cerven%C3%A1_krvinka</a:t>
            </a:r>
            <a:endParaRPr lang="cs-CZ" dirty="0" smtClean="0"/>
          </a:p>
          <a:p>
            <a:r>
              <a:rPr lang="cs-CZ" dirty="0" smtClean="0">
                <a:hlinkClick r:id="rId6"/>
              </a:rPr>
              <a:t>http://cs.wikipedia.org/wiki/Leukocyt</a:t>
            </a:r>
            <a:r>
              <a:rPr lang="cs-CZ" dirty="0" smtClean="0"/>
              <a:t> </a:t>
            </a:r>
          </a:p>
          <a:p>
            <a:r>
              <a:rPr lang="cs-CZ" dirty="0" smtClean="0">
                <a:hlinkClick r:id="rId7"/>
              </a:rPr>
              <a:t>http://www.</a:t>
            </a:r>
            <a:r>
              <a:rPr lang="cs-CZ" dirty="0" err="1" smtClean="0">
                <a:hlinkClick r:id="rId7"/>
              </a:rPr>
              <a:t>wikiskripta.eu</a:t>
            </a:r>
            <a:r>
              <a:rPr lang="cs-CZ" dirty="0" smtClean="0">
                <a:hlinkClick r:id="rId7"/>
              </a:rPr>
              <a:t>/index.</a:t>
            </a:r>
            <a:r>
              <a:rPr lang="cs-CZ" dirty="0" err="1" smtClean="0">
                <a:hlinkClick r:id="rId7"/>
              </a:rPr>
              <a:t>php</a:t>
            </a:r>
            <a:r>
              <a:rPr lang="cs-CZ" dirty="0" smtClean="0">
                <a:hlinkClick r:id="rId7"/>
              </a:rPr>
              <a:t>/Soubor:</a:t>
            </a:r>
            <a:r>
              <a:rPr lang="cs-CZ" dirty="0" err="1" smtClean="0">
                <a:hlinkClick r:id="rId7"/>
              </a:rPr>
              <a:t>Illu</a:t>
            </a:r>
            <a:r>
              <a:rPr lang="cs-CZ" dirty="0" smtClean="0">
                <a:hlinkClick r:id="rId7"/>
              </a:rPr>
              <a:t>_</a:t>
            </a:r>
            <a:r>
              <a:rPr lang="cs-CZ" dirty="0" err="1" smtClean="0">
                <a:hlinkClick r:id="rId7"/>
              </a:rPr>
              <a:t>blood</a:t>
            </a:r>
            <a:r>
              <a:rPr lang="cs-CZ" dirty="0" smtClean="0">
                <a:hlinkClick r:id="rId7"/>
              </a:rPr>
              <a:t>_cell_</a:t>
            </a:r>
            <a:r>
              <a:rPr lang="cs-CZ" dirty="0" err="1" smtClean="0">
                <a:hlinkClick r:id="rId7"/>
              </a:rPr>
              <a:t>lineage.jpg</a:t>
            </a:r>
            <a:r>
              <a:rPr lang="cs-CZ" dirty="0" smtClean="0"/>
              <a:t> </a:t>
            </a:r>
          </a:p>
          <a:p>
            <a:r>
              <a:rPr lang="cs-CZ" dirty="0" smtClean="0">
                <a:hlinkClick r:id="rId8"/>
              </a:rPr>
              <a:t>http://cs.wikipedia.org/wiki/Plicn%C3%AD_skl%C3%ADpky</a:t>
            </a:r>
            <a:endParaRPr lang="cs-CZ" dirty="0" smtClean="0"/>
          </a:p>
          <a:p>
            <a:r>
              <a:rPr lang="cs-CZ" dirty="0" smtClean="0">
                <a:hlinkClick r:id="rId9"/>
              </a:rPr>
              <a:t>http://www.</a:t>
            </a:r>
            <a:r>
              <a:rPr lang="cs-CZ" dirty="0" err="1" smtClean="0">
                <a:hlinkClick r:id="rId9"/>
              </a:rPr>
              <a:t>wikiskripta.eu</a:t>
            </a:r>
            <a:r>
              <a:rPr lang="cs-CZ" dirty="0" smtClean="0">
                <a:hlinkClick r:id="rId9"/>
              </a:rPr>
              <a:t>/index.</a:t>
            </a:r>
            <a:r>
              <a:rPr lang="cs-CZ" dirty="0" err="1" smtClean="0">
                <a:hlinkClick r:id="rId9"/>
              </a:rPr>
              <a:t>php</a:t>
            </a:r>
            <a:r>
              <a:rPr lang="cs-CZ" dirty="0" smtClean="0">
                <a:hlinkClick r:id="rId9"/>
              </a:rPr>
              <a:t>/Infarkt</a:t>
            </a:r>
            <a:endParaRPr lang="cs-CZ" dirty="0" smtClean="0"/>
          </a:p>
          <a:p>
            <a:r>
              <a:rPr lang="cs-CZ" dirty="0" smtClean="0">
                <a:hlinkClick r:id="rId10"/>
              </a:rPr>
              <a:t>http://cs.wikipedia.org/wiki/Hlasivky</a:t>
            </a:r>
            <a:endParaRPr lang="cs-CZ" dirty="0" smtClean="0"/>
          </a:p>
          <a:p>
            <a:r>
              <a:rPr lang="cs-CZ" dirty="0" smtClean="0">
                <a:hlinkClick r:id="rId11"/>
              </a:rPr>
              <a:t>http://www.</a:t>
            </a:r>
            <a:r>
              <a:rPr lang="cs-CZ" dirty="0" err="1" smtClean="0">
                <a:hlinkClick r:id="rId11"/>
              </a:rPr>
              <a:t>uzis.cz</a:t>
            </a:r>
            <a:r>
              <a:rPr lang="cs-CZ" dirty="0" smtClean="0">
                <a:hlinkClick r:id="rId11"/>
              </a:rPr>
              <a:t>/</a:t>
            </a:r>
            <a:r>
              <a:rPr lang="cs-CZ" dirty="0" err="1" smtClean="0">
                <a:hlinkClick r:id="rId11"/>
              </a:rPr>
              <a:t>cz</a:t>
            </a:r>
            <a:r>
              <a:rPr lang="cs-CZ" dirty="0" smtClean="0">
                <a:hlinkClick r:id="rId11"/>
              </a:rPr>
              <a:t>/</a:t>
            </a:r>
            <a:r>
              <a:rPr lang="cs-CZ" dirty="0" err="1" smtClean="0">
                <a:hlinkClick r:id="rId11"/>
              </a:rPr>
              <a:t>mkn</a:t>
            </a:r>
            <a:r>
              <a:rPr lang="cs-CZ" dirty="0" smtClean="0">
                <a:hlinkClick r:id="rId11"/>
              </a:rPr>
              <a:t>/J09-J18.html#J14</a:t>
            </a:r>
            <a:r>
              <a:rPr lang="cs-CZ" dirty="0" smtClean="0"/>
              <a:t>  - nemoci DS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44008" y="274638"/>
            <a:ext cx="4042792" cy="1143000"/>
          </a:xfrm>
        </p:spPr>
        <p:txBody>
          <a:bodyPr>
            <a:normAutofit fontScale="90000"/>
          </a:bodyPr>
          <a:lstStyle/>
          <a:p>
            <a:r>
              <a:rPr lang="cs-CZ" b="1" dirty="0" smtClean="0"/>
              <a:t>Stavba oběhové soustavy</a:t>
            </a:r>
            <a:endParaRPr lang="cs-CZ" b="1" dirty="0"/>
          </a:p>
        </p:txBody>
      </p:sp>
      <p:pic>
        <p:nvPicPr>
          <p:cNvPr id="4" name="Zástupný symbol pro obsah 3" descr="OS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-1"/>
            <a:ext cx="4032448" cy="6872443"/>
          </a:xfrm>
        </p:spPr>
      </p:pic>
      <p:sp>
        <p:nvSpPr>
          <p:cNvPr id="6" name="TextovéPole 5"/>
          <p:cNvSpPr txBox="1"/>
          <p:nvPr/>
        </p:nvSpPr>
        <p:spPr>
          <a:xfrm>
            <a:off x="3095328" y="6093296"/>
            <a:ext cx="6048672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http://cs.wikipedia.org/wiki/Ob%C4%9Bhov%C3%A1_soustava</a:t>
            </a:r>
            <a:r>
              <a:rPr lang="cs-CZ" dirty="0" smtClean="0"/>
              <a:t> </a:t>
            </a:r>
            <a:endParaRPr lang="cs-CZ" dirty="0"/>
          </a:p>
        </p:txBody>
      </p:sp>
      <p:pic>
        <p:nvPicPr>
          <p:cNvPr id="8" name="Obrázek 7" descr="o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60032" y="1391462"/>
            <a:ext cx="3168352" cy="45370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 smtClean="0"/>
              <a:t>Funkce jednotlivých částí OS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 fontScale="85000" lnSpcReduction="10000"/>
          </a:bodyPr>
          <a:lstStyle/>
          <a:p>
            <a:r>
              <a:rPr lang="cs-CZ" b="1" dirty="0" smtClean="0"/>
              <a:t>Srdce</a:t>
            </a:r>
            <a:r>
              <a:rPr lang="cs-CZ" dirty="0" smtClean="0"/>
              <a:t> – „pumpa“, udržuje krev v pohybu</a:t>
            </a:r>
          </a:p>
          <a:p>
            <a:r>
              <a:rPr lang="cs-CZ" b="1" dirty="0" smtClean="0"/>
              <a:t>Cévy</a:t>
            </a:r>
            <a:r>
              <a:rPr lang="cs-CZ" dirty="0" smtClean="0"/>
              <a:t> – „potrubí“, transportní cesta</a:t>
            </a:r>
          </a:p>
          <a:p>
            <a:pPr lvl="1"/>
            <a:r>
              <a:rPr lang="cs-CZ" b="1" dirty="0" smtClean="0"/>
              <a:t>Tepny (aorta, arterie)</a:t>
            </a:r>
            <a:r>
              <a:rPr lang="cs-CZ" dirty="0" smtClean="0"/>
              <a:t> – vedou od srdce do těla a do plic</a:t>
            </a:r>
          </a:p>
          <a:p>
            <a:pPr lvl="1"/>
            <a:r>
              <a:rPr lang="cs-CZ" b="1" dirty="0" smtClean="0"/>
              <a:t>Žíly (</a:t>
            </a:r>
            <a:r>
              <a:rPr lang="cs-CZ" b="1" dirty="0" err="1" smtClean="0"/>
              <a:t>veny</a:t>
            </a:r>
            <a:r>
              <a:rPr lang="cs-CZ" b="1" dirty="0" smtClean="0"/>
              <a:t>) </a:t>
            </a:r>
            <a:r>
              <a:rPr lang="cs-CZ" dirty="0" smtClean="0"/>
              <a:t>– vedou k srdci z těla a z plic</a:t>
            </a:r>
          </a:p>
          <a:p>
            <a:pPr lvl="1"/>
            <a:r>
              <a:rPr lang="cs-CZ" b="1" dirty="0" smtClean="0"/>
              <a:t>Vlásečnice</a:t>
            </a:r>
            <a:r>
              <a:rPr lang="cs-CZ" dirty="0" smtClean="0"/>
              <a:t> – realizují výměnu (plyny – kyslík, oxid uhličitý, živiny, zplodiny metabolismu buněk)</a:t>
            </a:r>
          </a:p>
          <a:p>
            <a:r>
              <a:rPr lang="cs-CZ" b="1" dirty="0" smtClean="0"/>
              <a:t>Krev</a:t>
            </a:r>
          </a:p>
          <a:p>
            <a:pPr lvl="1"/>
            <a:r>
              <a:rPr lang="cs-CZ" b="1" dirty="0" smtClean="0"/>
              <a:t>Červené krvinky </a:t>
            </a:r>
            <a:r>
              <a:rPr lang="cs-CZ" dirty="0" smtClean="0"/>
              <a:t>(erytrocyty) – transport plynů</a:t>
            </a:r>
          </a:p>
          <a:p>
            <a:pPr lvl="1"/>
            <a:r>
              <a:rPr lang="cs-CZ" dirty="0" smtClean="0"/>
              <a:t>Bílé krvinky (leukocyty) – imunitní reakce</a:t>
            </a:r>
          </a:p>
          <a:p>
            <a:pPr lvl="1"/>
            <a:r>
              <a:rPr lang="cs-CZ" b="1" dirty="0" smtClean="0"/>
              <a:t>Krevní destičky </a:t>
            </a:r>
            <a:r>
              <a:rPr lang="cs-CZ" dirty="0" smtClean="0"/>
              <a:t>– srážení krve (koagulace)</a:t>
            </a:r>
          </a:p>
          <a:p>
            <a:pPr lvl="1"/>
            <a:r>
              <a:rPr lang="cs-CZ" b="1" dirty="0" smtClean="0"/>
              <a:t>Plazma</a:t>
            </a:r>
            <a:r>
              <a:rPr lang="cs-CZ" dirty="0" smtClean="0"/>
              <a:t> – rozpouštědlo, transport, termoregulace</a:t>
            </a:r>
          </a:p>
          <a:p>
            <a:pPr lvl="1">
              <a:buNone/>
            </a:pPr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cs-CZ" b="1" dirty="0" smtClean="0"/>
              <a:t>Srdce</a:t>
            </a:r>
          </a:p>
        </p:txBody>
      </p:sp>
      <p:pic>
        <p:nvPicPr>
          <p:cNvPr id="4" name="Zástupný symbol pro obsah 3" descr="srdce v hrud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908721"/>
            <a:ext cx="5169805" cy="5040560"/>
          </a:xfrm>
        </p:spPr>
      </p:pic>
      <p:sp>
        <p:nvSpPr>
          <p:cNvPr id="5" name="TextovéPole 4"/>
          <p:cNvSpPr txBox="1"/>
          <p:nvPr/>
        </p:nvSpPr>
        <p:spPr>
          <a:xfrm>
            <a:off x="395536" y="6021288"/>
            <a:ext cx="8532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http://cs.wikipedia.org/wiki/Srdce</a:t>
            </a:r>
            <a:r>
              <a:rPr lang="cs-CZ" dirty="0" smtClean="0"/>
              <a:t>, </a:t>
            </a:r>
            <a:r>
              <a:rPr lang="cs-CZ" dirty="0" smtClean="0">
                <a:hlinkClick r:id="rId4"/>
              </a:rPr>
              <a:t>http://bioweb.genezis.eu/?cat=6&amp;file=srdcova</a:t>
            </a:r>
            <a:r>
              <a:rPr lang="cs-CZ" dirty="0" smtClean="0"/>
              <a:t> </a:t>
            </a:r>
          </a:p>
          <a:p>
            <a:r>
              <a:rPr lang="cs-CZ" dirty="0" smtClean="0"/>
              <a:t> </a:t>
            </a:r>
            <a:endParaRPr lang="cs-CZ" dirty="0"/>
          </a:p>
        </p:txBody>
      </p:sp>
      <p:pic>
        <p:nvPicPr>
          <p:cNvPr id="6" name="Obrázek 5" descr="srdce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38700" y="1124744"/>
            <a:ext cx="4305300" cy="3619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000" b="1" dirty="0" smtClean="0"/>
              <a:t>Cévy – žíly</a:t>
            </a:r>
            <a:endParaRPr lang="cs-CZ" sz="4000" b="1" dirty="0"/>
          </a:p>
        </p:txBody>
      </p:sp>
      <p:pic>
        <p:nvPicPr>
          <p:cNvPr id="5" name="Obrázek 4" descr="hlavni_zila_rez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68810" y="1268760"/>
            <a:ext cx="6871854" cy="4680520"/>
          </a:xfrm>
          <a:prstGeom prst="rect">
            <a:avLst/>
          </a:prstGeom>
        </p:spPr>
      </p:pic>
      <p:pic>
        <p:nvPicPr>
          <p:cNvPr id="7" name="Zástupný symbol pro obsah 6" descr="790px-Arterie_vena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39552" y="476672"/>
            <a:ext cx="2370263" cy="1800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/>
              <a:t>Cévy – tepny</a:t>
            </a:r>
            <a:br>
              <a:rPr lang="cs-CZ" b="1" dirty="0" smtClean="0"/>
            </a:br>
            <a:endParaRPr lang="cs-CZ" dirty="0"/>
          </a:p>
        </p:txBody>
      </p:sp>
      <p:pic>
        <p:nvPicPr>
          <p:cNvPr id="4" name="Zástupný symbol pro obsah 3" descr="hlavni_tepna_rez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5625" y="836712"/>
            <a:ext cx="8138375" cy="5570596"/>
          </a:xfrm>
        </p:spPr>
      </p:pic>
      <p:pic>
        <p:nvPicPr>
          <p:cNvPr id="5" name="Zástupný symbol pro obsah 6" descr="790px-Arterie_ven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556792"/>
            <a:ext cx="2370262" cy="180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96752"/>
          </a:xfrm>
        </p:spPr>
        <p:txBody>
          <a:bodyPr>
            <a:normAutofit fontScale="90000"/>
          </a:bodyPr>
          <a:lstStyle/>
          <a:p>
            <a:r>
              <a:rPr lang="cs-CZ" sz="3200" b="1" dirty="0" smtClean="0"/>
              <a:t>Trofické tkáně – </a:t>
            </a:r>
            <a:r>
              <a:rPr lang="cs-CZ" sz="3200" b="1" dirty="0" err="1" smtClean="0"/>
              <a:t>červenén</a:t>
            </a:r>
            <a:r>
              <a:rPr lang="cs-CZ" sz="3200" b="1" dirty="0" smtClean="0"/>
              <a:t> krvinky - erytrocyty, bílé krvinky - leukocyty, krevní destičky - trombocyty</a:t>
            </a:r>
            <a:endParaRPr lang="cs-CZ" sz="3200" b="1" dirty="0"/>
          </a:p>
        </p:txBody>
      </p:sp>
      <p:pic>
        <p:nvPicPr>
          <p:cNvPr id="4" name="Zástupný symbol pro obsah 3" descr="typy krvine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340768"/>
            <a:ext cx="6768752" cy="4789904"/>
          </a:xfrm>
        </p:spPr>
      </p:pic>
      <p:sp>
        <p:nvSpPr>
          <p:cNvPr id="6" name="TextovéPole 5"/>
          <p:cNvSpPr txBox="1"/>
          <p:nvPr/>
        </p:nvSpPr>
        <p:spPr>
          <a:xfrm>
            <a:off x="683568" y="6237312"/>
            <a:ext cx="8280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http://www.</a:t>
            </a:r>
            <a:r>
              <a:rPr lang="cs-CZ" dirty="0" err="1" smtClean="0">
                <a:hlinkClick r:id="rId3"/>
              </a:rPr>
              <a:t>wikiskripta.eu</a:t>
            </a:r>
            <a:r>
              <a:rPr lang="cs-CZ" dirty="0" smtClean="0">
                <a:hlinkClick r:id="rId3"/>
              </a:rPr>
              <a:t>/index.</a:t>
            </a:r>
            <a:r>
              <a:rPr lang="cs-CZ" dirty="0" err="1" smtClean="0">
                <a:hlinkClick r:id="rId3"/>
              </a:rPr>
              <a:t>php</a:t>
            </a:r>
            <a:r>
              <a:rPr lang="cs-CZ" dirty="0" smtClean="0">
                <a:hlinkClick r:id="rId3"/>
              </a:rPr>
              <a:t>/Soubor:</a:t>
            </a:r>
            <a:r>
              <a:rPr lang="cs-CZ" dirty="0" err="1" smtClean="0">
                <a:hlinkClick r:id="rId3"/>
              </a:rPr>
              <a:t>Illu</a:t>
            </a:r>
            <a:r>
              <a:rPr lang="cs-CZ" dirty="0" smtClean="0">
                <a:hlinkClick r:id="rId3"/>
              </a:rPr>
              <a:t>_</a:t>
            </a:r>
            <a:r>
              <a:rPr lang="cs-CZ" dirty="0" err="1" smtClean="0">
                <a:hlinkClick r:id="rId3"/>
              </a:rPr>
              <a:t>blood</a:t>
            </a:r>
            <a:r>
              <a:rPr lang="cs-CZ" dirty="0" smtClean="0">
                <a:hlinkClick r:id="rId3"/>
              </a:rPr>
              <a:t>_cell_</a:t>
            </a:r>
            <a:r>
              <a:rPr lang="cs-CZ" dirty="0" err="1" smtClean="0">
                <a:hlinkClick r:id="rId3"/>
              </a:rPr>
              <a:t>lineage.jpg</a:t>
            </a:r>
            <a:endParaRPr lang="cs-CZ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2800" b="1" dirty="0" smtClean="0"/>
              <a:t>Erytrocyt (červená krvinka), trombocyt (krevní destička) a leukocyt (bílá krvinka)– snímek z elektronového mikroskopu</a:t>
            </a:r>
            <a:endParaRPr lang="cs-CZ" sz="2800" b="1" dirty="0"/>
          </a:p>
        </p:txBody>
      </p:sp>
      <p:pic>
        <p:nvPicPr>
          <p:cNvPr id="4" name="Zástupný symbol pro obsah 3" descr="Red_White_Blood_cell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556792"/>
            <a:ext cx="7395441" cy="4821826"/>
          </a:xfrm>
        </p:spPr>
      </p:pic>
      <p:sp>
        <p:nvSpPr>
          <p:cNvPr id="5" name="TextovéPole 4"/>
          <p:cNvSpPr txBox="1"/>
          <p:nvPr/>
        </p:nvSpPr>
        <p:spPr>
          <a:xfrm>
            <a:off x="1835696" y="6488668"/>
            <a:ext cx="583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http://cs.wikipedia.org/wiki/B%C3%ADl%C3%A1_krvinka</a:t>
            </a:r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1567</TotalTime>
  <Words>1036</Words>
  <Application>Microsoft Office PowerPoint</Application>
  <PresentationFormat>Předvádění na obrazovce (4:3)</PresentationFormat>
  <Paragraphs>123</Paragraphs>
  <Slides>24</Slides>
  <Notes>4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24</vt:i4>
      </vt:variant>
    </vt:vector>
  </HeadingPairs>
  <TitlesOfParts>
    <vt:vector size="25" baseType="lpstr">
      <vt:lpstr>Motiv sady Office</vt:lpstr>
      <vt:lpstr>Gymnázium Joachima Barranda Beroun, Talichova 824, Beroun 2, 26601 tel., +420 (311) 623435, +420 (311) 621232, fax: +420 (311) 623435 www.gymberoun.cz  lidinsky@gymberoun.cz,  IČ: 47558407,  č.ú. 775 711 0297 / 0100 u KB Beroun   </vt:lpstr>
      <vt:lpstr>Klíčová slova</vt:lpstr>
      <vt:lpstr>Stavba oběhové soustavy</vt:lpstr>
      <vt:lpstr>Funkce jednotlivých částí OS</vt:lpstr>
      <vt:lpstr>Srdce</vt:lpstr>
      <vt:lpstr>Cévy – žíly</vt:lpstr>
      <vt:lpstr>Cévy – tepny </vt:lpstr>
      <vt:lpstr>Trofické tkáně – červenén krvinky - erytrocyty, bílé krvinky - leukocyty, krevní destičky - trombocyty</vt:lpstr>
      <vt:lpstr>Erytrocyt (červená krvinka), trombocyt (krevní destička) a leukocyt (bílá krvinka)– snímek z elektronového mikroskopu</vt:lpstr>
      <vt:lpstr>Krevní skupiny, srážlivost krve a dr. Jánský</vt:lpstr>
      <vt:lpstr>Bezpříspěvkové dárcovství krve</vt:lpstr>
      <vt:lpstr>Mízní soustava</vt:lpstr>
      <vt:lpstr>Nemoci oběhové soustavy</vt:lpstr>
      <vt:lpstr>Infarkt</vt:lpstr>
      <vt:lpstr>Mrtvice</vt:lpstr>
      <vt:lpstr>Stavba dýchací soustavy</vt:lpstr>
      <vt:lpstr>Stavba a funkce jednotlivých částí DS</vt:lpstr>
      <vt:lpstr>Vnější a vnitřní dýchání</vt:lpstr>
      <vt:lpstr>Tvorba zvuku - hlas</vt:lpstr>
      <vt:lpstr>Nemoci dýchací soustavy </vt:lpstr>
      <vt:lpstr>Karcinomy </vt:lpstr>
      <vt:lpstr>Pneumónie – zápal plic – RTG oboustranné pneumonie, původce pneumonie – Streptoccocus, cytologie zdravé a nemocné tkáně</vt:lpstr>
      <vt:lpstr>Tuberkulóza</vt:lpstr>
      <vt:lpstr>Použitá literatura a webové stránky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Gymnázium Joachima Barranda Beroun, Talichova 824, Beroun 2, 26601 tel., +420 (311) 623435, +420 (311) 621232, fax: +420 (311) 623435 www.gymberoun.cz  lidinsky@gymberoun.cz,  IČ: 47558407,  č.ú. 775 711 0297 / 0100 u KB Beroun</dc:title>
  <dc:creator>stepnickova</dc:creator>
  <cp:lastModifiedBy>stepnickova</cp:lastModifiedBy>
  <cp:revision>100</cp:revision>
  <dcterms:created xsi:type="dcterms:W3CDTF">2013-01-11T17:05:52Z</dcterms:created>
  <dcterms:modified xsi:type="dcterms:W3CDTF">2013-04-14T12:11:36Z</dcterms:modified>
</cp:coreProperties>
</file>