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78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6" r:id="rId15"/>
    <p:sldId id="297" r:id="rId16"/>
    <p:sldId id="298" r:id="rId17"/>
    <p:sldId id="299" r:id="rId18"/>
    <p:sldId id="300" r:id="rId19"/>
    <p:sldId id="277" r:id="rId20"/>
  </p:sldIdLst>
  <p:sldSz cx="10080625" cy="7559675"/>
  <p:notesSz cx="7559675" cy="10691813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1029" autoAdjust="0"/>
    <p:restoredTop sz="94660"/>
  </p:normalViewPr>
  <p:slideViewPr>
    <p:cSldViewPr>
      <p:cViewPr varScale="1">
        <p:scale>
          <a:sx n="60" d="100"/>
          <a:sy n="60" d="100"/>
        </p:scale>
        <p:origin x="-1218" y="-84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 fontAlgn="auto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 sz="1400">
                <a:latin typeface="Arial" pitchFamily="18"/>
                <a:ea typeface="Microsoft YaHei" pitchFamily="2"/>
                <a:cs typeface="Mangal" pitchFamily="2"/>
              </a:defRPr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defRPr sz="1400"/>
            </a:pPr>
            <a:endParaRPr lang="cs-CZ"/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 algn="r" fontAlgn="auto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 sz="1400">
                <a:latin typeface="Arial" pitchFamily="18"/>
                <a:ea typeface="Microsoft YaHei" pitchFamily="2"/>
                <a:cs typeface="Mangal" pitchFamily="2"/>
              </a:defRPr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defRPr sz="1400"/>
            </a:pPr>
            <a:endParaRPr lang="cs-CZ"/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 fontAlgn="auto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 sz="1400">
                <a:latin typeface="Arial" pitchFamily="18"/>
                <a:ea typeface="Microsoft YaHei" pitchFamily="2"/>
                <a:cs typeface="Mangal" pitchFamily="2"/>
              </a:defRPr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defRPr sz="1400"/>
            </a:pPr>
            <a:endParaRPr lang="cs-CZ"/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 algn="r" fontAlgn="auto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 sz="1400">
                <a:latin typeface="+mn-lt"/>
                <a:cs typeface="+mn-cs"/>
              </a:defRPr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defRPr sz="1400"/>
            </a:pPr>
            <a:fld id="{E9F1D241-FA6D-4054-B653-8628B0252E11}" type="slidenum">
              <a:rPr/>
              <a:pPr>
                <a:defRPr sz="1400"/>
              </a:pPr>
              <a:t>‹#›</a:t>
            </a:fld>
            <a:endParaRPr lang="cs-CZ"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Zástupný symbol pro obrázek snímku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/>
            <a:endParaRPr lang="cs-CZ" noProof="0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fld id="{D99E34C6-9C44-4E60-A321-07A8DC285222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5900" indent="-215900" algn="l" rtl="0" eaLnBrk="0" fontAlgn="base" hangingPunct="0">
      <a:spcBef>
        <a:spcPct val="30000"/>
      </a:spcBef>
      <a:spcAft>
        <a:spcPct val="0"/>
      </a:spcAft>
      <a:defRPr lang="cs-CZ" sz="2000" kern="1200">
        <a:solidFill>
          <a:schemeClr val="tx1"/>
        </a:solidFill>
        <a:latin typeface="Arial" pitchFamily="18"/>
        <a:ea typeface="Microsoft YaHei" pitchFamily="2"/>
        <a:cs typeface="Mangal" pitchFamily="2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icrosoft YaHei" pitchFamily="34" charset="-122"/>
        <a:cs typeface="+mn-cs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icrosoft YaHei" pitchFamily="34" charset="-122"/>
        <a:cs typeface="+mn-cs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icrosoft YaHei" pitchFamily="34" charset="-122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icrosoft YaHei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4578" name="Zástupný symbol pro poznámky 2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eaLnBrk="1"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NATAŽENÝMI PAŽEMI</a:t>
            </a:r>
          </a:p>
        </p:txBody>
      </p:sp>
      <p:sp>
        <p:nvSpPr>
          <p:cNvPr id="24579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85EAC4D-0E90-45E4-96AB-B1F8D8492FDA}" type="slidenum">
              <a:rPr smtClean="0">
                <a:latin typeface="Times New Roman" pitchFamily="18" charset="0"/>
                <a:ea typeface="Lucida Sans Unicode" pitchFamily="34" charset="0"/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smtClean="0">
              <a:latin typeface="Times New Roman" pitchFamily="18" charset="0"/>
              <a:ea typeface="Lucida Sans Unicode" pitchFamily="34" charset="0"/>
              <a:cs typeface="Tahoma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54DE9-327D-4080-8763-C0AAB8F6DFEF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4E753-00D8-48C6-8BD3-3E8B0137C00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C28E2-1E4B-4FFF-B88E-7E18CF27E3F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A3DEE-1288-4115-88DE-13C98FACCBB2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2EC24-BA2B-44BE-A848-1E5E4FD617C0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684FB-F986-4F70-ACB0-101C90A600AF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9D0B9-4D1B-4E8A-9DFF-F4DAAA0A9F92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38943-8A59-4EEA-8265-22F9A860F07B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30711-BA59-4ABA-851D-70B95EA10B74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044C-C539-4213-A7F3-529C4C55C0C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12DC12-1B6D-4051-A99D-9965DF7DEAFC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 txBox="1">
            <a:spLocks noGrp="1"/>
          </p:cNvSpPr>
          <p:nvPr>
            <p:ph type="title"/>
          </p:nvPr>
        </p:nvSpPr>
        <p:spPr bwMode="auto">
          <a:xfrm>
            <a:off x="503238" y="301625"/>
            <a:ext cx="9072562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cs-CZ" smtClean="0"/>
          </a:p>
        </p:txBody>
      </p:sp>
      <p:sp>
        <p:nvSpPr>
          <p:cNvPr id="1027" name="Zástupný symbol pro text 2"/>
          <p:cNvSpPr txBox="1">
            <a:spLocks noGrp="1"/>
          </p:cNvSpPr>
          <p:nvPr>
            <p:ph type="body" idx="1"/>
          </p:nvPr>
        </p:nvSpPr>
        <p:spPr bwMode="auto">
          <a:xfrm>
            <a:off x="503238" y="1768475"/>
            <a:ext cx="9072562" cy="498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3238" y="6886575"/>
            <a:ext cx="2349500" cy="5222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48050" y="6886575"/>
            <a:ext cx="3194050" cy="5222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27888" y="6886575"/>
            <a:ext cx="2347912" cy="5222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fld id="{CA2D71B4-A57E-42E1-9DBB-FBE7484E033B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cs-CZ" sz="4400" kern="1200">
          <a:solidFill>
            <a:schemeClr val="tx2"/>
          </a:solidFill>
          <a:latin typeface="Arial" pitchFamily="18"/>
          <a:ea typeface="Microsoft YaHei" pitchFamily="2"/>
          <a:cs typeface="Mangal" pitchFamily="2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9pPr>
    </p:titleStyle>
    <p:bodyStyle>
      <a:lvl1pPr algn="l" rtl="0" eaLnBrk="0" fontAlgn="base" hangingPunct="0">
        <a:spcBef>
          <a:spcPct val="0"/>
        </a:spcBef>
        <a:spcAft>
          <a:spcPts val="1413"/>
        </a:spcAft>
        <a:defRPr lang="cs-CZ" sz="3200" kern="1200">
          <a:solidFill>
            <a:schemeClr val="tx1"/>
          </a:solidFill>
          <a:latin typeface="Arial" pitchFamily="18"/>
          <a:ea typeface="Microsoft YaHei" pitchFamily="2"/>
          <a:cs typeface="Mangal" pitchFamily="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  <a:ea typeface="Microsoft YaHei" pitchFamily="34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  <a:ea typeface="Microsoft YaHei" pitchFamily="34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Microsoft YaHei" pitchFamily="34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icrosoft YaHei" pitchFamily="34" charset="-122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icrosoft YaHei" pitchFamily="34" charset="-122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icrosoft YaHei" pitchFamily="34" charset="-122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icrosoft YaHei" pitchFamily="34" charset="-122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icrosoft YaHei" pitchFamily="34" charset="-12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rvnipomoc155.webnode.cz/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pkr.kr-ustecky.cz/getdoc/2338a73a-92b9-44f8-920b-947819fa8c18/%E2%80%9EC%E2%80%9C---neprima-srdecni-masaz-(1).aspx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pkr.kr-ustecky.cz/getdoc/2338a73a-92b9-44f8-920b-947819fa8c18/%E2%80%9EC%E2%80%9C---neprima-srdecni-masaz-(1).aspx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P%C5%99evodn%C3%AD_syst%C3%A9m_srde%C4%8Dn%C3%AD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ppp.zshk.cz/media.aspx?id=Fre433&amp;TB_iframe=true&amp;height=750&amp;width=820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pkr.kr-ustecky.cz/Services.aspx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urzprvnipomoc.cz/" TargetMode="External"/><Relationship Id="rId3" Type="http://schemas.openxmlformats.org/officeDocument/2006/relationships/hyperlink" Target="http://cs.wikipedia.org/wiki/Srdce_(%C4%8Dlov%C4%9Bk)" TargetMode="External"/><Relationship Id="rId7" Type="http://schemas.openxmlformats.org/officeDocument/2006/relationships/hyperlink" Target="http://cs.wikipedia.org/wiki/Prvn%C3%AD_pomoc" TargetMode="External"/><Relationship Id="rId2" Type="http://schemas.openxmlformats.org/officeDocument/2006/relationships/hyperlink" Target="http://cs.wikipedia.org/wiki/Kardiopulmon%C3%A1ln%C3%AD_resuscitac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rvni-pomoc.com/" TargetMode="External"/><Relationship Id="rId11" Type="http://schemas.openxmlformats.org/officeDocument/2006/relationships/hyperlink" Target="http://cs.wikipedia.org/wiki/Avitamin%C3%B3za" TargetMode="External"/><Relationship Id="rId5" Type="http://schemas.openxmlformats.org/officeDocument/2006/relationships/hyperlink" Target="http://cs.wikipedia.org/wiki/D%C3%BDch%C3%A1n%C3%AD" TargetMode="External"/><Relationship Id="rId10" Type="http://schemas.openxmlformats.org/officeDocument/2006/relationships/hyperlink" Target="http://pkr.kr-ustecky.cz/Services.aspx" TargetMode="External"/><Relationship Id="rId4" Type="http://schemas.openxmlformats.org/officeDocument/2006/relationships/hyperlink" Target="http://www.zachranny-kruh.cz/flash/prirucka" TargetMode="External"/><Relationship Id="rId9" Type="http://schemas.openxmlformats.org/officeDocument/2006/relationships/hyperlink" Target="http://www.ochranaobyvatel.cz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urzprvnipomoc.cz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Nadpis 1"/>
          <p:cNvSpPr txBox="1">
            <a:spLocks noGrp="1"/>
          </p:cNvSpPr>
          <p:nvPr>
            <p:ph type="ctrTitle"/>
          </p:nvPr>
        </p:nvSpPr>
        <p:spPr>
          <a:xfrm>
            <a:off x="2024063" y="2906713"/>
            <a:ext cx="7540625" cy="714375"/>
          </a:xfrm>
        </p:spPr>
        <p:txBody>
          <a:bodyPr/>
          <a:lstStyle/>
          <a:p>
            <a:pPr algn="l" eaLnBrk="1">
              <a:buSzPct val="45000"/>
              <a:buFont typeface="StarSymbol"/>
              <a:buChar char="●"/>
            </a:pPr>
            <a:r>
              <a:rPr sz="1800" b="1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Gymnázium Joachima Barranda Beroun, Talichova 824, Beroun 2, 26601</a:t>
            </a:r>
            <a:br>
              <a:rPr sz="1800" b="1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sz="180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tel., +420 (311) 623435, +420 (311) 621232, fax: +420 (311) 623435 </a:t>
            </a:r>
            <a:r>
              <a:rPr sz="1800" u="sng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  <a:hlinkClick r:id="rId2"/>
              </a:rPr>
              <a:t>www.gymberoun.cz</a:t>
            </a:r>
            <a:r>
              <a:rPr sz="180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</a:t>
            </a:r>
            <a:br>
              <a:rPr sz="180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sz="1800" u="sng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  <a:hlinkClick r:id="rId3"/>
              </a:rPr>
              <a:t>lidinsky@gymberoun.cz</a:t>
            </a:r>
            <a:r>
              <a:rPr sz="180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,  IČ: 47558407,  č.ú. 775 711 0297 / 0100 u KB Beroun</a:t>
            </a:r>
            <a:br>
              <a:rPr sz="180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sz="1800" b="1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 </a:t>
            </a:r>
            <a:r>
              <a:rPr sz="1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/>
            </a:r>
            <a:br>
              <a:rPr sz="1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</a:br>
            <a:endParaRPr sz="1800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fontAlgn="auto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/>
            </a:pPr>
            <a:endParaRPr b="1" dirty="0"/>
          </a:p>
          <a:p>
            <a:pPr eaLnBrk="1" fontAlgn="auto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/>
            </a:pPr>
            <a:endParaRPr dirty="0" smtClean="0"/>
          </a:p>
          <a:p>
            <a:pPr eaLnBrk="1" fontAlgn="auto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/>
            </a:pPr>
            <a:endParaRPr dirty="0"/>
          </a:p>
        </p:txBody>
      </p:sp>
      <p:pic>
        <p:nvPicPr>
          <p:cNvPr id="15363" name="Obrázek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4688" y="842963"/>
            <a:ext cx="8651875" cy="1270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5364" name="Obrázek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4063" y="2430463"/>
            <a:ext cx="1270000" cy="1190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5365" name="TextovéPole 7"/>
          <p:cNvSpPr txBox="1">
            <a:spLocks noChangeArrowheads="1"/>
          </p:cNvSpPr>
          <p:nvPr/>
        </p:nvSpPr>
        <p:spPr bwMode="auto">
          <a:xfrm>
            <a:off x="287338" y="4335463"/>
            <a:ext cx="9793287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algn="ctr"/>
            <a:r>
              <a:rPr lang="cs-CZ" sz="2600" b="1">
                <a:latin typeface="Times New Roman" pitchFamily="18" charset="0"/>
                <a:cs typeface="Times New Roman" pitchFamily="18" charset="0"/>
              </a:rPr>
              <a:t>VY_32_INOVACE_2713</a:t>
            </a:r>
          </a:p>
          <a:p>
            <a:pPr algn="ctr"/>
            <a:r>
              <a:rPr lang="cs-CZ" sz="4400" b="1">
                <a:latin typeface="Calibri" pitchFamily="34" charset="0"/>
              </a:rPr>
              <a:t>První pomoc II – </a:t>
            </a:r>
            <a:endParaRPr lang="cs-CZ" sz="4400">
              <a:latin typeface="Calibri" pitchFamily="34" charset="0"/>
            </a:endParaRPr>
          </a:p>
          <a:p>
            <a:pPr algn="ctr"/>
            <a:r>
              <a:rPr lang="cs-CZ" sz="4400" b="1">
                <a:latin typeface="Calibri" pitchFamily="34" charset="0"/>
              </a:rPr>
              <a:t>zachování vegetativních funkcí</a:t>
            </a:r>
          </a:p>
          <a:p>
            <a:pPr algn="ctr"/>
            <a:endParaRPr lang="cs-CZ" sz="4400" b="1">
              <a:latin typeface="Calibri" pitchFamily="34" charset="0"/>
            </a:endParaRPr>
          </a:p>
          <a:p>
            <a:pPr algn="ctr"/>
            <a:endParaRPr lang="cs-CZ" sz="44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 txBox="1">
            <a:spLocks noGrp="1"/>
          </p:cNvSpPr>
          <p:nvPr>
            <p:ph type="title"/>
          </p:nvPr>
        </p:nvSpPr>
        <p:spPr>
          <a:xfrm>
            <a:off x="576263" y="0"/>
            <a:ext cx="9070975" cy="827088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Nepřímá masáž srdce – DĚTI</a:t>
            </a: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  <p:sp>
        <p:nvSpPr>
          <p:cNvPr id="25602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900113"/>
            <a:ext cx="9072562" cy="5857875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Postižený leží na </a:t>
            </a: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tvrdé</a:t>
            </a: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 podložce na zádech – ne na posteli, gauči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Klekni si k boku postiženého - dlaně obou rukou nad sebou polož do středu hrudní kosti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U dětí do 1 roku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jen prsty (ukazovák a prostředník) do dolní třetiny hrudní kosti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u starších 1 rukou nebo oběma – podle velikosti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Stlačení je do 1/3 předozadního rozměru hrudníku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Frekvence – 120 kompresí za minutu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 kombinaci s umělým dýchání: 30x komprese – 2x vdech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endParaRPr sz="2800" b="1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None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Char char="●"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Nadpis 1"/>
          <p:cNvSpPr txBox="1">
            <a:spLocks noGrp="1"/>
          </p:cNvSpPr>
          <p:nvPr>
            <p:ph type="title"/>
          </p:nvPr>
        </p:nvSpPr>
        <p:spPr>
          <a:xfrm>
            <a:off x="503238" y="0"/>
            <a:ext cx="9072562" cy="1262063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Nepřímá masáž srdce - mimina</a:t>
            </a:r>
          </a:p>
        </p:txBody>
      </p:sp>
      <p:pic>
        <p:nvPicPr>
          <p:cNvPr id="26626" name="Zástupný symbol pro obsah 3" descr="nepřímá masáž srdce u miminek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31800" y="1258888"/>
            <a:ext cx="9148763" cy="5545137"/>
          </a:xfrm>
        </p:spPr>
      </p:pic>
      <p:sp>
        <p:nvSpPr>
          <p:cNvPr id="26627" name="TextovéPole 4"/>
          <p:cNvSpPr txBox="1">
            <a:spLocks noChangeArrowheads="1"/>
          </p:cNvSpPr>
          <p:nvPr/>
        </p:nvSpPr>
        <p:spPr bwMode="auto">
          <a:xfrm>
            <a:off x="1223963" y="6443663"/>
            <a:ext cx="4464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>
                <a:latin typeface="Calibri" pitchFamily="34" charset="0"/>
                <a:hlinkClick r:id="rId3"/>
              </a:rPr>
              <a:t>http://prvnipomoc155.webnode.cz</a:t>
            </a:r>
            <a:endParaRPr lang="cs-CZ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Nepřímá masáž srdce - dospělí</a:t>
            </a: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  <p:pic>
        <p:nvPicPr>
          <p:cNvPr id="27650" name="Zástupný symbol pro obsah 3" descr="masaz dosp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92163" y="1331913"/>
            <a:ext cx="8828087" cy="5640387"/>
          </a:xfrm>
        </p:spPr>
      </p:pic>
      <p:sp>
        <p:nvSpPr>
          <p:cNvPr id="27651" name="TextovéPole 4"/>
          <p:cNvSpPr txBox="1">
            <a:spLocks noChangeArrowheads="1"/>
          </p:cNvSpPr>
          <p:nvPr/>
        </p:nvSpPr>
        <p:spPr bwMode="auto">
          <a:xfrm>
            <a:off x="431800" y="7164388"/>
            <a:ext cx="90725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latin typeface="Calibri" pitchFamily="34" charset="0"/>
                <a:hlinkClick r:id="rId3"/>
              </a:rPr>
              <a:t>http://pkr.kr-ustecky.cz/getdoc/2338a73a-92b9-44f8-920b-947819fa8c18/%E2%80%9EC%E2%80%9C---neprima-srdecni-masaz-(1).aspx</a:t>
            </a:r>
            <a:endParaRPr lang="cs-CZ" sz="120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 txBox="1">
            <a:spLocks noGrp="1"/>
          </p:cNvSpPr>
          <p:nvPr>
            <p:ph type="title"/>
          </p:nvPr>
        </p:nvSpPr>
        <p:spPr>
          <a:xfrm>
            <a:off x="503238" y="0"/>
            <a:ext cx="9072562" cy="971550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Nepřímá masáž srdce – dospělí 2</a:t>
            </a:r>
          </a:p>
        </p:txBody>
      </p:sp>
      <p:pic>
        <p:nvPicPr>
          <p:cNvPr id="28674" name="Zástupný symbol pro obsah 3" descr="masaz dosp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19363" y="827088"/>
            <a:ext cx="4897437" cy="6224587"/>
          </a:xfrm>
        </p:spPr>
      </p:pic>
      <p:sp>
        <p:nvSpPr>
          <p:cNvPr id="28675" name="TextovéPole 4"/>
          <p:cNvSpPr txBox="1">
            <a:spLocks noChangeArrowheads="1"/>
          </p:cNvSpPr>
          <p:nvPr/>
        </p:nvSpPr>
        <p:spPr bwMode="auto">
          <a:xfrm>
            <a:off x="287338" y="7019925"/>
            <a:ext cx="957738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latin typeface="Calibri" pitchFamily="34" charset="0"/>
                <a:hlinkClick r:id="rId3"/>
              </a:rPr>
              <a:t>http://pkr.kr-ustecky.cz/getdoc/2338a73a-92b9-44f8-920b-947819fa8c18/%E2%80%9EC%E2%80%9C---neprima-srdecni-masaz-(1).aspx</a:t>
            </a:r>
            <a:endParaRPr lang="cs-CZ" sz="120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Nadpis 1"/>
          <p:cNvSpPr txBox="1">
            <a:spLocks noGrp="1"/>
          </p:cNvSpPr>
          <p:nvPr>
            <p:ph type="title"/>
          </p:nvPr>
        </p:nvSpPr>
        <p:spPr>
          <a:xfrm>
            <a:off x="576263" y="0"/>
            <a:ext cx="9070975" cy="885825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Srdce, tep, řízení srdeční činnosti</a:t>
            </a:r>
          </a:p>
        </p:txBody>
      </p:sp>
      <p:sp>
        <p:nvSpPr>
          <p:cNvPr id="29698" name="Zástupný symbol pro obsah 2"/>
          <p:cNvSpPr txBox="1">
            <a:spLocks noGrp="1"/>
          </p:cNvSpPr>
          <p:nvPr>
            <p:ph idx="1"/>
          </p:nvPr>
        </p:nvSpPr>
        <p:spPr>
          <a:xfrm>
            <a:off x="215900" y="900113"/>
            <a:ext cx="5903913" cy="5930900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Srdce</a:t>
            </a: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 – „jednosměrné čerpadlo“,  čtyřkomorové, oddělený plicní a tělní oběh, uložené v levé části hrudní dutiny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Tep (puls) </a:t>
            </a: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– počet stahů srdce za minutu – průměrná hodnota 72 tepů za minutu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Řízení srdeční činnosti – z prodloužené míchy a převodním srdečním systémem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Převodní systém – vysíláním elektrických impulsů řídí stahy srdce – měří se pomocí elektrokardiografu – EKG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Porušení činnosti převodního systému – použití</a:t>
            </a: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 defibrilátoru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endParaRPr sz="2400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  <p:pic>
        <p:nvPicPr>
          <p:cNvPr id="29699" name="Obrázek 3" descr="převodní systé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8738" y="971550"/>
            <a:ext cx="329247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ovéPole 4"/>
          <p:cNvSpPr txBox="1">
            <a:spLocks noChangeArrowheads="1"/>
          </p:cNvSpPr>
          <p:nvPr/>
        </p:nvSpPr>
        <p:spPr bwMode="auto">
          <a:xfrm>
            <a:off x="503238" y="7019925"/>
            <a:ext cx="9001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>
                <a:latin typeface="Calibri" pitchFamily="34" charset="0"/>
                <a:hlinkClick r:id="rId3"/>
              </a:rPr>
              <a:t>http://cs.wikipedia.org/wiki/P%C5%99evodn%C3%AD_syst%C3%A9m_srde%C4%8Dn%C3%AD</a:t>
            </a:r>
            <a:endParaRPr lang="cs-CZ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Nadpis 1"/>
          <p:cNvSpPr txBox="1">
            <a:spLocks noGrp="1"/>
          </p:cNvSpPr>
          <p:nvPr>
            <p:ph type="title"/>
          </p:nvPr>
        </p:nvSpPr>
        <p:spPr>
          <a:xfrm>
            <a:off x="503238" y="0"/>
            <a:ext cx="9072562" cy="1116013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Tlak krve</a:t>
            </a:r>
          </a:p>
        </p:txBody>
      </p:sp>
      <p:sp>
        <p:nvSpPr>
          <p:cNvPr id="30722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1116013"/>
            <a:ext cx="9072562" cy="6443662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Měříme tepenný tlak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Tlak krve je různý v různých částech krevního řečiště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Vysoký krevní tlak (</a:t>
            </a: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hypertenze</a:t>
            </a: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) větší než 154/93 mm/Hg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Hraniční hodnoty krevního tlaku: 130/90–160/95 mm/Hg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Normální krevní tlak menší než 136/92 mm/Hg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Nízký krevní (</a:t>
            </a: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hypotenze</a:t>
            </a: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) tlak systolický tlak menší než 115 mm/Hg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Automatický externí defibrilátor</a:t>
            </a:r>
            <a:b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</a:b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 AED</a:t>
            </a:r>
          </a:p>
        </p:txBody>
      </p:sp>
      <p:pic>
        <p:nvPicPr>
          <p:cNvPr id="31746" name="Zástupný symbol pro obsah 3" descr="defibri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84325" y="1763713"/>
            <a:ext cx="7142163" cy="5356225"/>
          </a:xfrm>
        </p:spPr>
      </p:pic>
      <p:sp>
        <p:nvSpPr>
          <p:cNvPr id="31747" name="TextovéPole 4"/>
          <p:cNvSpPr txBox="1">
            <a:spLocks noChangeArrowheads="1"/>
          </p:cNvSpPr>
          <p:nvPr/>
        </p:nvSpPr>
        <p:spPr bwMode="auto">
          <a:xfrm>
            <a:off x="0" y="7189788"/>
            <a:ext cx="1439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>
                <a:latin typeface="Calibri" pitchFamily="34" charset="0"/>
                <a:hlinkClick r:id="rId3"/>
              </a:rPr>
              <a:t>ppp.zshk.cz</a:t>
            </a:r>
            <a:r>
              <a:rPr lang="cs-CZ">
                <a:latin typeface="Calibri" pitchFamily="34" charset="0"/>
              </a:rPr>
              <a:t> 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Nadpis 1"/>
          <p:cNvSpPr txBox="1">
            <a:spLocks noGrp="1"/>
          </p:cNvSpPr>
          <p:nvPr>
            <p:ph type="title"/>
          </p:nvPr>
        </p:nvSpPr>
        <p:spPr>
          <a:xfrm>
            <a:off x="503238" y="0"/>
            <a:ext cx="9072562" cy="900113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Umělé dýchání</a:t>
            </a:r>
          </a:p>
        </p:txBody>
      </p:sp>
      <p:sp>
        <p:nvSpPr>
          <p:cNvPr id="32770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900113"/>
            <a:ext cx="9072562" cy="6192837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Poloha na zádech, tvrdá podložka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PRÁZDNÁ ÚSTNÍ DUTINA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Záklon hlavy – </a:t>
            </a: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uvolní se dýchací cesty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Ucpat nos – </a:t>
            </a: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stiskem palce a ukazováku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 svém nádechu otevřenými ústy překryjeme ústa postiženého a vydechneme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Sledujeme akci hrudníku – zvedne se?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Oddálit ústa – </a:t>
            </a: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umožníme pasívní výdech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Opakujeme s frekvencí </a:t>
            </a: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8 – 10 vdechů </a:t>
            </a: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za minutu u dospělého</a:t>
            </a:r>
          </a:p>
          <a:p>
            <a:pPr marL="431800" indent="-323850" algn="ctr" eaLnBrk="1">
              <a:buSzPct val="45000"/>
              <a:buFont typeface="StarSymbol"/>
              <a:buNone/>
            </a:pP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U novorozenců jen objem ústní dutiny 30x za minutu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endParaRPr b="1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Umělé dýchání</a:t>
            </a:r>
          </a:p>
        </p:txBody>
      </p:sp>
      <p:pic>
        <p:nvPicPr>
          <p:cNvPr id="33794" name="Zástupný symbol pro obsah 3" descr="dech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619250"/>
            <a:ext cx="10080625" cy="4537075"/>
          </a:xfrm>
        </p:spPr>
      </p:pic>
      <p:sp>
        <p:nvSpPr>
          <p:cNvPr id="33795" name="TextovéPole 5"/>
          <p:cNvSpPr txBox="1">
            <a:spLocks noChangeArrowheads="1"/>
          </p:cNvSpPr>
          <p:nvPr/>
        </p:nvSpPr>
        <p:spPr bwMode="auto">
          <a:xfrm>
            <a:off x="360363" y="6156325"/>
            <a:ext cx="32400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>
              <a:latin typeface="Calibri" pitchFamily="34" charset="0"/>
            </a:endParaRPr>
          </a:p>
        </p:txBody>
      </p:sp>
      <p:sp>
        <p:nvSpPr>
          <p:cNvPr id="33796" name="Obdélník 6"/>
          <p:cNvSpPr>
            <a:spLocks noChangeArrowheads="1"/>
          </p:cNvSpPr>
          <p:nvPr/>
        </p:nvSpPr>
        <p:spPr bwMode="auto">
          <a:xfrm>
            <a:off x="360363" y="6732588"/>
            <a:ext cx="36782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>
                <a:latin typeface="Calibri" pitchFamily="34" charset="0"/>
                <a:hlinkClick r:id="rId3"/>
              </a:rPr>
              <a:t>http://pkr.kr-ustecky.cz/Services.aspx</a:t>
            </a:r>
            <a:endParaRPr lang="cs-CZ">
              <a:latin typeface="Calibri" pitchFamily="34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Použitá literatura a webové stránky</a:t>
            </a:r>
            <a:endParaRPr b="1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  <p:sp>
        <p:nvSpPr>
          <p:cNvPr id="34818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1403350"/>
            <a:ext cx="9072562" cy="5354638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None/>
            </a:pPr>
            <a:r>
              <a:rPr sz="1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Jelínek, J. a Zicháček, V.: Biologie pro gymnázia. Nakladatelství Olomouc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1800" u="sng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2"/>
              </a:rPr>
              <a:t>http://cs.wikipedia.org/wiki/Kardiopulmon%C3%A1ln%C3%AD_resuscitace</a:t>
            </a:r>
            <a:endParaRPr sz="1800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1800" u="sng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3"/>
              </a:rPr>
              <a:t>http://cs.wikipedia.org/wiki/Srdce_(%C4%8Dlov%C4%9Bk)</a:t>
            </a:r>
            <a:r>
              <a:rPr sz="1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, </a:t>
            </a:r>
            <a:r>
              <a:rPr sz="1800" u="sng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4"/>
              </a:rPr>
              <a:t>www.zachranny-kruh.cz/flash/prirucka</a:t>
            </a:r>
            <a:r>
              <a:rPr sz="1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, 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1800" u="sng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5"/>
              </a:rPr>
              <a:t>http://cs.wikipedia.org/wiki/D%C3%BDch%C3%A1n%C3%AD</a:t>
            </a:r>
            <a:r>
              <a:rPr sz="1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, </a:t>
            </a:r>
            <a:r>
              <a:rPr sz="1800" u="sng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6"/>
              </a:rPr>
              <a:t>www.</a:t>
            </a:r>
            <a:r>
              <a:rPr sz="1800" b="1" u="sng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6"/>
              </a:rPr>
              <a:t>prvni</a:t>
            </a:r>
            <a:r>
              <a:rPr sz="1800" u="sng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6"/>
              </a:rPr>
              <a:t>-</a:t>
            </a:r>
            <a:r>
              <a:rPr sz="1800" b="1" u="sng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6"/>
              </a:rPr>
              <a:t>pomoc</a:t>
            </a:r>
            <a:r>
              <a:rPr sz="1800" u="sng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6"/>
              </a:rPr>
              <a:t>.com</a:t>
            </a:r>
            <a:r>
              <a:rPr sz="1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, 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1800" u="sng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7"/>
              </a:rPr>
              <a:t>http://cs.wikipedia.org/wiki/Prvn%C3%AD_pomoc</a:t>
            </a:r>
            <a:r>
              <a:rPr sz="1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, </a:t>
            </a:r>
            <a:r>
              <a:rPr sz="1800" u="sng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8"/>
              </a:rPr>
              <a:t>www.kurz</a:t>
            </a:r>
            <a:r>
              <a:rPr sz="1800" b="1" u="sng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8"/>
              </a:rPr>
              <a:t>prvnipomoc</a:t>
            </a:r>
            <a:r>
              <a:rPr sz="1800" u="sng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8"/>
              </a:rPr>
              <a:t>.cz/</a:t>
            </a:r>
            <a:endParaRPr sz="1800" u="sng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1800" u="sng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9"/>
              </a:rPr>
              <a:t>www.ochranaobyvatel.cz</a:t>
            </a:r>
            <a:endParaRPr sz="1800" u="sng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1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10"/>
              </a:rPr>
              <a:t>http://pkr.kr-ustecky.cz/Services.aspx</a:t>
            </a:r>
            <a:endParaRPr sz="1800" u="sng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Char char="●"/>
            </a:pPr>
            <a:endParaRPr sz="1800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None/>
            </a:pPr>
            <a:endParaRPr sz="1200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  <a:hlinkClick r:id="rId11"/>
            </a:endParaRPr>
          </a:p>
          <a:p>
            <a:pPr marL="431800" indent="-323850" eaLnBrk="1">
              <a:buSzPct val="45000"/>
              <a:buFont typeface="StarSymbol"/>
              <a:buNone/>
            </a:pPr>
            <a:endParaRPr sz="1800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  <a:hlinkClick r:id="rId11"/>
            </a:endParaRPr>
          </a:p>
          <a:p>
            <a:pPr marL="431800" indent="-323850" eaLnBrk="1">
              <a:buSzPct val="45000"/>
              <a:buFont typeface="StarSymbol"/>
              <a:buNone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  <a:hlinkClick r:id="rId11"/>
            </a:endParaRPr>
          </a:p>
          <a:p>
            <a:pPr marL="431800" indent="-323850" eaLnBrk="1">
              <a:buSzPct val="45000"/>
              <a:buFont typeface="StarSymbol"/>
              <a:buNone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Klíčová slova</a:t>
            </a:r>
          </a:p>
        </p:txBody>
      </p:sp>
      <p:sp>
        <p:nvSpPr>
          <p:cNvPr id="16386" name="Zástupný symbol pro obsah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první pomoc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telefonní čísla 112, 150, 155, 158 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masáž srdce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umělé dýchání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srdce, tep, tlak, autonomní řídící jednotka srdce, zástava srdce, infarkt myokardu</a:t>
            </a:r>
          </a:p>
          <a:p>
            <a:pPr marL="431800" indent="-323850" eaLnBrk="1">
              <a:buSzPct val="45000"/>
              <a:buFont typeface="StarSymbol"/>
              <a:buNone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None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Neodkladná první pomoc </a:t>
            </a:r>
            <a:b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</a:b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– jak reagovat</a:t>
            </a:r>
          </a:p>
        </p:txBody>
      </p:sp>
      <p:sp>
        <p:nvSpPr>
          <p:cNvPr id="17410" name="Zástupný symbol pro obsah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431800" indent="-323850" algn="ctr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I.</a:t>
            </a:r>
          </a:p>
          <a:p>
            <a:pPr marL="431800" indent="-323850" algn="ctr" eaLnBrk="1">
              <a:buSzPct val="45000"/>
              <a:buFont typeface="StarSymbol"/>
              <a:buNone/>
            </a:pPr>
            <a:r>
              <a:rPr u="sng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Vyhodnoť bezpečnost okolí postiženého </a:t>
            </a:r>
          </a:p>
          <a:p>
            <a:pPr marL="431800" indent="-323850" algn="ctr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zásada je, že musíš být v bezpečí ty - místo jednoho postiženého by byli dva</a:t>
            </a:r>
          </a:p>
          <a:p>
            <a:pPr marL="431800" indent="-323850" eaLnBrk="1">
              <a:buSzPct val="45000"/>
              <a:buFont typeface="Wingdings" pitchFamily="2" charset="2"/>
              <a:buChar char="Ø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Neskákej bezhlavě do vody pro tonoucího</a:t>
            </a:r>
          </a:p>
          <a:p>
            <a:pPr marL="431800" indent="-323850" eaLnBrk="1">
              <a:buSzPct val="45000"/>
              <a:buFont typeface="Wingdings" pitchFamily="2" charset="2"/>
              <a:buChar char="Ø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Nevcházej do zóny s akutním nebezpečím požáru</a:t>
            </a:r>
          </a:p>
          <a:p>
            <a:pPr marL="431800" indent="-323850" eaLnBrk="1">
              <a:buSzPct val="45000"/>
              <a:buFont typeface="Wingdings" pitchFamily="2" charset="2"/>
              <a:buChar char="Ø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Nevcházej mezi spadlé dráty pod napětím aj.</a:t>
            </a:r>
          </a:p>
          <a:p>
            <a:pPr marL="431800" indent="-323850" eaLnBrk="1">
              <a:buSzPct val="45000"/>
              <a:buFont typeface="StarSymbol"/>
              <a:buNone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Nadpis 1"/>
          <p:cNvSpPr txBox="1">
            <a:spLocks noGrp="1"/>
          </p:cNvSpPr>
          <p:nvPr>
            <p:ph type="title"/>
          </p:nvPr>
        </p:nvSpPr>
        <p:spPr>
          <a:xfrm>
            <a:off x="503238" y="0"/>
            <a:ext cx="9072562" cy="1116013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Postižený reaguje</a:t>
            </a:r>
          </a:p>
        </p:txBody>
      </p:sp>
      <p:sp>
        <p:nvSpPr>
          <p:cNvPr id="18434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1403350"/>
            <a:ext cx="9072562" cy="5976938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Zástava krvácení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Protišoková opatření</a:t>
            </a:r>
          </a:p>
          <a:p>
            <a:pPr marL="431800" indent="-323850" eaLnBrk="1">
              <a:buSzPct val="45000"/>
              <a:buFont typeface="Wingdings" pitchFamily="2" charset="2"/>
              <a:buChar char="Ø"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Ticho – dopravit mimo místo neštěstí</a:t>
            </a:r>
          </a:p>
          <a:p>
            <a:pPr marL="431800" indent="-323850" eaLnBrk="1">
              <a:buSzPct val="45000"/>
              <a:buFont typeface="Wingdings" pitchFamily="2" charset="2"/>
              <a:buChar char="Ø"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Teplo – zabránit podchlazení - folie</a:t>
            </a:r>
          </a:p>
          <a:p>
            <a:pPr marL="431800" indent="-323850" eaLnBrk="1">
              <a:buSzPct val="45000"/>
              <a:buFont typeface="Wingdings" pitchFamily="2" charset="2"/>
              <a:buChar char="Ø"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Tišení  bolesti – úlevová poloha</a:t>
            </a:r>
          </a:p>
          <a:p>
            <a:pPr marL="431800" indent="-323850" eaLnBrk="1">
              <a:buSzPct val="45000"/>
              <a:buFont typeface="Wingdings" pitchFamily="2" charset="2"/>
              <a:buChar char="Ø"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Tekutiny – nepodávat tekutiny, otírat rty</a:t>
            </a:r>
          </a:p>
          <a:p>
            <a:pPr marL="431800" indent="-323850" eaLnBrk="1">
              <a:buSzPct val="45000"/>
              <a:buFont typeface="Wingdings" pitchFamily="2" charset="2"/>
              <a:buChar char="Ø"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Transport – pokud zranění dovolí, odvést do nemocnice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Volat 155, 150, 112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Postižený nereaguje </a:t>
            </a:r>
            <a:b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</a:b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– ale dýchá normálně</a:t>
            </a:r>
          </a:p>
        </p:txBody>
      </p:sp>
      <p:sp>
        <p:nvSpPr>
          <p:cNvPr id="19458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1768475"/>
            <a:ext cx="9072562" cy="5467350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Dopravit do bezpečné vzdálenosti – je-li třeba a je-li možno - pozor na poranění páteře)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Vyčistit ústní dutinu  - hrozí vdechnutí zvratků, krve, vyražených zubů, cizorodých tělísek – hlína, tráva, sklo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Položit do úlevové (stabilizované) polohy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5 T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Pravidelně kontrolovat životní funkce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Volat 155, 150, resp. 112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Nedýchá normálně - dospělý</a:t>
            </a:r>
          </a:p>
        </p:txBody>
      </p:sp>
      <p:sp>
        <p:nvSpPr>
          <p:cNvPr id="20482" name="Zástupný symbol pro obsah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VOLAT 155, 158, RESP. 112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Dopravit do bezpečné vzdálenosti – je-li třeba a je-li možno - pozor na poranění páteře)</a:t>
            </a:r>
            <a:endParaRPr b="1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Neodkladná resuscitace 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	</a:t>
            </a: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30x komprese, 2 vdechy tj.</a:t>
            </a:r>
          </a:p>
          <a:p>
            <a:pPr marL="863600" lvl="1" indent="-323850" eaLnBrk="1" hangingPunct="1">
              <a:spcBef>
                <a:spcPct val="0"/>
              </a:spcBef>
              <a:spcAft>
                <a:spcPts val="1138"/>
              </a:spcAft>
              <a:buSzPct val="45000"/>
              <a:buFont typeface="Wingdings" pitchFamily="2" charset="2"/>
              <a:buChar char="Ø"/>
            </a:pPr>
            <a:r>
              <a:rPr lang="cs-CZ">
                <a:solidFill>
                  <a:srgbClr val="000000"/>
                </a:solidFill>
                <a:cs typeface="Mangal" pitchFamily="18" charset="0"/>
              </a:rPr>
              <a:t>Masáž srdce</a:t>
            </a:r>
          </a:p>
          <a:p>
            <a:pPr marL="863600" lvl="1" indent="-323850" eaLnBrk="1" hangingPunct="1">
              <a:spcBef>
                <a:spcPct val="0"/>
              </a:spcBef>
              <a:spcAft>
                <a:spcPts val="1138"/>
              </a:spcAft>
              <a:buSzPct val="45000"/>
              <a:buFont typeface="Wingdings" pitchFamily="2" charset="2"/>
              <a:buChar char="Ø"/>
            </a:pPr>
            <a:r>
              <a:rPr lang="cs-CZ">
                <a:solidFill>
                  <a:srgbClr val="000000"/>
                </a:solidFill>
                <a:cs typeface="Mangal" pitchFamily="18" charset="0"/>
              </a:rPr>
              <a:t>Umělé dýchání – dnes není povinné  - důvody souvisí s rozšířením AIDS, žloutenek, ale i odpor k poraněnému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Nadpis 1"/>
          <p:cNvSpPr txBox="1">
            <a:spLocks noGrp="1"/>
          </p:cNvSpPr>
          <p:nvPr>
            <p:ph type="title"/>
          </p:nvPr>
        </p:nvSpPr>
        <p:spPr>
          <a:xfrm>
            <a:off x="503238" y="0"/>
            <a:ext cx="9072562" cy="1116013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Nedýchá normálně - dítě</a:t>
            </a:r>
          </a:p>
        </p:txBody>
      </p:sp>
      <p:sp>
        <p:nvSpPr>
          <p:cNvPr id="21506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1331913"/>
            <a:ext cx="9072562" cy="5976937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Dopravit do bezpečné vzdálenosti – je-li třeba a je-li možno - pozor na poranění páteře)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Neodkladná resuscitace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5 vdechů </a:t>
            </a: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– </a:t>
            </a: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ALE PŘIMĚŘENÝCH</a:t>
            </a: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 (POZOR NA ROZDÍL OBJEMŮ HRUDNÍKU (PLIC)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JESTLIŽE NEREAGUJE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30x komprese + 2 vdechy 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Vždy přiměřeně tělesné stavbě dítěte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Volat 155, 158, resp. 112 cca po 1 minutě v případě, že jsi na vše sám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Nadpis 1"/>
          <p:cNvSpPr txBox="1">
            <a:spLocks noGrp="1"/>
          </p:cNvSpPr>
          <p:nvPr>
            <p:ph type="title"/>
          </p:nvPr>
        </p:nvSpPr>
        <p:spPr>
          <a:xfrm>
            <a:off x="576263" y="0"/>
            <a:ext cx="9070975" cy="1262063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Úlevová – stabilizovaná poloha</a:t>
            </a:r>
          </a:p>
        </p:txBody>
      </p:sp>
      <p:sp>
        <p:nvSpPr>
          <p:cNvPr id="22530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1042988"/>
            <a:ext cx="9072562" cy="3241675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Jakákoli poloha na boku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Sejmout postiženému brýle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Vyndat zubní protézu resp. vyčistit ústní dutinu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Položená ruka pod tvář – zajistí záklon hlavy a vyloučí zapadnutí jazyka</a:t>
            </a:r>
          </a:p>
        </p:txBody>
      </p:sp>
      <p:pic>
        <p:nvPicPr>
          <p:cNvPr id="22531" name="Obrázek 3" descr="stabilizovan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2525" y="3995738"/>
            <a:ext cx="7632700" cy="32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ovéPole 5"/>
          <p:cNvSpPr txBox="1">
            <a:spLocks noChangeArrowheads="1"/>
          </p:cNvSpPr>
          <p:nvPr/>
        </p:nvSpPr>
        <p:spPr bwMode="auto">
          <a:xfrm>
            <a:off x="719138" y="6588125"/>
            <a:ext cx="44656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u="sng">
                <a:latin typeface="Calibri" pitchFamily="34" charset="0"/>
                <a:hlinkClick r:id="rId3"/>
              </a:rPr>
              <a:t>www.kurz</a:t>
            </a:r>
            <a:r>
              <a:rPr lang="cs-CZ" b="1" u="sng">
                <a:latin typeface="Calibri" pitchFamily="34" charset="0"/>
                <a:hlinkClick r:id="rId3"/>
              </a:rPr>
              <a:t>prvnipomoc</a:t>
            </a:r>
            <a:r>
              <a:rPr lang="cs-CZ" u="sng">
                <a:latin typeface="Calibri" pitchFamily="34" charset="0"/>
                <a:hlinkClick r:id="rId3"/>
              </a:rPr>
              <a:t>.cz/</a:t>
            </a:r>
            <a:endParaRPr lang="cs-CZ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Nadpis 1"/>
          <p:cNvSpPr txBox="1">
            <a:spLocks noGrp="1"/>
          </p:cNvSpPr>
          <p:nvPr>
            <p:ph type="title"/>
          </p:nvPr>
        </p:nvSpPr>
        <p:spPr>
          <a:xfrm>
            <a:off x="503238" y="0"/>
            <a:ext cx="9072562" cy="900113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Nepřímá masáž srdce - DOSPĚLÍ</a:t>
            </a:r>
          </a:p>
        </p:txBody>
      </p:sp>
      <p:sp>
        <p:nvSpPr>
          <p:cNvPr id="23554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1258888"/>
            <a:ext cx="9072562" cy="5499100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Postižený leží na </a:t>
            </a: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tvrdé</a:t>
            </a: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 podložce na zádech – </a:t>
            </a: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 na posteli, gauči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Klekni si k boku postiženého , </a:t>
            </a: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dlaně obou rukou </a:t>
            </a: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nad sebou polož do středu hrudní kosti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NATAŽENÝMI PAŽEMI STLAČUJ HRUDNÍ KOST O 4 AŽ 5 CM 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VŽDY NÁSLEDUJE </a:t>
            </a: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UVOLNĚNÍ</a:t>
            </a: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, TJ. 1:1 komprese : uvolnění, </a:t>
            </a: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neoddalovat ruce z hrudníku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Frekvence stlačení 100x za minutu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 kombinaci s umělým dýchání: 30x komprese – 2x vdech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endParaRPr sz="2800" b="1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Char char="●"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699</Words>
  <Application>Microsoft Office PowerPoint</Application>
  <PresentationFormat>Custom</PresentationFormat>
  <Paragraphs>120</Paragraphs>
  <Slides>19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9</vt:i4>
      </vt:variant>
      <vt:variant>
        <vt:lpstr>Šablona návrhu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9" baseType="lpstr">
      <vt:lpstr>Calibri</vt:lpstr>
      <vt:lpstr>Arial</vt:lpstr>
      <vt:lpstr>Microsoft YaHei</vt:lpstr>
      <vt:lpstr>Mangal</vt:lpstr>
      <vt:lpstr>Times New Roman</vt:lpstr>
      <vt:lpstr>Lucida Sans Unicode</vt:lpstr>
      <vt:lpstr>Tahoma</vt:lpstr>
      <vt:lpstr>StarSymbol</vt:lpstr>
      <vt:lpstr>Wingdings</vt:lpstr>
      <vt:lpstr>Výchozí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Neodkladná první pomoc  – jak reagovat</vt:lpstr>
      <vt:lpstr>Postižený reaguje</vt:lpstr>
      <vt:lpstr>Postižený nereaguje  – ale dýchá normálně</vt:lpstr>
      <vt:lpstr>Nedýchá normálně - dospělý</vt:lpstr>
      <vt:lpstr>Nedýchá normálně - dítě</vt:lpstr>
      <vt:lpstr>Úlevová – stabilizovaná poloha</vt:lpstr>
      <vt:lpstr>Nepřímá masáž srdce - DOSPĚLÍ</vt:lpstr>
      <vt:lpstr>Nepřímá masáž srdce – DĚTI</vt:lpstr>
      <vt:lpstr>Nepřímá masáž srdce - mimina</vt:lpstr>
      <vt:lpstr>Nepřímá masáž srdce - dospělí</vt:lpstr>
      <vt:lpstr>Nepřímá masáž srdce – dospělí 2</vt:lpstr>
      <vt:lpstr>Srdce, tep, řízení srdeční činnosti</vt:lpstr>
      <vt:lpstr>Tlak krve</vt:lpstr>
      <vt:lpstr>Automatický externí defibrilátor  AED</vt:lpstr>
      <vt:lpstr>Umělé dýchání</vt:lpstr>
      <vt:lpstr>Umělé dýchání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Význam vitamínů</dc:title>
  <dc:creator>stepnickova</dc:creator>
  <cp:lastModifiedBy>hronkova</cp:lastModifiedBy>
  <cp:revision>77</cp:revision>
  <dcterms:created xsi:type="dcterms:W3CDTF">2013-04-16T11:06:11Z</dcterms:created>
  <dcterms:modified xsi:type="dcterms:W3CDTF">2013-06-24T06:34:00Z</dcterms:modified>
</cp:coreProperties>
</file>