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8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304" r:id="rId19"/>
    <p:sldId id="299" r:id="rId20"/>
    <p:sldId id="300" r:id="rId21"/>
    <p:sldId id="301" r:id="rId22"/>
    <p:sldId id="302" r:id="rId23"/>
    <p:sldId id="303" r:id="rId24"/>
    <p:sldId id="305" r:id="rId25"/>
    <p:sldId id="306" r:id="rId26"/>
    <p:sldId id="307" r:id="rId27"/>
    <p:sldId id="308" r:id="rId28"/>
    <p:sldId id="277" r:id="rId29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9" autoAdjust="0"/>
    <p:restoredTop sz="94660"/>
  </p:normalViewPr>
  <p:slideViewPr>
    <p:cSldViewPr>
      <p:cViewPr varScale="1">
        <p:scale>
          <a:sx n="60" d="100"/>
          <a:sy n="60" d="100"/>
        </p:scale>
        <p:origin x="-1218" y="-8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torkari.cz/clanky/jak-na-to/kurz-prvni-pomoci-ii.-dil-13597.html?kid=10317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polekprvnipomoci.blog.cz/1002/typy-zlomeni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torkari.cz/clanky/jak-na-to/kurz-prvni-pomoci-ii.-dil-13597.html?kid=10317" TargetMode="External"/><Relationship Id="rId2" Type="http://schemas.openxmlformats.org/officeDocument/2006/relationships/hyperlink" Target="http://cs.wikipedia.org/wiki/Avitamin%C3%B3z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hyperlink" Target="http://www.motorkari.cz/clanky/jak-na-to/kurz-prvni-pomoci-ii.-dil-13597.html?kid=10317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1178996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VY_32_INOVACE_2712</a:t>
            </a:r>
          </a:p>
          <a:p>
            <a:pPr algn="ctr"/>
            <a:r>
              <a:rPr lang="cs-CZ" sz="4400" b="1" dirty="0" smtClean="0"/>
              <a:t>První pomoc I - traumatologie</a:t>
            </a:r>
            <a:endParaRPr lang="cs-C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755501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Použití škrtidla a improvizované škrcení</a:t>
            </a:r>
            <a:endParaRPr lang="cs-CZ" b="1" dirty="0"/>
          </a:p>
        </p:txBody>
      </p:sp>
      <p:pic>
        <p:nvPicPr>
          <p:cNvPr id="4" name="Obrázek 3" descr="impr skk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991" y="2411685"/>
            <a:ext cx="9838634" cy="3482331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287783" y="6444133"/>
            <a:ext cx="9792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motorkari.cz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clanky</a:t>
            </a:r>
            <a:r>
              <a:rPr lang="cs-CZ" dirty="0" smtClean="0">
                <a:hlinkClick r:id="rId3"/>
              </a:rPr>
              <a:t>/jak-na-to/kurz-</a:t>
            </a:r>
            <a:r>
              <a:rPr lang="cs-CZ" dirty="0" err="1" smtClean="0">
                <a:hlinkClick r:id="rId3"/>
              </a:rPr>
              <a:t>prvni</a:t>
            </a:r>
            <a:r>
              <a:rPr lang="cs-CZ" dirty="0" smtClean="0">
                <a:hlinkClick r:id="rId3"/>
              </a:rPr>
              <a:t>-pomoci-</a:t>
            </a:r>
            <a:r>
              <a:rPr lang="cs-CZ" dirty="0" err="1" smtClean="0">
                <a:hlinkClick r:id="rId3"/>
              </a:rPr>
              <a:t>ii</a:t>
            </a:r>
            <a:r>
              <a:rPr lang="cs-CZ" dirty="0" smtClean="0">
                <a:hlinkClick r:id="rId3"/>
              </a:rPr>
              <a:t>.-</a:t>
            </a:r>
            <a:r>
              <a:rPr lang="cs-CZ" dirty="0" err="1" smtClean="0">
                <a:hlinkClick r:id="rId3"/>
              </a:rPr>
              <a:t>dil</a:t>
            </a:r>
            <a:r>
              <a:rPr lang="cs-CZ" dirty="0" smtClean="0">
                <a:hlinkClick r:id="rId3"/>
              </a:rPr>
              <a:t>-13597.html?</a:t>
            </a:r>
            <a:r>
              <a:rPr lang="cs-CZ" dirty="0" err="1" smtClean="0">
                <a:hlinkClick r:id="rId3"/>
              </a:rPr>
              <a:t>kid</a:t>
            </a:r>
            <a:r>
              <a:rPr lang="cs-CZ" dirty="0" smtClean="0">
                <a:hlinkClick r:id="rId3"/>
              </a:rPr>
              <a:t>=10317</a:t>
            </a:r>
            <a:endParaRPr lang="cs-CZ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Obvazování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r>
              <a:rPr lang="cs-CZ" b="1" dirty="0" smtClean="0"/>
              <a:t>!!! Nezáleží na úhlednosti obvazu !!!</a:t>
            </a:r>
          </a:p>
          <a:p>
            <a:r>
              <a:rPr lang="cs-CZ" dirty="0" smtClean="0"/>
              <a:t>Pokud možno čistým materiálem překrýt ránu</a:t>
            </a:r>
          </a:p>
          <a:p>
            <a:r>
              <a:rPr lang="cs-CZ" b="1" dirty="0" smtClean="0"/>
              <a:t>Ale když není – tak není</a:t>
            </a:r>
            <a:r>
              <a:rPr lang="cs-CZ" dirty="0" smtClean="0"/>
              <a:t>, krev odplaví nečistoty, infekce je sekundární problém </a:t>
            </a:r>
          </a:p>
          <a:p>
            <a:r>
              <a:rPr lang="cs-CZ" dirty="0" smtClean="0"/>
              <a:t>Po přiložení tlakového (improvizovaného) obvazu</a:t>
            </a:r>
            <a:r>
              <a:rPr lang="cs-CZ" dirty="0" smtClean="0"/>
              <a:t> </a:t>
            </a:r>
            <a:r>
              <a:rPr lang="cs-CZ" dirty="0" smtClean="0"/>
              <a:t>- obvazovat pevně, dokud krev prosakuje</a:t>
            </a:r>
          </a:p>
          <a:p>
            <a:r>
              <a:rPr lang="cs-CZ" dirty="0" smtClean="0"/>
              <a:t>Eventuálně přikládat další a další vrstvy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Předměty uvízlé v ráně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9040"/>
            <a:ext cx="5472417" cy="498924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!!! </a:t>
            </a:r>
            <a:r>
              <a:rPr lang="cs-CZ" b="1" dirty="0" err="1" smtClean="0"/>
              <a:t>Nevyndavat</a:t>
            </a:r>
            <a:r>
              <a:rPr lang="cs-CZ" b="1" dirty="0" smtClean="0"/>
              <a:t> z rány !!!</a:t>
            </a:r>
          </a:p>
          <a:p>
            <a:r>
              <a:rPr lang="cs-CZ" dirty="0" smtClean="0"/>
              <a:t>Ucpávají poraněné cévy – zmenšují krvácení</a:t>
            </a:r>
          </a:p>
          <a:p>
            <a:r>
              <a:rPr lang="cs-CZ" dirty="0" smtClean="0"/>
              <a:t>Mohly by při vytahování ještě více devastovat poraněné tkáně</a:t>
            </a:r>
          </a:p>
          <a:p>
            <a:r>
              <a:rPr lang="cs-CZ" dirty="0" smtClean="0"/>
              <a:t>Chirurgicky se odstraní až v nemocnici</a:t>
            </a:r>
          </a:p>
          <a:p>
            <a:endParaRPr lang="cs-CZ" dirty="0"/>
          </a:p>
        </p:txBody>
      </p:sp>
      <p:pic>
        <p:nvPicPr>
          <p:cNvPr id="4" name="Picture 4" descr="bowhun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92440" y="1259557"/>
            <a:ext cx="3384550" cy="2938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8" descr="zon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192440" y="4283893"/>
            <a:ext cx="3527425" cy="2725737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Popáleniny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259557"/>
            <a:ext cx="4824345" cy="6048672"/>
          </a:xfrm>
        </p:spPr>
        <p:txBody>
          <a:bodyPr/>
          <a:lstStyle/>
          <a:p>
            <a:pPr marL="679500" indent="-571500">
              <a:buNone/>
            </a:pPr>
            <a:r>
              <a:rPr lang="cs-CZ" b="1" dirty="0" smtClean="0"/>
              <a:t>Stupeň I.</a:t>
            </a:r>
          </a:p>
          <a:p>
            <a:pPr marL="679500" indent="-571500">
              <a:buNone/>
            </a:pPr>
            <a:r>
              <a:rPr lang="cs-CZ" dirty="0" smtClean="0"/>
              <a:t> Začervenání, může se tvořit puchýř</a:t>
            </a:r>
          </a:p>
          <a:p>
            <a:pPr marL="622350" indent="-514350">
              <a:buNone/>
            </a:pPr>
            <a:r>
              <a:rPr lang="cs-CZ" dirty="0" smtClean="0"/>
              <a:t>Chladíme pod tekoucí studenou vodou – několik minut</a:t>
            </a:r>
          </a:p>
          <a:p>
            <a:pPr marL="622350" indent="-514350">
              <a:buNone/>
            </a:pPr>
            <a:r>
              <a:rPr lang="cs-CZ" dirty="0" smtClean="0"/>
              <a:t>Puchýře nestrháváme</a:t>
            </a:r>
          </a:p>
          <a:p>
            <a:pPr marL="622350" indent="-514350">
              <a:buNone/>
            </a:pPr>
            <a:r>
              <a:rPr lang="cs-CZ" dirty="0" smtClean="0"/>
              <a:t>Už při polití tekutinou cca kolem 70 °C nebo nadměrném slunění</a:t>
            </a:r>
          </a:p>
          <a:p>
            <a:pPr marL="622350" indent="-514350">
              <a:buNone/>
            </a:pPr>
            <a:endParaRPr lang="cs-CZ" dirty="0"/>
          </a:p>
        </p:txBody>
      </p:sp>
      <p:pic>
        <p:nvPicPr>
          <p:cNvPr id="4" name="Picture 4" descr="796px-Scaldbur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56336" y="1547589"/>
            <a:ext cx="4573211" cy="3456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Popáleniny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187549"/>
            <a:ext cx="4680329" cy="5976664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Stupeň II</a:t>
            </a:r>
          </a:p>
          <a:p>
            <a:pPr>
              <a:buNone/>
            </a:pPr>
            <a:r>
              <a:rPr lang="cs-CZ" dirty="0" smtClean="0"/>
              <a:t>Kůže bělá, místy dochází k jejímu odlučování</a:t>
            </a:r>
          </a:p>
          <a:p>
            <a:pPr>
              <a:buNone/>
            </a:pPr>
            <a:r>
              <a:rPr lang="cs-CZ" dirty="0" smtClean="0"/>
              <a:t>Chladíme pod tekoucí studenou vodou – několik minut</a:t>
            </a:r>
          </a:p>
          <a:p>
            <a:pPr>
              <a:buNone/>
            </a:pPr>
            <a:r>
              <a:rPr lang="cs-CZ" dirty="0" smtClean="0"/>
              <a:t>Nebo přikládáme sterilní materiál</a:t>
            </a:r>
          </a:p>
          <a:p>
            <a:pPr>
              <a:buNone/>
            </a:pPr>
            <a:r>
              <a:rPr lang="cs-CZ" dirty="0" smtClean="0"/>
              <a:t>Vzniká například po polití olejem, dlouhodobější tepelné expozici 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4" name="Picture 6" descr="450px-Major-2nd-degree-bur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28344" y="1187549"/>
            <a:ext cx="4464495" cy="592467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Popáleniny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7784" y="1547589"/>
            <a:ext cx="4608512" cy="534928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Stupeň III</a:t>
            </a:r>
          </a:p>
          <a:p>
            <a:pPr>
              <a:buNone/>
            </a:pPr>
            <a:r>
              <a:rPr lang="cs-CZ" dirty="0" smtClean="0"/>
              <a:t>Kůže visí v cárech</a:t>
            </a:r>
          </a:p>
          <a:p>
            <a:pPr>
              <a:buNone/>
            </a:pPr>
            <a:r>
              <a:rPr lang="cs-CZ" dirty="0" smtClean="0"/>
              <a:t>Jsou obnažené velké plochy podkoží</a:t>
            </a:r>
          </a:p>
          <a:p>
            <a:pPr>
              <a:buNone/>
            </a:pPr>
            <a:r>
              <a:rPr lang="cs-CZ" dirty="0" smtClean="0"/>
              <a:t>Provádíme </a:t>
            </a:r>
            <a:r>
              <a:rPr lang="cs-CZ" dirty="0" err="1" smtClean="0"/>
              <a:t>protišoková</a:t>
            </a:r>
            <a:r>
              <a:rPr lang="cs-CZ" dirty="0" smtClean="0"/>
              <a:t> opatření</a:t>
            </a:r>
          </a:p>
          <a:p>
            <a:pPr>
              <a:buNone/>
            </a:pPr>
            <a:r>
              <a:rPr lang="cs-CZ" dirty="0" smtClean="0"/>
              <a:t>Po dlouhodobé tepelné expozici</a:t>
            </a:r>
            <a:endParaRPr lang="cs-CZ" dirty="0"/>
          </a:p>
        </p:txBody>
      </p:sp>
      <p:pic>
        <p:nvPicPr>
          <p:cNvPr id="4" name="Picture 4" descr="2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968304" y="1547589"/>
            <a:ext cx="4929902" cy="3888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Popáleniny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9040"/>
            <a:ext cx="5040369" cy="498924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Stupeň IV</a:t>
            </a:r>
          </a:p>
          <a:p>
            <a:pPr>
              <a:buNone/>
            </a:pPr>
            <a:r>
              <a:rPr lang="cs-CZ" dirty="0" smtClean="0"/>
              <a:t>Kůže je pryč</a:t>
            </a:r>
          </a:p>
          <a:p>
            <a:pPr>
              <a:buNone/>
            </a:pPr>
            <a:r>
              <a:rPr lang="cs-CZ" dirty="0" smtClean="0"/>
              <a:t>Zuhelnatělé tkáně svalů, kostí</a:t>
            </a:r>
          </a:p>
          <a:p>
            <a:pPr>
              <a:buNone/>
            </a:pPr>
            <a:r>
              <a:rPr lang="cs-CZ" dirty="0" smtClean="0"/>
              <a:t>Je nutné amputovat</a:t>
            </a:r>
          </a:p>
          <a:p>
            <a:pPr>
              <a:buNone/>
            </a:pPr>
            <a:r>
              <a:rPr lang="cs-CZ" dirty="0" smtClean="0"/>
              <a:t>Vznikají například po zasažení elektrickým proudem</a:t>
            </a:r>
            <a:endParaRPr lang="cs-CZ" dirty="0"/>
          </a:p>
        </p:txBody>
      </p:sp>
      <p:pic>
        <p:nvPicPr>
          <p:cNvPr id="4" name="Picture 4" descr="__1_~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60392" y="3563813"/>
            <a:ext cx="3770313" cy="3513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768504" y="251445"/>
            <a:ext cx="2701913" cy="308312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První pomoc při popálení 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904656"/>
          </a:xfrm>
        </p:spPr>
        <p:txBody>
          <a:bodyPr/>
          <a:lstStyle/>
          <a:p>
            <a:r>
              <a:rPr lang="cs-CZ" dirty="0" smtClean="0"/>
              <a:t>Uhasit – na zemi, pozor na umělá vlákna – škvaří se</a:t>
            </a:r>
          </a:p>
          <a:p>
            <a:r>
              <a:rPr lang="cs-CZ" dirty="0" smtClean="0"/>
              <a:t>Odklidit z dosahu tepelného zdroje</a:t>
            </a:r>
          </a:p>
          <a:p>
            <a:r>
              <a:rPr lang="cs-CZ" dirty="0" smtClean="0"/>
              <a:t>Když to jde, sundat oděv</a:t>
            </a:r>
          </a:p>
          <a:p>
            <a:r>
              <a:rPr lang="cs-CZ" dirty="0" smtClean="0"/>
              <a:t>V každé případě sundat prstýnky, náušnice, piercingy</a:t>
            </a:r>
          </a:p>
          <a:p>
            <a:r>
              <a:rPr lang="cs-CZ" b="1" dirty="0" smtClean="0"/>
              <a:t>CHLADIT</a:t>
            </a:r>
            <a:r>
              <a:rPr lang="cs-CZ" dirty="0" smtClean="0"/>
              <a:t>  - 1. a 2. stupeň – lze zvrátit 2. na 1. stupeň, i 10 minut, pozor na prochladnutí</a:t>
            </a:r>
          </a:p>
          <a:p>
            <a:r>
              <a:rPr lang="cs-CZ" dirty="0" smtClean="0"/>
              <a:t>3. a 4. stupeň - zavést </a:t>
            </a:r>
            <a:r>
              <a:rPr lang="cs-CZ" dirty="0" err="1" smtClean="0"/>
              <a:t>protišoková</a:t>
            </a:r>
            <a:r>
              <a:rPr lang="cs-CZ" dirty="0" smtClean="0"/>
              <a:t> (5 T) opatření a sterilní krytí</a:t>
            </a:r>
            <a:endParaRPr lang="cs-CZ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První pomoc při požáru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Dbejte </a:t>
            </a:r>
            <a:r>
              <a:rPr lang="cs-CZ" b="1" dirty="0" smtClean="0"/>
              <a:t>hlavně na </a:t>
            </a:r>
            <a:r>
              <a:rPr lang="cs-CZ" b="1" dirty="0" smtClean="0"/>
              <a:t>svoji bezpečnost!!!</a:t>
            </a:r>
          </a:p>
          <a:p>
            <a:r>
              <a:rPr lang="cs-CZ" b="1" dirty="0" smtClean="0"/>
              <a:t>Poškozeného nehaste hasícími </a:t>
            </a:r>
            <a:r>
              <a:rPr lang="cs-CZ" b="1" dirty="0" smtClean="0"/>
              <a:t>přístroji (i vodní je roztok chemikálií)</a:t>
            </a:r>
            <a:endParaRPr lang="cs-CZ" b="1" dirty="0" smtClean="0"/>
          </a:p>
          <a:p>
            <a:r>
              <a:rPr lang="cs-CZ" b="1" dirty="0" smtClean="0"/>
              <a:t>Haste pouze vodou, nebo dekou z neumělých materiálu</a:t>
            </a:r>
          </a:p>
          <a:p>
            <a:r>
              <a:rPr lang="cs-CZ" b="1" dirty="0" smtClean="0"/>
              <a:t>Pokud lze odstraňte nepřiškvařené oblečení</a:t>
            </a:r>
          </a:p>
          <a:p>
            <a:r>
              <a:rPr lang="cs-CZ" b="1" dirty="0" smtClean="0"/>
              <a:t>Při požáru odveďte postiženého na vzduch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5688632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Zlomeniny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827509"/>
            <a:ext cx="6048672" cy="3456384"/>
          </a:xfrm>
        </p:spPr>
        <p:txBody>
          <a:bodyPr/>
          <a:lstStyle/>
          <a:p>
            <a:pPr>
              <a:buNone/>
            </a:pPr>
            <a:r>
              <a:rPr lang="cs-CZ" sz="2800" dirty="0" smtClean="0">
                <a:solidFill>
                  <a:schemeClr val="tx1"/>
                </a:solidFill>
              </a:rPr>
              <a:t>Příznaky: </a:t>
            </a:r>
            <a:r>
              <a:rPr lang="cs-CZ" sz="2800" b="1" dirty="0" smtClean="0">
                <a:solidFill>
                  <a:schemeClr val="tx1"/>
                </a:solidFill>
              </a:rPr>
              <a:t>otok</a:t>
            </a:r>
            <a:r>
              <a:rPr lang="cs-CZ" sz="2800" b="1" dirty="0" smtClean="0">
                <a:solidFill>
                  <a:schemeClr val="tx1"/>
                </a:solidFill>
              </a:rPr>
              <a:t>, změna tvaru, bolest, porucha </a:t>
            </a:r>
            <a:r>
              <a:rPr lang="cs-CZ" sz="2800" b="1" dirty="0" smtClean="0">
                <a:solidFill>
                  <a:schemeClr val="tx1"/>
                </a:solidFill>
              </a:rPr>
              <a:t>funkce</a:t>
            </a:r>
            <a:endParaRPr lang="cs-CZ" sz="2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Uzavřené</a:t>
            </a:r>
            <a:r>
              <a:rPr lang="cs-CZ" sz="2800" dirty="0" smtClean="0">
                <a:solidFill>
                  <a:schemeClr val="tx1"/>
                </a:solidFill>
              </a:rPr>
              <a:t> – zůstává nenarušena </a:t>
            </a:r>
            <a:r>
              <a:rPr lang="cs-CZ" sz="2800" dirty="0" smtClean="0">
                <a:solidFill>
                  <a:schemeClr val="tx1"/>
                </a:solidFill>
              </a:rPr>
              <a:t>kontinuita </a:t>
            </a:r>
            <a:r>
              <a:rPr lang="cs-CZ" sz="2800" dirty="0" smtClean="0">
                <a:solidFill>
                  <a:schemeClr val="tx1"/>
                </a:solidFill>
              </a:rPr>
              <a:t>kůže</a:t>
            </a:r>
            <a:endParaRPr lang="cs-CZ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Otevřené </a:t>
            </a:r>
            <a:r>
              <a:rPr lang="cs-CZ" sz="2800" dirty="0" smtClean="0">
                <a:solidFill>
                  <a:schemeClr val="tx1"/>
                </a:solidFill>
              </a:rPr>
              <a:t>– dochází k narušení kůže a svaloviny, kost kouká ven, je doprovázené </a:t>
            </a:r>
            <a:r>
              <a:rPr lang="cs-CZ" sz="2800" dirty="0" smtClean="0">
                <a:solidFill>
                  <a:schemeClr val="tx1"/>
                </a:solidFill>
              </a:rPr>
              <a:t>silným krvácením </a:t>
            </a:r>
          </a:p>
          <a:p>
            <a:endParaRPr lang="cs-CZ" dirty="0"/>
          </a:p>
        </p:txBody>
      </p:sp>
      <p:pic>
        <p:nvPicPr>
          <p:cNvPr id="4" name="Obrázek 3" descr="zlomru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4487" y="251445"/>
            <a:ext cx="3211277" cy="6408712"/>
          </a:xfrm>
          <a:prstGeom prst="rect">
            <a:avLst/>
          </a:prstGeom>
        </p:spPr>
      </p:pic>
      <p:pic>
        <p:nvPicPr>
          <p:cNvPr id="5" name="Obrázek 4" descr="zlomo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27944" y="4211885"/>
            <a:ext cx="3810000" cy="30099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6840512" y="687618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hlinkClick r:id="rId4"/>
              </a:rPr>
              <a:t>spolekprvnipomoci.blog.cz</a:t>
            </a:r>
            <a:endParaRPr lang="cs-CZ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První pomoc, telefonní čísla 112, 155, krvácení – vlásečnicové, tepenné, žilné, tlakové body, tlakový obvaz, škrtidlo, improvizované prostředky první pomoci, popáleniny I., II., III., IV. stupně, poleptání, 5 T, stabilizovaná resp. úlevová poloha, autotransfuze, amputace, </a:t>
            </a:r>
            <a:r>
              <a:rPr lang="cs-CZ" dirty="0" err="1" smtClean="0"/>
              <a:t>termofolie</a:t>
            </a:r>
            <a:r>
              <a:rPr lang="cs-CZ" dirty="0" smtClean="0"/>
              <a:t>, zlomenina – otevřená, uzavřená, hypoglykemie, inzulín, uštknutí, bodnutí hmyzem, epilepsie, CNS – centrální nervová soustava</a:t>
            </a: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Pomoc při zlomenině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5816" y="1403573"/>
            <a:ext cx="9071640" cy="5832648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Otevřená </a:t>
            </a:r>
            <a:r>
              <a:rPr lang="cs-CZ" sz="2800" b="1" dirty="0" smtClean="0">
                <a:solidFill>
                  <a:schemeClr val="tx1"/>
                </a:solidFill>
              </a:rPr>
              <a:t>zlomenina: prioritní </a:t>
            </a:r>
            <a:r>
              <a:rPr lang="cs-CZ" sz="2800" b="1" dirty="0" smtClean="0">
                <a:solidFill>
                  <a:schemeClr val="tx1"/>
                </a:solidFill>
              </a:rPr>
              <a:t>zástava </a:t>
            </a:r>
            <a:r>
              <a:rPr lang="cs-CZ" sz="2800" b="1" dirty="0" smtClean="0">
                <a:solidFill>
                  <a:schemeClr val="tx1"/>
                </a:solidFill>
              </a:rPr>
              <a:t>krvácení a opatrná manipulace – </a:t>
            </a:r>
            <a:r>
              <a:rPr lang="cs-CZ" sz="2800" dirty="0" smtClean="0">
                <a:solidFill>
                  <a:schemeClr val="tx1"/>
                </a:solidFill>
              </a:rPr>
              <a:t>pozor na opětovné propíchnutí svalu, kůže</a:t>
            </a:r>
            <a:endParaRPr lang="cs-CZ" sz="2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Ale vždy:</a:t>
            </a:r>
            <a:endParaRPr lang="cs-CZ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Znehybnění končetin </a:t>
            </a:r>
            <a:r>
              <a:rPr lang="cs-CZ" sz="2800" b="1" dirty="0" smtClean="0">
                <a:solidFill>
                  <a:schemeClr val="tx1"/>
                </a:solidFill>
              </a:rPr>
              <a:t>(pomocí improvizace) </a:t>
            </a:r>
          </a:p>
          <a:p>
            <a:pPr>
              <a:buNone/>
            </a:pPr>
            <a:r>
              <a:rPr lang="cs-CZ" sz="2800" dirty="0" smtClean="0">
                <a:solidFill>
                  <a:schemeClr val="tx1"/>
                </a:solidFill>
              </a:rPr>
              <a:t>dlahy, měkce omotané větve, svázané nohy, závěs ruky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Zpevňujeme vždy kloub nad a pod zlomeninou</a:t>
            </a:r>
            <a:endParaRPr lang="cs-CZ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Úlevová poloha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Chlazení </a:t>
            </a:r>
            <a:r>
              <a:rPr lang="cs-CZ" sz="2800" b="1" dirty="0" smtClean="0">
                <a:solidFill>
                  <a:schemeClr val="tx1"/>
                </a:solidFill>
              </a:rPr>
              <a:t>v místě zlomeniny</a:t>
            </a:r>
            <a:endParaRPr lang="cs-CZ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b="1" dirty="0" err="1" smtClean="0">
                <a:solidFill>
                  <a:schemeClr val="tx1"/>
                </a:solidFill>
              </a:rPr>
              <a:t>Protišoková</a:t>
            </a:r>
            <a:r>
              <a:rPr lang="cs-CZ" sz="2800" b="1" dirty="0" smtClean="0">
                <a:solidFill>
                  <a:schemeClr val="tx1"/>
                </a:solidFill>
              </a:rPr>
              <a:t> opatření</a:t>
            </a:r>
            <a:endParaRPr lang="cs-CZ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err="1" smtClean="0"/>
              <a:t>Protišoková</a:t>
            </a:r>
            <a:r>
              <a:rPr lang="cs-CZ" b="1" dirty="0" smtClean="0"/>
              <a:t> opatření – 5 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547589"/>
            <a:ext cx="9071640" cy="5210691"/>
          </a:xfrm>
        </p:spPr>
        <p:txBody>
          <a:bodyPr/>
          <a:lstStyle/>
          <a:p>
            <a:r>
              <a:rPr lang="cs-CZ" b="1" dirty="0" smtClean="0"/>
              <a:t>TICHO</a:t>
            </a:r>
            <a:r>
              <a:rPr lang="cs-CZ" dirty="0" smtClean="0"/>
              <a:t> – vypnutí klaksonu, odtransportování mimo rámus, je ale třeba s postiženým mluvit</a:t>
            </a:r>
          </a:p>
          <a:p>
            <a:r>
              <a:rPr lang="cs-CZ" b="1" dirty="0" smtClean="0"/>
              <a:t>TEPLO</a:t>
            </a:r>
            <a:r>
              <a:rPr lang="cs-CZ" dirty="0" smtClean="0"/>
              <a:t> – přikrýt, zlatá (chladí) a stříbrná (hřeje) folie, přispívá ke zpomalení nástupu šoku</a:t>
            </a:r>
          </a:p>
          <a:p>
            <a:r>
              <a:rPr lang="cs-CZ" b="1" dirty="0" smtClean="0"/>
              <a:t>TEKUTINY – NEPODÁVAT </a:t>
            </a:r>
            <a:r>
              <a:rPr lang="cs-CZ" dirty="0" smtClean="0"/>
              <a:t>– nebezpečí vnitřních zranění, jen vlhčit rty</a:t>
            </a:r>
          </a:p>
          <a:p>
            <a:r>
              <a:rPr lang="cs-CZ" b="1" dirty="0" smtClean="0"/>
              <a:t>TIŠENÍ BOLESTI </a:t>
            </a:r>
            <a:r>
              <a:rPr lang="cs-CZ" dirty="0" smtClean="0"/>
              <a:t>- fyzické i psychické</a:t>
            </a:r>
          </a:p>
          <a:p>
            <a:r>
              <a:rPr lang="cs-CZ" b="1" dirty="0" smtClean="0"/>
              <a:t>TRANSPORT </a:t>
            </a:r>
            <a:r>
              <a:rPr lang="cs-CZ" dirty="0" smtClean="0"/>
              <a:t>– z nebezpečného místa, resp. do nemocnice</a:t>
            </a:r>
            <a:endParaRPr lang="cs-CZ" b="1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ÚLEVOVÁ POLOHA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Dříve nazývána STABILIZOVANÁ</a:t>
            </a:r>
          </a:p>
          <a:p>
            <a:r>
              <a:rPr lang="cs-CZ" dirty="0" smtClean="0"/>
              <a:t>Jakákoli poloha na boku – zamezí vdechnutí zvratků, zapadnutí jazyka</a:t>
            </a:r>
            <a:endParaRPr lang="cs-CZ" dirty="0"/>
          </a:p>
        </p:txBody>
      </p:sp>
      <p:pic>
        <p:nvPicPr>
          <p:cNvPr id="4" name="Picture 4" descr="krvace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427797">
            <a:off x="1132195" y="3995923"/>
            <a:ext cx="7115197" cy="2446666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Autotransfuze, prokrvení mozku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Hlava je položená níže než nohy</a:t>
            </a:r>
          </a:p>
          <a:p>
            <a:r>
              <a:rPr lang="cs-CZ" dirty="0" smtClean="0"/>
              <a:t>Mozek je nejnáročnější na přísun živin a kyslíku</a:t>
            </a:r>
            <a:endParaRPr lang="cs-CZ" dirty="0"/>
          </a:p>
        </p:txBody>
      </p:sp>
      <p:pic>
        <p:nvPicPr>
          <p:cNvPr id="5" name="Picture 6" descr="krvace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3275781"/>
            <a:ext cx="9757593" cy="3024336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Hypoglykemický šok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1800" y="1511003"/>
            <a:ext cx="9071640" cy="6048672"/>
          </a:xfrm>
        </p:spPr>
        <p:txBody>
          <a:bodyPr/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Hypoglykemie</a:t>
            </a:r>
            <a:r>
              <a:rPr lang="cs-CZ" sz="2400" dirty="0" smtClean="0"/>
              <a:t> </a:t>
            </a:r>
            <a:r>
              <a:rPr lang="cs-CZ" sz="2400" dirty="0" smtClean="0"/>
              <a:t>je </a:t>
            </a:r>
            <a:r>
              <a:rPr lang="cs-CZ" sz="2400" dirty="0" smtClean="0"/>
              <a:t>nízká hladina cukru v </a:t>
            </a:r>
            <a:r>
              <a:rPr lang="cs-CZ" sz="2400" dirty="0" smtClean="0"/>
              <a:t>krvi, </a:t>
            </a:r>
            <a:r>
              <a:rPr lang="cs-CZ" sz="2400" dirty="0" smtClean="0"/>
              <a:t>která nastává během desítek minut až </a:t>
            </a:r>
            <a:r>
              <a:rPr lang="cs-CZ" sz="2400" dirty="0" smtClean="0"/>
              <a:t>hodinou</a:t>
            </a:r>
          </a:p>
          <a:p>
            <a:r>
              <a:rPr lang="cs-CZ" sz="2400" dirty="0" smtClean="0"/>
              <a:t>Postižení jsou nejen </a:t>
            </a:r>
            <a:r>
              <a:rPr lang="cs-CZ" sz="2400" dirty="0" err="1" smtClean="0"/>
              <a:t>cukrovkáři</a:t>
            </a:r>
            <a:r>
              <a:rPr lang="cs-CZ" sz="2400" dirty="0" smtClean="0"/>
              <a:t>, ale i </a:t>
            </a:r>
            <a:r>
              <a:rPr lang="cs-CZ" sz="2400" dirty="0" smtClean="0"/>
              <a:t>lidé (dívky, ženy) z </a:t>
            </a:r>
            <a:r>
              <a:rPr lang="cs-CZ" sz="2400" dirty="0" smtClean="0"/>
              <a:t>hladu při drastických dietách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Příznaky</a:t>
            </a:r>
            <a:r>
              <a:rPr lang="cs-CZ" sz="2400" dirty="0" smtClean="0"/>
              <a:t>: </a:t>
            </a:r>
            <a:r>
              <a:rPr lang="cs-CZ" sz="2400" dirty="0" err="1" smtClean="0"/>
              <a:t>opocenost</a:t>
            </a:r>
            <a:r>
              <a:rPr lang="cs-CZ" sz="2400" dirty="0" smtClean="0"/>
              <a:t>, bledost, opilecké chování, únava, </a:t>
            </a:r>
            <a:r>
              <a:rPr lang="cs-CZ" sz="2400" dirty="0" smtClean="0"/>
              <a:t>bezvědomí</a:t>
            </a:r>
            <a:endParaRPr lang="cs-CZ" sz="2400" dirty="0" smtClean="0"/>
          </a:p>
          <a:p>
            <a:r>
              <a:rPr lang="cs-CZ" sz="2400" b="1" dirty="0" smtClean="0"/>
              <a:t>Nebezpečí: </a:t>
            </a:r>
            <a:r>
              <a:rPr lang="cs-CZ" sz="2400" dirty="0" smtClean="0"/>
              <a:t>zvracení a zástava </a:t>
            </a:r>
            <a:r>
              <a:rPr lang="cs-CZ" sz="2400" dirty="0" smtClean="0"/>
              <a:t>dechu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Jak na to</a:t>
            </a:r>
            <a:r>
              <a:rPr lang="cs-CZ" sz="2400" dirty="0" smtClean="0"/>
              <a:t>: </a:t>
            </a:r>
            <a:r>
              <a:rPr lang="cs-CZ" sz="2400" dirty="0" smtClean="0"/>
              <a:t>podání jakéhokoli cukru, stabilizovaná </a:t>
            </a:r>
            <a:r>
              <a:rPr lang="cs-CZ" sz="2400" dirty="0" smtClean="0"/>
              <a:t>(úlevová) poloha</a:t>
            </a:r>
            <a:r>
              <a:rPr lang="cs-CZ" sz="2400" dirty="0" smtClean="0"/>
              <a:t>, sleduj </a:t>
            </a:r>
            <a:r>
              <a:rPr lang="cs-CZ" sz="2400" dirty="0" smtClean="0"/>
              <a:t>dýchání</a:t>
            </a:r>
            <a:endParaRPr lang="cs-CZ" sz="2400" dirty="0" smtClean="0"/>
          </a:p>
          <a:p>
            <a:r>
              <a:rPr lang="cs-CZ" sz="2400" b="1" dirty="0" smtClean="0">
                <a:solidFill>
                  <a:schemeClr val="tx1"/>
                </a:solidFill>
              </a:rPr>
              <a:t>Pozor: </a:t>
            </a:r>
            <a:r>
              <a:rPr lang="cs-CZ" sz="2400" dirty="0" smtClean="0"/>
              <a:t>nikdy </a:t>
            </a:r>
            <a:r>
              <a:rPr lang="cs-CZ" sz="2400" dirty="0" smtClean="0"/>
              <a:t>nepodávej pacientovi nic </a:t>
            </a:r>
            <a:r>
              <a:rPr lang="cs-CZ" sz="2400" dirty="0" smtClean="0"/>
              <a:t>ústy (sliznice v konečníku též vstřebává) </a:t>
            </a:r>
            <a:r>
              <a:rPr lang="cs-CZ" sz="2400" dirty="0" smtClean="0"/>
              <a:t>pokud je v </a:t>
            </a:r>
            <a:r>
              <a:rPr lang="cs-CZ" sz="2400" dirty="0" smtClean="0"/>
              <a:t>bezvědomí</a:t>
            </a:r>
          </a:p>
          <a:p>
            <a:r>
              <a:rPr lang="cs-CZ" sz="2400" b="1" dirty="0" smtClean="0"/>
              <a:t>nikdy </a:t>
            </a:r>
            <a:r>
              <a:rPr lang="cs-CZ" sz="2400" b="1" dirty="0" smtClean="0"/>
              <a:t>nepodávej </a:t>
            </a:r>
            <a:r>
              <a:rPr lang="cs-CZ" sz="2400" b="1" dirty="0" smtClean="0"/>
              <a:t>inzulín</a:t>
            </a:r>
            <a:r>
              <a:rPr lang="cs-CZ" sz="2400" dirty="0" smtClean="0"/>
              <a:t> (hladina cukru by ještě klesla)</a:t>
            </a:r>
            <a:endParaRPr lang="cs-CZ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sz="24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Epileptický záchvat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Epilepsie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dirty="0" smtClean="0">
                <a:solidFill>
                  <a:schemeClr val="tx1"/>
                </a:solidFill>
              </a:rPr>
              <a:t>je onemocnění CNS (centrální nervová soustava)</a:t>
            </a:r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b="1" dirty="0" smtClean="0">
                <a:solidFill>
                  <a:schemeClr val="tx1"/>
                </a:solidFill>
              </a:rPr>
              <a:t>Příznaky</a:t>
            </a:r>
            <a:r>
              <a:rPr lang="cs-CZ" sz="2400" dirty="0" smtClean="0">
                <a:solidFill>
                  <a:schemeClr val="tx1"/>
                </a:solidFill>
              </a:rPr>
              <a:t>: </a:t>
            </a:r>
            <a:r>
              <a:rPr lang="cs-CZ" sz="2400" dirty="0" smtClean="0">
                <a:solidFill>
                  <a:schemeClr val="tx1"/>
                </a:solidFill>
              </a:rPr>
              <a:t>křeče </a:t>
            </a:r>
            <a:r>
              <a:rPr lang="cs-CZ" sz="2400" dirty="0" smtClean="0">
                <a:solidFill>
                  <a:schemeClr val="tx1"/>
                </a:solidFill>
              </a:rPr>
              <a:t>s </a:t>
            </a:r>
            <a:r>
              <a:rPr lang="cs-CZ" sz="2400" dirty="0" smtClean="0">
                <a:solidFill>
                  <a:schemeClr val="tx1"/>
                </a:solidFill>
              </a:rPr>
              <a:t>pomočením nebo </a:t>
            </a:r>
            <a:r>
              <a:rPr lang="cs-CZ" sz="2400" dirty="0" smtClean="0">
                <a:solidFill>
                  <a:schemeClr val="tx1"/>
                </a:solidFill>
              </a:rPr>
              <a:t>pokousáním jazyka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Rizika: </a:t>
            </a:r>
            <a:r>
              <a:rPr lang="cs-CZ" sz="2400" dirty="0" smtClean="0">
                <a:solidFill>
                  <a:schemeClr val="tx1"/>
                </a:solidFill>
              </a:rPr>
              <a:t>sekundární poranění při pádu nebo křečích 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Jak na to: </a:t>
            </a:r>
            <a:r>
              <a:rPr lang="cs-CZ" sz="2400" dirty="0" smtClean="0">
                <a:solidFill>
                  <a:schemeClr val="tx1"/>
                </a:solidFill>
              </a:rPr>
              <a:t>po záchvatu uvolnění dýchacích cest poté stabilizovaná poloha</a:t>
            </a:r>
          </a:p>
          <a:p>
            <a:pPr>
              <a:buNone/>
            </a:pPr>
            <a:r>
              <a:rPr lang="cs-CZ" sz="2400" b="1" dirty="0" smtClean="0">
                <a:solidFill>
                  <a:schemeClr val="tx1"/>
                </a:solidFill>
              </a:rPr>
              <a:t>Pozor: </a:t>
            </a:r>
          </a:p>
          <a:p>
            <a:pPr>
              <a:buNone/>
            </a:pPr>
            <a:r>
              <a:rPr lang="cs-CZ" sz="2400" dirty="0" smtClean="0">
                <a:solidFill>
                  <a:schemeClr val="tx1"/>
                </a:solidFill>
              </a:rPr>
              <a:t>Stále </a:t>
            </a:r>
            <a:r>
              <a:rPr lang="cs-CZ" sz="2400" dirty="0" smtClean="0">
                <a:solidFill>
                  <a:schemeClr val="tx1"/>
                </a:solidFill>
              </a:rPr>
              <a:t>kontroluj </a:t>
            </a:r>
            <a:r>
              <a:rPr lang="cs-CZ" sz="2400" dirty="0" smtClean="0">
                <a:solidFill>
                  <a:schemeClr val="tx1"/>
                </a:solidFill>
              </a:rPr>
              <a:t>vegetativní funkce (dýchání, tep)</a:t>
            </a:r>
          </a:p>
          <a:p>
            <a:pPr>
              <a:buNone/>
            </a:pPr>
            <a:r>
              <a:rPr lang="cs-CZ" sz="2400" dirty="0" smtClean="0">
                <a:solidFill>
                  <a:schemeClr val="tx1"/>
                </a:solidFill>
              </a:rPr>
              <a:t>Časté je opakování záchvatu</a:t>
            </a:r>
          </a:p>
          <a:p>
            <a:pPr>
              <a:buNone/>
            </a:pPr>
            <a:r>
              <a:rPr lang="cs-CZ" sz="2400" dirty="0" smtClean="0">
                <a:solidFill>
                  <a:schemeClr val="tx1"/>
                </a:solidFill>
              </a:rPr>
              <a:t>Odstraň z dosahu vše, co by molo způsobit zranění!!!</a:t>
            </a:r>
            <a:endParaRPr lang="cs-CZ" sz="2400" dirty="0" smtClean="0">
              <a:solidFill>
                <a:schemeClr val="tx1"/>
              </a:solidFill>
            </a:endParaRPr>
          </a:p>
          <a:p>
            <a:endParaRPr lang="cs-CZ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Pobodání hmyzem, hadí uštknutí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chemeClr val="tx1"/>
                </a:solidFill>
              </a:rPr>
              <a:t>Toxická látka vyvolá neadekvátní imunitní reakci</a:t>
            </a:r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b="1" dirty="0" smtClean="0">
                <a:solidFill>
                  <a:schemeClr val="tx1"/>
                </a:solidFill>
              </a:rPr>
              <a:t>Příznaky</a:t>
            </a:r>
            <a:r>
              <a:rPr lang="cs-CZ" sz="2400" dirty="0" smtClean="0">
                <a:solidFill>
                  <a:schemeClr val="tx1"/>
                </a:solidFill>
              </a:rPr>
              <a:t>: zarudnutí, otok, panika, poruchy dýchání a poruchy rytmu srdce, točení </a:t>
            </a:r>
            <a:r>
              <a:rPr lang="cs-CZ" sz="2400" dirty="0" smtClean="0">
                <a:solidFill>
                  <a:schemeClr val="tx1"/>
                </a:solidFill>
              </a:rPr>
              <a:t>hlavy</a:t>
            </a:r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b="1" dirty="0" smtClean="0">
                <a:solidFill>
                  <a:schemeClr val="tx1"/>
                </a:solidFill>
              </a:rPr>
              <a:t>Jak na to</a:t>
            </a:r>
            <a:r>
              <a:rPr lang="cs-CZ" sz="2400" dirty="0" smtClean="0">
                <a:solidFill>
                  <a:schemeClr val="tx1"/>
                </a:solidFill>
              </a:rPr>
              <a:t>: ledování resp. chlazení, </a:t>
            </a:r>
            <a:r>
              <a:rPr lang="cs-CZ" sz="2400" dirty="0" smtClean="0">
                <a:solidFill>
                  <a:schemeClr val="tx1"/>
                </a:solidFill>
              </a:rPr>
              <a:t>znehybnění, maximální klid, zvýšená horní polovina těla, podání antihistaminik, </a:t>
            </a:r>
          </a:p>
          <a:p>
            <a:pPr>
              <a:buNone/>
            </a:pPr>
            <a:r>
              <a:rPr lang="cs-CZ" sz="2400" b="1" dirty="0" smtClean="0">
                <a:solidFill>
                  <a:schemeClr val="tx1"/>
                </a:solidFill>
              </a:rPr>
              <a:t>Pozor:</a:t>
            </a:r>
          </a:p>
          <a:p>
            <a:pPr>
              <a:buNone/>
            </a:pPr>
            <a:r>
              <a:rPr lang="cs-CZ" sz="2400" dirty="0" smtClean="0">
                <a:solidFill>
                  <a:schemeClr val="tx1"/>
                </a:solidFill>
              </a:rPr>
              <a:t>nikdy </a:t>
            </a:r>
            <a:r>
              <a:rPr lang="cs-CZ" sz="2400" dirty="0" smtClean="0">
                <a:solidFill>
                  <a:schemeClr val="tx1"/>
                </a:solidFill>
              </a:rPr>
              <a:t>nevysávej jed z </a:t>
            </a:r>
            <a:r>
              <a:rPr lang="cs-CZ" sz="2400" dirty="0" smtClean="0">
                <a:solidFill>
                  <a:schemeClr val="tx1"/>
                </a:solidFill>
              </a:rPr>
              <a:t>rány</a:t>
            </a:r>
          </a:p>
          <a:p>
            <a:pPr>
              <a:buNone/>
            </a:pPr>
            <a:r>
              <a:rPr lang="cs-CZ" sz="2400" dirty="0" smtClean="0">
                <a:solidFill>
                  <a:schemeClr val="tx1"/>
                </a:solidFill>
              </a:rPr>
              <a:t>přesně </a:t>
            </a:r>
            <a:r>
              <a:rPr lang="cs-CZ" sz="2400" dirty="0" smtClean="0">
                <a:solidFill>
                  <a:schemeClr val="tx1"/>
                </a:solidFill>
              </a:rPr>
              <a:t>popiš </a:t>
            </a:r>
            <a:r>
              <a:rPr lang="cs-CZ" sz="2400" dirty="0" smtClean="0">
                <a:solidFill>
                  <a:schemeClr val="tx1"/>
                </a:solidFill>
              </a:rPr>
              <a:t>záchranářům, </a:t>
            </a:r>
            <a:r>
              <a:rPr lang="cs-CZ" sz="2400" dirty="0" smtClean="0">
                <a:solidFill>
                  <a:schemeClr val="tx1"/>
                </a:solidFill>
              </a:rPr>
              <a:t>jak zvíře </a:t>
            </a:r>
            <a:r>
              <a:rPr lang="cs-CZ" sz="2400" dirty="0" smtClean="0">
                <a:solidFill>
                  <a:schemeClr val="tx1"/>
                </a:solidFill>
              </a:rPr>
              <a:t>vypadalo</a:t>
            </a:r>
          </a:p>
          <a:p>
            <a:pPr>
              <a:buNone/>
            </a:pPr>
            <a:r>
              <a:rPr lang="cs-CZ" sz="2400" dirty="0" smtClean="0">
                <a:solidFill>
                  <a:schemeClr val="tx1"/>
                </a:solidFill>
              </a:rPr>
              <a:t>dodržuj </a:t>
            </a:r>
            <a:r>
              <a:rPr lang="cs-CZ" sz="2400" dirty="0" smtClean="0">
                <a:solidFill>
                  <a:schemeClr val="tx1"/>
                </a:solidFill>
              </a:rPr>
              <a:t>naprostý </a:t>
            </a:r>
            <a:r>
              <a:rPr lang="cs-CZ" sz="2400" dirty="0" smtClean="0">
                <a:solidFill>
                  <a:schemeClr val="tx1"/>
                </a:solidFill>
              </a:rPr>
              <a:t>klid</a:t>
            </a: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cs-CZ" sz="2400" dirty="0" smtClean="0">
                <a:solidFill>
                  <a:schemeClr val="tx1"/>
                </a:solidFill>
              </a:rPr>
              <a:t>V ČR uštknutí podlehne 1 člověk za 10 let</a:t>
            </a: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Obsah lékárničky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75581"/>
            <a:ext cx="9071640" cy="5688632"/>
          </a:xfrm>
        </p:spPr>
        <p:txBody>
          <a:bodyPr/>
          <a:lstStyle/>
          <a:p>
            <a:pPr>
              <a:buNone/>
            </a:pP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Desinfekce – </a:t>
            </a:r>
            <a:r>
              <a:rPr lang="cs-CZ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Betadina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Kompres 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7,5x7,5 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sterilní, kompresní./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2ks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Rychloobvaz 6cm x 1m	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Obvaz </a:t>
            </a:r>
            <a:r>
              <a:rPr lang="cs-CZ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hydr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sterilní 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Obinadlo fixační elastické	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Obvaz </a:t>
            </a: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hotový s polštářkem</a:t>
            </a:r>
          </a:p>
          <a:p>
            <a:pPr>
              <a:buNone/>
            </a:pP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Náplast s polštářkem 8 x 4cm/6ks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Vata buničitá přířezy 5x4 cm/10ks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Maska resuscitační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Náplast na cívce 2,5x5m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Škrtidlo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Chirurgické rukavice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Trojcípý šátek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Izotermická folie 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Rouška plastová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Zavírací špendlíky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Nůžky s kulatými hroty </a:t>
            </a:r>
            <a:b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Pinzeta plastová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lekarnic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8223" y="3419797"/>
            <a:ext cx="5265903" cy="302433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Jelínek, J. a </a:t>
            </a:r>
            <a:r>
              <a:rPr lang="cs-CZ" sz="2400" dirty="0" err="1" smtClean="0"/>
              <a:t>Zicháček</a:t>
            </a:r>
            <a:r>
              <a:rPr lang="cs-CZ" sz="2400" dirty="0" smtClean="0"/>
              <a:t>, V.: Biologie pro gymnázia. Nakladatelství </a:t>
            </a:r>
            <a:r>
              <a:rPr lang="cs-CZ" sz="2400" dirty="0" smtClean="0"/>
              <a:t>Olomouc</a:t>
            </a:r>
            <a:endParaRPr lang="cs-CZ" sz="2400" dirty="0" smtClean="0">
              <a:hlinkClick r:id="rId2"/>
            </a:endParaRPr>
          </a:p>
          <a:p>
            <a:pPr>
              <a:buNone/>
            </a:pPr>
            <a:r>
              <a:rPr lang="cs-CZ" sz="2400" dirty="0" smtClean="0">
                <a:hlinkClick r:id="rId2"/>
              </a:rPr>
              <a:t>http://</a:t>
            </a:r>
            <a:r>
              <a:rPr lang="cs-CZ" sz="2400" dirty="0" smtClean="0">
                <a:hlinkClick r:id="rId2"/>
              </a:rPr>
              <a:t>cs.wikipedia.org/wiki/Krv%C3%A1cen%C3%AD, </a:t>
            </a:r>
          </a:p>
          <a:p>
            <a:pPr>
              <a:buNone/>
            </a:pPr>
            <a:r>
              <a:rPr lang="cs-CZ" sz="2400" dirty="0" smtClean="0">
                <a:hlinkClick r:id="rId2"/>
              </a:rPr>
              <a:t>http</a:t>
            </a:r>
            <a:r>
              <a:rPr lang="cs-CZ" sz="2400" dirty="0" smtClean="0">
                <a:hlinkClick r:id="rId2"/>
              </a:rPr>
              <a:t>://www.</a:t>
            </a:r>
            <a:r>
              <a:rPr lang="cs-CZ" sz="2400" dirty="0" err="1" smtClean="0">
                <a:hlinkClick r:id="rId2"/>
              </a:rPr>
              <a:t>akutni.estranky.cz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clanky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hemoragicky</a:t>
            </a:r>
            <a:r>
              <a:rPr lang="cs-CZ" sz="2400" dirty="0" smtClean="0">
                <a:hlinkClick r:id="rId2"/>
              </a:rPr>
              <a:t>-sok--sok-.</a:t>
            </a:r>
            <a:r>
              <a:rPr lang="cs-CZ" sz="2400" dirty="0" err="1" smtClean="0">
                <a:hlinkClick r:id="rId2"/>
              </a:rPr>
              <a:t>html</a:t>
            </a:r>
            <a:endParaRPr lang="cs-CZ" sz="2400" dirty="0" smtClean="0">
              <a:hlinkClick r:id="rId2"/>
            </a:endParaRPr>
          </a:p>
          <a:p>
            <a:pPr>
              <a:buNone/>
            </a:pPr>
            <a:r>
              <a:rPr lang="cs-CZ" sz="2400" dirty="0" smtClean="0">
                <a:hlinkClick r:id="rId3"/>
              </a:rPr>
              <a:t>http://www.</a:t>
            </a:r>
            <a:r>
              <a:rPr lang="cs-CZ" sz="2400" dirty="0" err="1" smtClean="0">
                <a:hlinkClick r:id="rId3"/>
              </a:rPr>
              <a:t>motorkari.cz</a:t>
            </a:r>
            <a:r>
              <a:rPr lang="cs-CZ" sz="2400" dirty="0" smtClean="0">
                <a:hlinkClick r:id="rId3"/>
              </a:rPr>
              <a:t>/</a:t>
            </a:r>
            <a:r>
              <a:rPr lang="cs-CZ" sz="2400" dirty="0" err="1" smtClean="0">
                <a:hlinkClick r:id="rId3"/>
              </a:rPr>
              <a:t>clanky</a:t>
            </a:r>
            <a:r>
              <a:rPr lang="cs-CZ" sz="2400" dirty="0" smtClean="0">
                <a:hlinkClick r:id="rId3"/>
              </a:rPr>
              <a:t>/jak-na-to/kurz-</a:t>
            </a:r>
            <a:r>
              <a:rPr lang="cs-CZ" sz="2400" dirty="0" err="1" smtClean="0">
                <a:hlinkClick r:id="rId3"/>
              </a:rPr>
              <a:t>prvni</a:t>
            </a:r>
            <a:r>
              <a:rPr lang="cs-CZ" sz="2400" dirty="0" smtClean="0">
                <a:hlinkClick r:id="rId3"/>
              </a:rPr>
              <a:t>-pomoci-</a:t>
            </a:r>
            <a:r>
              <a:rPr lang="cs-CZ" sz="2400" dirty="0" err="1" smtClean="0">
                <a:hlinkClick r:id="rId3"/>
              </a:rPr>
              <a:t>ii</a:t>
            </a:r>
            <a:r>
              <a:rPr lang="cs-CZ" sz="2400" dirty="0" smtClean="0">
                <a:hlinkClick r:id="rId3"/>
              </a:rPr>
              <a:t>.-</a:t>
            </a:r>
            <a:r>
              <a:rPr lang="cs-CZ" sz="2400" dirty="0" err="1" smtClean="0">
                <a:hlinkClick r:id="rId3"/>
              </a:rPr>
              <a:t>dil</a:t>
            </a:r>
            <a:r>
              <a:rPr lang="cs-CZ" sz="2400" dirty="0" smtClean="0">
                <a:hlinkClick r:id="rId3"/>
              </a:rPr>
              <a:t>-13597.html?</a:t>
            </a:r>
            <a:r>
              <a:rPr lang="cs-CZ" sz="2400" dirty="0" err="1" smtClean="0">
                <a:hlinkClick r:id="rId3"/>
              </a:rPr>
              <a:t>kid</a:t>
            </a:r>
            <a:r>
              <a:rPr lang="cs-CZ" sz="2400" dirty="0" smtClean="0">
                <a:hlinkClick r:id="rId3"/>
              </a:rPr>
              <a:t>=10317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hlinkClick r:id="rId2"/>
              </a:rPr>
              <a:t>http://cs.wikipedia.org/wiki/L%C3%A9k%C3%A1rni%C4%8Dka</a:t>
            </a:r>
            <a:endParaRPr lang="cs-CZ" sz="2400" dirty="0" smtClean="0">
              <a:hlinkClick r:id="rId2"/>
            </a:endParaRPr>
          </a:p>
          <a:p>
            <a:pPr>
              <a:buNone/>
            </a:pPr>
            <a:endParaRPr lang="cs-CZ" sz="2400" dirty="0" smtClean="0">
              <a:hlinkClick r:id="rId2"/>
            </a:endParaRPr>
          </a:p>
          <a:p>
            <a:pPr>
              <a:buNone/>
            </a:pPr>
            <a:endParaRPr lang="cs-CZ" dirty="0" smtClean="0">
              <a:hlinkClick r:id="rId2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Zákonné opatření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259557"/>
            <a:ext cx="9071640" cy="5498723"/>
          </a:xfrm>
        </p:spPr>
        <p:txBody>
          <a:bodyPr/>
          <a:lstStyle/>
          <a:p>
            <a:pPr>
              <a:buNone/>
            </a:pPr>
            <a:r>
              <a:rPr lang="cs-CZ" sz="2800" dirty="0" smtClean="0">
                <a:solidFill>
                  <a:schemeClr val="tx1"/>
                </a:solidFill>
              </a:rPr>
              <a:t>základní povinnost každého občana v oblasti poskytnutí první pomoci je upravena zákonem </a:t>
            </a:r>
            <a:r>
              <a:rPr lang="cs-CZ" sz="2800" b="1" dirty="0" smtClean="0">
                <a:solidFill>
                  <a:schemeClr val="tx1"/>
                </a:solidFill>
              </a:rPr>
              <a:t>č. 20/1966 Sb. </a:t>
            </a:r>
            <a:r>
              <a:rPr lang="cs-CZ" sz="2800" dirty="0" smtClean="0">
                <a:solidFill>
                  <a:schemeClr val="tx1"/>
                </a:solidFill>
              </a:rPr>
              <a:t>o péči o zdraví lidu v platném znění, kdy dle ustanovení </a:t>
            </a:r>
            <a:r>
              <a:rPr lang="cs-CZ" sz="2800" b="1" dirty="0" smtClean="0">
                <a:solidFill>
                  <a:schemeClr val="tx1"/>
                </a:solidFill>
              </a:rPr>
              <a:t>§ 9 odst. 4 </a:t>
            </a:r>
            <a:r>
              <a:rPr lang="cs-CZ" sz="2800" dirty="0" smtClean="0">
                <a:solidFill>
                  <a:schemeClr val="tx1"/>
                </a:solidFill>
              </a:rPr>
              <a:t>musí každý poskytnout či zprostředkovat nezbytnou pomoc zejména osobě, která je v nebezpečí života nebo jeví známky závažné poruchy </a:t>
            </a:r>
            <a:r>
              <a:rPr lang="cs-CZ" sz="2800" dirty="0" smtClean="0">
                <a:solidFill>
                  <a:schemeClr val="tx1"/>
                </a:solidFill>
              </a:rPr>
              <a:t>zdraví</a:t>
            </a:r>
          </a:p>
          <a:p>
            <a:pPr algn="ctr">
              <a:buNone/>
            </a:pPr>
            <a:r>
              <a:rPr lang="cs-CZ" sz="2800" b="1" dirty="0" smtClean="0">
                <a:solidFill>
                  <a:schemeClr val="tx1"/>
                </a:solidFill>
              </a:rPr>
              <a:t>ALE!!! Základem je zachovat pro sebe bezpečnost – tedy vyhodnotit situaci, abych neohrozil sám sebe, povinnost je zavolat profesionály – </a:t>
            </a:r>
          </a:p>
          <a:p>
            <a:pPr algn="ctr">
              <a:buNone/>
            </a:pPr>
            <a:r>
              <a:rPr lang="cs-CZ" sz="2800" b="1" u="sng" dirty="0" smtClean="0">
                <a:solidFill>
                  <a:schemeClr val="tx1"/>
                </a:solidFill>
              </a:rPr>
              <a:t>záchranáře, hasiče, lékaře, policii</a:t>
            </a:r>
            <a:endParaRPr lang="cs-CZ" sz="2800" b="1" u="sng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Kam volat o pomoc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544616"/>
          </a:xfrm>
        </p:spPr>
        <p:txBody>
          <a:bodyPr/>
          <a:lstStyle/>
          <a:p>
            <a:pPr>
              <a:buNone/>
            </a:pPr>
            <a:r>
              <a:rPr lang="cs-CZ" sz="4000" b="1" dirty="0" smtClean="0"/>
              <a:t>112 </a:t>
            </a:r>
          </a:p>
          <a:p>
            <a:r>
              <a:rPr lang="cs-CZ" dirty="0" smtClean="0"/>
              <a:t>Univerzální číslo</a:t>
            </a:r>
          </a:p>
          <a:p>
            <a:r>
              <a:rPr lang="cs-CZ" dirty="0" smtClean="0"/>
              <a:t>ALE přepojuje na lékaře, hasiče, policii</a:t>
            </a:r>
          </a:p>
          <a:p>
            <a:r>
              <a:rPr lang="cs-CZ" dirty="0" smtClean="0"/>
              <a:t>Ztráta cenného času – minuty rozhodují</a:t>
            </a:r>
          </a:p>
          <a:p>
            <a:pPr>
              <a:buNone/>
            </a:pPr>
            <a:r>
              <a:rPr lang="cs-CZ" sz="4000" b="1" dirty="0" smtClean="0"/>
              <a:t>155</a:t>
            </a:r>
          </a:p>
          <a:p>
            <a:r>
              <a:rPr lang="cs-CZ" dirty="0" smtClean="0"/>
              <a:t>Lékařská pomoc volaná PŘÍMO</a:t>
            </a:r>
          </a:p>
          <a:p>
            <a:r>
              <a:rPr lang="cs-CZ" dirty="0" smtClean="0"/>
              <a:t>Dispečink do příjezdu záchranky je schopen poskytovat rady a řídit vaši činnost</a:t>
            </a:r>
            <a:endParaRPr lang="cs-CZ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Jak volat o pomoc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Představit se</a:t>
            </a:r>
          </a:p>
          <a:p>
            <a:r>
              <a:rPr lang="cs-CZ" dirty="0" smtClean="0"/>
              <a:t>Uvést číslo telefonu, ze kterého voláte</a:t>
            </a:r>
          </a:p>
          <a:p>
            <a:r>
              <a:rPr lang="cs-CZ" dirty="0" smtClean="0"/>
              <a:t>Popsat přesně místo, KDE se neštěstí stalo – ve městě ulice a číslo popisné, v terénu nejlépe viditelný bod, silnice z A do B</a:t>
            </a:r>
          </a:p>
          <a:p>
            <a:r>
              <a:rPr lang="cs-CZ" dirty="0" smtClean="0"/>
              <a:t>Popsat situaci, jak to na místě vypadá (počet zraněných, typ neštěstí – autonehoda, pád, zraněný po útoku agresora</a:t>
            </a:r>
          </a:p>
          <a:p>
            <a:r>
              <a:rPr lang="cs-CZ" dirty="0" smtClean="0"/>
              <a:t>Řídit se pokyny dispečera</a:t>
            </a:r>
            <a:endParaRPr lang="cs-CZ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Krvácení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426715"/>
          </a:xfrm>
        </p:spPr>
        <p:txBody>
          <a:bodyPr/>
          <a:lstStyle/>
          <a:p>
            <a:pPr algn="ctr">
              <a:buNone/>
            </a:pPr>
            <a:r>
              <a:rPr lang="cs-CZ" b="1" dirty="0" smtClean="0">
                <a:solidFill>
                  <a:schemeClr val="tx1"/>
                </a:solidFill>
              </a:rPr>
              <a:t>!!! Krvácení </a:t>
            </a:r>
            <a:r>
              <a:rPr lang="cs-CZ" b="1" dirty="0" smtClean="0">
                <a:solidFill>
                  <a:schemeClr val="tx1"/>
                </a:solidFill>
              </a:rPr>
              <a:t>vždy řešit jako první</a:t>
            </a:r>
            <a:r>
              <a:rPr lang="cs-CZ" b="1" dirty="0" smtClean="0">
                <a:solidFill>
                  <a:schemeClr val="tx1"/>
                </a:solidFill>
              </a:rPr>
              <a:t>!!!</a:t>
            </a:r>
          </a:p>
          <a:p>
            <a:r>
              <a:rPr lang="cs-CZ" dirty="0" smtClean="0"/>
              <a:t>Lidské </a:t>
            </a:r>
            <a:r>
              <a:rPr lang="cs-CZ" dirty="0" smtClean="0"/>
              <a:t>tělo </a:t>
            </a:r>
            <a:r>
              <a:rPr lang="cs-CZ" dirty="0" smtClean="0"/>
              <a:t>má 5 </a:t>
            </a:r>
            <a:r>
              <a:rPr lang="cs-CZ" dirty="0" smtClean="0"/>
              <a:t>- 6 litrů krve</a:t>
            </a:r>
          </a:p>
          <a:p>
            <a:r>
              <a:rPr lang="cs-CZ" dirty="0" smtClean="0"/>
              <a:t>Ztráta 20% </a:t>
            </a:r>
            <a:r>
              <a:rPr lang="cs-CZ" dirty="0" smtClean="0"/>
              <a:t>krve je </a:t>
            </a:r>
            <a:r>
              <a:rPr lang="cs-CZ" dirty="0" smtClean="0"/>
              <a:t>život ohrožující stav</a:t>
            </a:r>
          </a:p>
          <a:p>
            <a:r>
              <a:rPr lang="cs-CZ" dirty="0" smtClean="0"/>
              <a:t>Probíhá rozvoj </a:t>
            </a:r>
            <a:r>
              <a:rPr lang="cs-CZ" b="1" dirty="0" smtClean="0"/>
              <a:t>hemoragického </a:t>
            </a:r>
            <a:r>
              <a:rPr lang="cs-CZ" b="1" dirty="0" smtClean="0"/>
              <a:t>šoku (</a:t>
            </a:r>
            <a:r>
              <a:rPr lang="cs-CZ" dirty="0" smtClean="0"/>
              <a:t>šok ze ztráty tekutiny v krevním oběhu</a:t>
            </a:r>
            <a:r>
              <a:rPr lang="cs-CZ" b="1" dirty="0" smtClean="0"/>
              <a:t>)</a:t>
            </a:r>
            <a:endParaRPr lang="cs-CZ" b="1" dirty="0" smtClean="0"/>
          </a:p>
          <a:p>
            <a:r>
              <a:rPr lang="cs-CZ" dirty="0" smtClean="0"/>
              <a:t>Nezdržujte se typologií krvácení, tj. jestli je žilní nebo tepenné</a:t>
            </a:r>
          </a:p>
          <a:p>
            <a:r>
              <a:rPr lang="cs-CZ" dirty="0" smtClean="0"/>
              <a:t>Zanedbatelné v případě neštěstí je povrchové, vlásečnicové krvácení</a:t>
            </a:r>
            <a:endParaRPr lang="cs-CZ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První pomoc při masívním krvácení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cs-CZ" dirty="0" smtClean="0"/>
              <a:t>Tlakový obvaz </a:t>
            </a:r>
            <a:r>
              <a:rPr lang="cs-CZ" dirty="0" smtClean="0"/>
              <a:t>– z lékárničky nebo obalený plochý kámen, mince</a:t>
            </a:r>
            <a:endParaRPr lang="cs-CZ" dirty="0" smtClean="0"/>
          </a:p>
          <a:p>
            <a:pPr>
              <a:lnSpc>
                <a:spcPct val="90000"/>
              </a:lnSpc>
              <a:buNone/>
            </a:pPr>
            <a:r>
              <a:rPr lang="cs-CZ" dirty="0" smtClean="0"/>
              <a:t>Tlakové </a:t>
            </a:r>
            <a:r>
              <a:rPr lang="cs-CZ" dirty="0" smtClean="0"/>
              <a:t>body – stlačit tam, kde jsou velké tepny</a:t>
            </a:r>
            <a:endParaRPr lang="cs-CZ" dirty="0" smtClean="0"/>
          </a:p>
          <a:p>
            <a:pPr>
              <a:lnSpc>
                <a:spcPct val="90000"/>
              </a:lnSpc>
              <a:buNone/>
            </a:pPr>
            <a:r>
              <a:rPr lang="cs-CZ" dirty="0" smtClean="0"/>
              <a:t>Vyzdvižení poraněné části na úroveň srdce</a:t>
            </a:r>
          </a:p>
          <a:p>
            <a:pPr>
              <a:lnSpc>
                <a:spcPct val="90000"/>
              </a:lnSpc>
              <a:buNone/>
            </a:pPr>
            <a:r>
              <a:rPr lang="cs-CZ" dirty="0" err="1" smtClean="0"/>
              <a:t>Protišoková</a:t>
            </a:r>
            <a:r>
              <a:rPr lang="cs-CZ" dirty="0" smtClean="0"/>
              <a:t> </a:t>
            </a:r>
            <a:r>
              <a:rPr lang="cs-CZ" dirty="0" smtClean="0"/>
              <a:t>opatření – 5 T</a:t>
            </a:r>
            <a:endParaRPr lang="cs-CZ" dirty="0" smtClean="0"/>
          </a:p>
          <a:p>
            <a:pPr>
              <a:lnSpc>
                <a:spcPct val="90000"/>
              </a:lnSpc>
              <a:buNone/>
            </a:pPr>
            <a:r>
              <a:rPr lang="cs-CZ" b="1" dirty="0" smtClean="0">
                <a:solidFill>
                  <a:schemeClr val="tx1"/>
                </a:solidFill>
              </a:rPr>
              <a:t>Škrtidlo – dříve zatracované, při masívním krvácení život zachraňující (zkušenosti českých vojáků ze zahraničních misí)</a:t>
            </a:r>
            <a:endParaRPr lang="cs-CZ" b="1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cs-CZ" dirty="0" smtClean="0"/>
              <a:t>Parametry škrtidla – nejméně  </a:t>
            </a:r>
            <a:r>
              <a:rPr lang="cs-CZ" dirty="0" smtClean="0"/>
              <a:t>5 cm </a:t>
            </a:r>
            <a:r>
              <a:rPr lang="cs-CZ" dirty="0" smtClean="0"/>
              <a:t>široké, aplikovat přes oděv, škrtit nejdéle 2 </a:t>
            </a:r>
            <a:r>
              <a:rPr lang="cs-CZ" dirty="0" smtClean="0"/>
              <a:t>hodiny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040312" y="251445"/>
            <a:ext cx="4320480" cy="1008112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Tlakové body</a:t>
            </a:r>
            <a:endParaRPr lang="cs-CZ" b="1" dirty="0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3808" y="251445"/>
            <a:ext cx="4176464" cy="7113475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7" name="TextovéPole 6"/>
          <p:cNvSpPr txBox="1"/>
          <p:nvPr/>
        </p:nvSpPr>
        <p:spPr>
          <a:xfrm>
            <a:off x="4608264" y="1115541"/>
            <a:ext cx="48965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/>
              <a:t>V místě velkých tepen: </a:t>
            </a:r>
          </a:p>
          <a:p>
            <a:pPr>
              <a:buFont typeface="Wingdings" pitchFamily="2" charset="2"/>
              <a:buChar char="Ø"/>
            </a:pPr>
            <a:r>
              <a:rPr lang="cs-CZ" sz="3600" dirty="0" smtClean="0"/>
              <a:t> </a:t>
            </a:r>
            <a:r>
              <a:rPr lang="cs-CZ" sz="2800" dirty="0" smtClean="0"/>
              <a:t>ve </a:t>
            </a:r>
            <a:r>
              <a:rPr lang="cs-CZ" sz="2800" dirty="0" err="1" smtClean="0"/>
              <a:t>spánové</a:t>
            </a:r>
            <a:r>
              <a:rPr lang="cs-CZ" sz="2800" dirty="0" smtClean="0"/>
              <a:t> oblasti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 na krku – krkavice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 v podpaž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 v zápěstí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 břišní tepny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 tepny v tříslech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 stehenní a lýtkové tepny</a:t>
            </a:r>
            <a:endParaRPr lang="cs-CZ" sz="2800" dirty="0"/>
          </a:p>
        </p:txBody>
      </p:sp>
      <p:pic>
        <p:nvPicPr>
          <p:cNvPr id="8" name="Obrázek 7" descr="tlakove bod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4288" y="4931965"/>
            <a:ext cx="3600400" cy="235245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Škrtidlo a tlakový obvaz</a:t>
            </a:r>
            <a:endParaRPr lang="cs-CZ" b="1" dirty="0"/>
          </a:p>
        </p:txBody>
      </p:sp>
      <p:pic>
        <p:nvPicPr>
          <p:cNvPr id="3" name="Obrázek 2" descr="krvaceni prst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5816" y="1475581"/>
            <a:ext cx="2438400" cy="1825752"/>
          </a:xfrm>
          <a:prstGeom prst="rect">
            <a:avLst/>
          </a:prstGeom>
        </p:spPr>
      </p:pic>
      <p:pic>
        <p:nvPicPr>
          <p:cNvPr id="4" name="Obrázek 3" descr="krvácení z tepn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9792" y="3779837"/>
            <a:ext cx="4616177" cy="3465517"/>
          </a:xfrm>
          <a:prstGeom prst="rect">
            <a:avLst/>
          </a:prstGeom>
        </p:spPr>
      </p:pic>
      <p:pic>
        <p:nvPicPr>
          <p:cNvPr id="5" name="Obrázek 4" descr="skrtid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36256" y="4499917"/>
            <a:ext cx="2466975" cy="1847850"/>
          </a:xfrm>
          <a:prstGeom prst="rect">
            <a:avLst/>
          </a:prstGeom>
        </p:spPr>
      </p:pic>
      <p:pic>
        <p:nvPicPr>
          <p:cNvPr id="6" name="Obrázek 5" descr="skrtidlo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12120" y="1475581"/>
            <a:ext cx="3448075" cy="2628297"/>
          </a:xfrm>
          <a:prstGeom prst="rect">
            <a:avLst/>
          </a:prstGeom>
        </p:spPr>
      </p:pic>
      <p:pic>
        <p:nvPicPr>
          <p:cNvPr id="8" name="Obrázek 7" descr="tlakove body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4025" y="1475581"/>
            <a:ext cx="3276600" cy="5391150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863848" y="7020197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7"/>
              </a:rPr>
              <a:t>http://www.</a:t>
            </a:r>
            <a:r>
              <a:rPr lang="cs-CZ" dirty="0" err="1" smtClean="0">
                <a:hlinkClick r:id="rId7"/>
              </a:rPr>
              <a:t>motorkari.cz</a:t>
            </a:r>
            <a:r>
              <a:rPr lang="cs-CZ" dirty="0" smtClean="0">
                <a:hlinkClick r:id="rId7"/>
              </a:rPr>
              <a:t>/</a:t>
            </a:r>
            <a:r>
              <a:rPr lang="cs-CZ" dirty="0" err="1" smtClean="0">
                <a:hlinkClick r:id="rId7"/>
              </a:rPr>
              <a:t>clanky</a:t>
            </a:r>
            <a:r>
              <a:rPr lang="cs-CZ" dirty="0" smtClean="0">
                <a:hlinkClick r:id="rId7"/>
              </a:rPr>
              <a:t>/jak-na-to/kurz-</a:t>
            </a:r>
            <a:r>
              <a:rPr lang="cs-CZ" dirty="0" err="1" smtClean="0">
                <a:hlinkClick r:id="rId7"/>
              </a:rPr>
              <a:t>prvni</a:t>
            </a:r>
            <a:r>
              <a:rPr lang="cs-CZ" dirty="0" smtClean="0">
                <a:hlinkClick r:id="rId7"/>
              </a:rPr>
              <a:t>-pomoci-</a:t>
            </a:r>
            <a:r>
              <a:rPr lang="cs-CZ" dirty="0" err="1" smtClean="0">
                <a:hlinkClick r:id="rId7"/>
              </a:rPr>
              <a:t>ii</a:t>
            </a:r>
            <a:r>
              <a:rPr lang="cs-CZ" dirty="0" smtClean="0">
                <a:hlinkClick r:id="rId7"/>
              </a:rPr>
              <a:t>.-</a:t>
            </a:r>
            <a:r>
              <a:rPr lang="cs-CZ" dirty="0" err="1" smtClean="0">
                <a:hlinkClick r:id="rId7"/>
              </a:rPr>
              <a:t>dil</a:t>
            </a:r>
            <a:r>
              <a:rPr lang="cs-CZ" dirty="0" smtClean="0">
                <a:hlinkClick r:id="rId7"/>
              </a:rPr>
              <a:t>-13597.html?</a:t>
            </a:r>
            <a:r>
              <a:rPr lang="cs-CZ" dirty="0" err="1" smtClean="0">
                <a:hlinkClick r:id="rId7"/>
              </a:rPr>
              <a:t>kid</a:t>
            </a:r>
            <a:r>
              <a:rPr lang="cs-CZ" dirty="0" smtClean="0">
                <a:hlinkClick r:id="rId7"/>
              </a:rPr>
              <a:t>=10317</a:t>
            </a:r>
            <a:endParaRPr lang="cs-CZ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1250</Words>
  <Application>Microsoft Office PowerPoint</Application>
  <PresentationFormat>Vlastní</PresentationFormat>
  <Paragraphs>160</Paragraphs>
  <Slides>28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29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Zákonné opatření</vt:lpstr>
      <vt:lpstr>Kam volat o pomoc</vt:lpstr>
      <vt:lpstr>Jak volat o pomoc</vt:lpstr>
      <vt:lpstr>Krvácení</vt:lpstr>
      <vt:lpstr>První pomoc při masívním krvácení</vt:lpstr>
      <vt:lpstr>Tlakové body</vt:lpstr>
      <vt:lpstr>Škrtidlo a tlakový obvaz</vt:lpstr>
      <vt:lpstr>Použití škrtidla a improvizované škrcení</vt:lpstr>
      <vt:lpstr>Obvazování</vt:lpstr>
      <vt:lpstr>Předměty uvízlé v ráně</vt:lpstr>
      <vt:lpstr>Popáleniny</vt:lpstr>
      <vt:lpstr>Popáleniny</vt:lpstr>
      <vt:lpstr>Popáleniny</vt:lpstr>
      <vt:lpstr>Popáleniny</vt:lpstr>
      <vt:lpstr>První pomoc při popálení I</vt:lpstr>
      <vt:lpstr>První pomoc při požáru</vt:lpstr>
      <vt:lpstr>Zlomeniny</vt:lpstr>
      <vt:lpstr>Pomoc při zlomenině</vt:lpstr>
      <vt:lpstr>Protišoková opatření – 5 T</vt:lpstr>
      <vt:lpstr>ÚLEVOVÁ POLOHA</vt:lpstr>
      <vt:lpstr>Autotransfuze, prokrvení mozku</vt:lpstr>
      <vt:lpstr>Hypoglykemický šok</vt:lpstr>
      <vt:lpstr>Epileptický záchvat</vt:lpstr>
      <vt:lpstr>Pobodání hmyzem, hadí uštknutí</vt:lpstr>
      <vt:lpstr>Obsah lékárničky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80</cp:revision>
  <dcterms:created xsi:type="dcterms:W3CDTF">2013-04-16T11:06:11Z</dcterms:created>
  <dcterms:modified xsi:type="dcterms:W3CDTF">2013-06-18T22:00:13Z</dcterms:modified>
</cp:coreProperties>
</file>