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78" r:id="rId2"/>
    <p:sldId id="283" r:id="rId3"/>
    <p:sldId id="284" r:id="rId4"/>
    <p:sldId id="285" r:id="rId5"/>
    <p:sldId id="286" r:id="rId6"/>
    <p:sldId id="287" r:id="rId7"/>
    <p:sldId id="288" r:id="rId8"/>
    <p:sldId id="289" r:id="rId9"/>
    <p:sldId id="292" r:id="rId10"/>
    <p:sldId id="291" r:id="rId11"/>
    <p:sldId id="290" r:id="rId12"/>
    <p:sldId id="293" r:id="rId13"/>
    <p:sldId id="294" r:id="rId14"/>
    <p:sldId id="295" r:id="rId15"/>
    <p:sldId id="302" r:id="rId16"/>
    <p:sldId id="296" r:id="rId17"/>
    <p:sldId id="303" r:id="rId18"/>
    <p:sldId id="304" r:id="rId19"/>
    <p:sldId id="305" r:id="rId20"/>
    <p:sldId id="297" r:id="rId21"/>
    <p:sldId id="298" r:id="rId22"/>
    <p:sldId id="277" r:id="rId23"/>
  </p:sldIdLst>
  <p:sldSz cx="10080625" cy="7559675"/>
  <p:notesSz cx="7559675" cy="10691813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29" autoAdjust="0"/>
    <p:restoredTop sz="94660"/>
  </p:normalViewPr>
  <p:slideViewPr>
    <p:cSldViewPr>
      <p:cViewPr varScale="1">
        <p:scale>
          <a:sx n="90" d="100"/>
          <a:sy n="90" d="100"/>
        </p:scale>
        <p:origin x="-114" y="-282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 fontAlgn="auto" hangingPunct="0"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None/>
              <a:defRPr sz="1400">
                <a:latin typeface="Arial" pitchFamily="18"/>
                <a:ea typeface="Microsoft YaHei" pitchFamily="2"/>
                <a:cs typeface="Mangal" pitchFamily="2"/>
              </a:defRPr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defRPr sz="1400"/>
            </a:pPr>
            <a:endParaRPr lang="cs-CZ"/>
          </a:p>
        </p:txBody>
      </p:sp>
      <p:sp>
        <p:nvSpPr>
          <p:cNvPr id="3" name="Zástupný symbol pro datum 2"/>
          <p:cNvSpPr txBox="1">
            <a:spLocks noGrp="1"/>
          </p:cNvSpPr>
          <p:nvPr>
            <p:ph type="dt" sz="quarter" idx="1"/>
          </p:nvPr>
        </p:nvSpPr>
        <p:spPr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 algn="r" fontAlgn="auto" hangingPunct="0"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None/>
              <a:defRPr sz="1400">
                <a:latin typeface="Arial" pitchFamily="18"/>
                <a:ea typeface="Microsoft YaHei" pitchFamily="2"/>
                <a:cs typeface="Mangal" pitchFamily="2"/>
              </a:defRPr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defRPr sz="1400"/>
            </a:pPr>
            <a:endParaRPr lang="cs-CZ"/>
          </a:p>
        </p:txBody>
      </p:sp>
      <p:sp>
        <p:nvSpPr>
          <p:cNvPr id="4" name="Zástupný symbol pro zápatí 3"/>
          <p:cNvSpPr txBox="1">
            <a:spLocks noGrp="1"/>
          </p:cNvSpPr>
          <p:nvPr>
            <p:ph type="ftr" sz="quarter" idx="2"/>
          </p:nvPr>
        </p:nvSpPr>
        <p:spPr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>
            <a:defPPr lvl="0">
              <a:buSzPct val="45000"/>
              <a:buFont typeface="StarSymbol"/>
              <a:buNone/>
            </a:defPPr>
            <a:lvl1pPr lvl="0" fontAlgn="auto" hangingPunct="0"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None/>
              <a:defRPr sz="1400">
                <a:latin typeface="Arial" pitchFamily="18"/>
                <a:ea typeface="Microsoft YaHei" pitchFamily="2"/>
                <a:cs typeface="Mangal" pitchFamily="2"/>
              </a:defRPr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defRPr sz="1400"/>
            </a:pPr>
            <a:endParaRPr lang="cs-CZ"/>
          </a:p>
        </p:txBody>
      </p:sp>
      <p:sp>
        <p:nvSpPr>
          <p:cNvPr id="5" name="Zástupný symbol pro číslo snímku 4"/>
          <p:cNvSpPr txBox="1">
            <a:spLocks noGrp="1"/>
          </p:cNvSpPr>
          <p:nvPr>
            <p:ph type="sldNum" sz="quarter" idx="3"/>
          </p:nvPr>
        </p:nvSpPr>
        <p:spPr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>
            <a:defPPr lvl="0">
              <a:buSzPct val="45000"/>
              <a:buFont typeface="StarSymbol"/>
              <a:buNone/>
            </a:defPPr>
            <a:lvl1pPr lvl="0" algn="r" fontAlgn="auto" hangingPunct="0"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None/>
              <a:defRPr sz="1400">
                <a:latin typeface="+mn-lt"/>
                <a:cs typeface="+mn-cs"/>
              </a:defRPr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defRPr sz="1400"/>
            </a:pPr>
            <a:fld id="{06F7DB1F-5F56-4E68-8880-F9F97B8363AE}" type="slidenum">
              <a:rPr/>
              <a:pPr>
                <a:defRPr sz="1400"/>
              </a:pPr>
              <a:t>‹#›</a:t>
            </a:fld>
            <a:endParaRPr lang="cs-CZ">
              <a:latin typeface="Arial" pitchFamily="18"/>
              <a:ea typeface="Microsoft YaHei" pitchFamily="2"/>
              <a:cs typeface="Mangal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Zástupný symbol pro obrázek snímku 1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3"/>
          </p:nvPr>
        </p:nvSpPr>
        <p:spPr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lvl="0"/>
            <a:endParaRPr lang="cs-CZ" noProof="0"/>
          </a:p>
        </p:txBody>
      </p:sp>
      <p:sp>
        <p:nvSpPr>
          <p:cNvPr id="4" name="Zástupný symbol pro záhlaví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Zástupný symbol pro datum 4"/>
          <p:cNvSpPr txBox="1">
            <a:spLocks noGrp="1"/>
          </p:cNvSpPr>
          <p:nvPr>
            <p:ph type="dt" idx="1"/>
          </p:nvPr>
        </p:nvSpPr>
        <p:spPr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Zástupný symbol pro zápatí 5"/>
          <p:cNvSpPr txBox="1">
            <a:spLocks noGrp="1"/>
          </p:cNvSpPr>
          <p:nvPr>
            <p:ph type="ftr" sz="quarter" idx="4"/>
          </p:nvPr>
        </p:nvSpPr>
        <p:spPr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Zástupný symbol pro číslo snímku 6"/>
          <p:cNvSpPr txBox="1">
            <a:spLocks noGrp="1"/>
          </p:cNvSpPr>
          <p:nvPr>
            <p:ph type="sldNum" sz="quarter" idx="5"/>
          </p:nvPr>
        </p:nvSpPr>
        <p:spPr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>
              <a:defRPr/>
            </a:pPr>
            <a:fld id="{D4C89A5F-0ABA-4282-969C-8F834345DC3D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215900" indent="-215900" algn="l" rtl="0" eaLnBrk="0" fontAlgn="base" hangingPunct="0">
      <a:spcBef>
        <a:spcPct val="30000"/>
      </a:spcBef>
      <a:spcAft>
        <a:spcPct val="0"/>
      </a:spcAft>
      <a:defRPr lang="cs-CZ" sz="2000" kern="1200">
        <a:solidFill>
          <a:schemeClr val="tx1"/>
        </a:solidFill>
        <a:latin typeface="Arial" pitchFamily="18"/>
        <a:ea typeface="Microsoft YaHei" pitchFamily="2"/>
        <a:cs typeface="Mangal" pitchFamily="2"/>
      </a:defRPr>
    </a:lvl1pPr>
    <a:lvl2pPr marL="742950" indent="-28575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icrosoft YaHei" pitchFamily="34" charset="-122"/>
        <a:cs typeface="+mn-cs"/>
      </a:defRPr>
    </a:lvl2pPr>
    <a:lvl3pPr marL="11430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icrosoft YaHei" pitchFamily="34" charset="-122"/>
        <a:cs typeface="+mn-cs"/>
      </a:defRPr>
    </a:lvl3pPr>
    <a:lvl4pPr marL="16002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icrosoft YaHei" pitchFamily="34" charset="-122"/>
        <a:cs typeface="+mn-cs"/>
      </a:defRPr>
    </a:lvl4pPr>
    <a:lvl5pPr marL="20574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icrosoft YaHei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DCFEF1-3DBF-4A13-8B22-B5B4AA7EC6FB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0F2F32-8379-4582-942E-C38501013317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6363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6363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E07DFC-3921-4BB3-90C7-B1E7D4BFC3E7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EE6ABF-B211-4C06-8EC6-524AADD9E38A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799D6-C188-43E3-8467-6BBD5A73557D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Zástupný symbol pro zápatí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Zástupný symbol pro číslo snímku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8D8112-7A67-4BB8-8A6E-EB17A8B09482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Zástupný symbol pro zápatí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Zástupný symbol pro číslo snímku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4C66F3-0921-4049-8C63-C4B54528B3A5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Zástupný symbol pro zápatí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Zástupný symbol pro číslo snímku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C1D966-155E-4ECD-8CD1-A40DCEBB6CED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Zástupný symbol pro zápatí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Zástupný symbol pro číslo snímku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5471BB-27EB-4D68-AFF9-63417CBAEC2A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Zástupný symbol pro zápatí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Zástupný symbol pro číslo snímku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5B94F1-F131-4734-A15D-78FE317BFF9E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Zástupný symbol pro zápatí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Zástupný symbol pro číslo snímku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6D146-7A61-4652-AB29-9506C24AABB0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 txBox="1">
            <a:spLocks noGrp="1"/>
          </p:cNvSpPr>
          <p:nvPr>
            <p:ph type="title"/>
          </p:nvPr>
        </p:nvSpPr>
        <p:spPr bwMode="auto">
          <a:xfrm>
            <a:off x="503238" y="301625"/>
            <a:ext cx="9072562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cs-CZ" smtClean="0"/>
          </a:p>
        </p:txBody>
      </p:sp>
      <p:sp>
        <p:nvSpPr>
          <p:cNvPr id="1027" name="Zástupný symbol pro text 2"/>
          <p:cNvSpPr txBox="1">
            <a:spLocks noGrp="1"/>
          </p:cNvSpPr>
          <p:nvPr>
            <p:ph type="body" idx="1"/>
          </p:nvPr>
        </p:nvSpPr>
        <p:spPr bwMode="auto">
          <a:xfrm>
            <a:off x="503238" y="1768475"/>
            <a:ext cx="9072562" cy="498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2"/>
          </p:nvPr>
        </p:nvSpPr>
        <p:spPr>
          <a:xfrm>
            <a:off x="503238" y="6886575"/>
            <a:ext cx="2349500" cy="5222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3"/>
          </p:nvPr>
        </p:nvSpPr>
        <p:spPr>
          <a:xfrm>
            <a:off x="3448050" y="6886575"/>
            <a:ext cx="3194050" cy="5222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ctr" rtl="0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4"/>
          </p:nvPr>
        </p:nvSpPr>
        <p:spPr>
          <a:xfrm>
            <a:off x="7227888" y="6886575"/>
            <a:ext cx="2347912" cy="5222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>
              <a:defRPr/>
            </a:pPr>
            <a:fld id="{2D09C155-962C-45B1-960B-A3542D185D14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cs-CZ" sz="4400" kern="1200">
          <a:solidFill>
            <a:schemeClr val="tx2"/>
          </a:solidFill>
          <a:latin typeface="Arial" pitchFamily="18"/>
          <a:ea typeface="Microsoft YaHei" pitchFamily="2"/>
          <a:cs typeface="Mangal" pitchFamily="2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icrosoft YaHei" pitchFamily="34" charset="-122"/>
          <a:cs typeface="Mangal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icrosoft YaHei" pitchFamily="34" charset="-122"/>
          <a:cs typeface="Mangal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icrosoft YaHei" pitchFamily="34" charset="-122"/>
          <a:cs typeface="Mangal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icrosoft YaHei" pitchFamily="34" charset="-122"/>
          <a:cs typeface="Mangal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icrosoft YaHei" pitchFamily="34" charset="-122"/>
          <a:cs typeface="Mangal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icrosoft YaHei" pitchFamily="34" charset="-122"/>
          <a:cs typeface="Mangal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icrosoft YaHei" pitchFamily="34" charset="-122"/>
          <a:cs typeface="Mangal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icrosoft YaHei" pitchFamily="34" charset="-122"/>
          <a:cs typeface="Mangal" pitchFamily="18" charset="0"/>
        </a:defRPr>
      </a:lvl9pPr>
    </p:titleStyle>
    <p:bodyStyle>
      <a:lvl1pPr algn="l" rtl="0" eaLnBrk="0" fontAlgn="base" hangingPunct="0">
        <a:spcBef>
          <a:spcPct val="0"/>
        </a:spcBef>
        <a:spcAft>
          <a:spcPts val="1413"/>
        </a:spcAft>
        <a:defRPr lang="cs-CZ" sz="3200" kern="1200">
          <a:solidFill>
            <a:schemeClr val="tx1"/>
          </a:solidFill>
          <a:latin typeface="Arial" pitchFamily="18"/>
          <a:ea typeface="Microsoft YaHei" pitchFamily="2"/>
          <a:cs typeface="Mangal" pitchFamily="2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  <a:ea typeface="Microsoft YaHei" pitchFamily="34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  <a:ea typeface="Microsoft YaHei" pitchFamily="34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Microsoft YaHei" pitchFamily="34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Microsoft YaHei" pitchFamily="34" charset="-122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Microsoft YaHei" pitchFamily="34" charset="-122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Microsoft YaHei" pitchFamily="34" charset="-122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Microsoft YaHei" pitchFamily="34" charset="-122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Microsoft YaHei" pitchFamily="34" charset="-122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idinsky@gymberoun.cz" TargetMode="External"/><Relationship Id="rId2" Type="http://schemas.openxmlformats.org/officeDocument/2006/relationships/hyperlink" Target="http://www.gymberoun.cz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wmf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Integrovan%C3%BD_z%C3%A1chrann%C3%BD_syst%C3%A9m" TargetMode="External"/><Relationship Id="rId2" Type="http://schemas.openxmlformats.org/officeDocument/2006/relationships/hyperlink" Target="http://cs.wikipedia.org/wiki/Dopravn%C3%AD_nehoda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cs.wikipedia.org/wiki/Avitamin%C3%B3za" TargetMode="External"/><Relationship Id="rId4" Type="http://schemas.openxmlformats.org/officeDocument/2006/relationships/hyperlink" Target="http://cs.wikipedia.org/wiki/Mimo%C5%99%C3%A1dn%C3%A1_ud%C3%A1lost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Dopravn%C3%AD_nehoda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dcr.cz/NR/rdonlyres/98727FEF-6C66-48F2-ADB5-577F76F3A0CD/0/fdn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Nadpis 1"/>
          <p:cNvSpPr txBox="1">
            <a:spLocks noGrp="1"/>
          </p:cNvSpPr>
          <p:nvPr>
            <p:ph type="ctrTitle"/>
          </p:nvPr>
        </p:nvSpPr>
        <p:spPr>
          <a:xfrm>
            <a:off x="2024063" y="2906713"/>
            <a:ext cx="7540625" cy="714375"/>
          </a:xfrm>
        </p:spPr>
        <p:txBody>
          <a:bodyPr/>
          <a:lstStyle/>
          <a:p>
            <a:pPr algn="l" eaLnBrk="1">
              <a:buSzPct val="45000"/>
              <a:buFont typeface="StarSymbol"/>
              <a:buChar char="●"/>
            </a:pPr>
            <a:r>
              <a:rPr sz="1800" b="1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Gymnázium Joachima Barranda Beroun, Talichova 824, Beroun 2, 26601</a:t>
            </a:r>
            <a:br>
              <a:rPr sz="1800" b="1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</a:br>
            <a:r>
              <a:rPr sz="1800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tel., +420 (311) 623435, +420 (311) 621232, fax: +420 (311) 623435 </a:t>
            </a:r>
            <a:r>
              <a:rPr sz="1800" u="sng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  <a:hlinkClick r:id="rId2"/>
              </a:rPr>
              <a:t>www.gymberoun.cz</a:t>
            </a:r>
            <a:r>
              <a:rPr sz="1800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 </a:t>
            </a:r>
            <a:br>
              <a:rPr sz="1800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</a:br>
            <a:r>
              <a:rPr sz="1800" u="sng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  <a:hlinkClick r:id="rId3"/>
              </a:rPr>
              <a:t>lidinsky@gymberoun.cz</a:t>
            </a:r>
            <a:r>
              <a:rPr sz="1800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,  IČ: 47558407,  č.ú. 775 711 0297 / 0100 u KB Beroun</a:t>
            </a:r>
            <a:br>
              <a:rPr sz="1800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</a:br>
            <a:r>
              <a:rPr sz="1800" b="1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 </a:t>
            </a:r>
            <a:r>
              <a:rPr sz="1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/>
            </a:r>
            <a:br>
              <a:rPr sz="1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</a:br>
            <a:endParaRPr sz="1800"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fontAlgn="auto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/>
            </a:pPr>
            <a:endParaRPr b="1" dirty="0"/>
          </a:p>
          <a:p>
            <a:pPr eaLnBrk="1" fontAlgn="auto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/>
            </a:pPr>
            <a:endParaRPr dirty="0"/>
          </a:p>
        </p:txBody>
      </p:sp>
      <p:pic>
        <p:nvPicPr>
          <p:cNvPr id="15363" name="Obrázek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4688" y="842963"/>
            <a:ext cx="8651875" cy="1270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15364" name="Obrázek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4063" y="2430463"/>
            <a:ext cx="1270000" cy="11906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5365" name="TextovéPole 7"/>
          <p:cNvSpPr txBox="1">
            <a:spLocks noChangeArrowheads="1"/>
          </p:cNvSpPr>
          <p:nvPr/>
        </p:nvSpPr>
        <p:spPr bwMode="auto">
          <a:xfrm>
            <a:off x="287338" y="4335463"/>
            <a:ext cx="9793287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spAutoFit/>
          </a:bodyPr>
          <a:lstStyle/>
          <a:p>
            <a:pPr algn="ctr"/>
            <a:r>
              <a:rPr lang="cs-CZ" sz="2600" b="1">
                <a:latin typeface="Times New Roman" pitchFamily="18" charset="0"/>
                <a:cs typeface="Times New Roman" pitchFamily="18" charset="0"/>
              </a:rPr>
              <a:t>VY_32_INOVACE_2711</a:t>
            </a:r>
          </a:p>
          <a:p>
            <a:pPr algn="ctr"/>
            <a:r>
              <a:rPr lang="cs-CZ" sz="4400" b="1">
                <a:latin typeface="Calibri" pitchFamily="34" charset="0"/>
              </a:rPr>
              <a:t>Mimořádné události – III</a:t>
            </a:r>
          </a:p>
          <a:p>
            <a:pPr algn="ctr"/>
            <a:r>
              <a:rPr lang="cs-CZ" sz="4400">
                <a:latin typeface="Calibri" pitchFamily="34" charset="0"/>
              </a:rPr>
              <a:t>Autonehody, katastrofy  a další mimořádné události</a:t>
            </a:r>
            <a:endParaRPr lang="cs-CZ" sz="4400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Nadpis 1"/>
          <p:cNvSpPr txBox="1">
            <a:spLocks noGrp="1"/>
          </p:cNvSpPr>
          <p:nvPr>
            <p:ph type="title"/>
          </p:nvPr>
        </p:nvSpPr>
        <p:spPr>
          <a:xfrm>
            <a:off x="503238" y="0"/>
            <a:ext cx="9072562" cy="900113"/>
          </a:xfrm>
        </p:spPr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Řidiči v zimě</a:t>
            </a:r>
          </a:p>
        </p:txBody>
      </p:sp>
      <p:sp>
        <p:nvSpPr>
          <p:cNvPr id="24578" name="Zástupný symbol pro obsah 2"/>
          <p:cNvSpPr txBox="1">
            <a:spLocks noGrp="1"/>
          </p:cNvSpPr>
          <p:nvPr>
            <p:ph idx="1"/>
          </p:nvPr>
        </p:nvSpPr>
        <p:spPr>
          <a:xfrm>
            <a:off x="503238" y="827088"/>
            <a:ext cx="9072562" cy="6265862"/>
          </a:xfrm>
        </p:spPr>
        <p:txBody>
          <a:bodyPr/>
          <a:lstStyle/>
          <a:p>
            <a:pPr marL="431800" indent="-323850" algn="ctr"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Zimní pneumatiky, auto ve výborném technickém stavu, znalost hydrometeorologických podmínek v místě kam jedeme PODMÍNKOU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V autě DÁLE mějte: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Dostatečná zásoba pohonných hmot, nabitý elektroakumulátor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Teplé oděvy, deky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Potraviny, tekutiny, léky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Peníze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Funkční svítilna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Lopata, sněhové řetězy, rukavice, písek</a:t>
            </a:r>
          </a:p>
          <a:p>
            <a:pPr marL="431800" indent="-323850" eaLnBrk="1">
              <a:buSzPct val="45000"/>
              <a:buFont typeface="StarSymbol"/>
              <a:buNone/>
            </a:pPr>
            <a:endParaRPr sz="2400"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Nadpis 1"/>
          <p:cNvSpPr txBox="1">
            <a:spLocks noGrp="1"/>
          </p:cNvSpPr>
          <p:nvPr>
            <p:ph type="title"/>
          </p:nvPr>
        </p:nvSpPr>
        <p:spPr>
          <a:xfrm>
            <a:off x="503238" y="0"/>
            <a:ext cx="9072562" cy="755650"/>
          </a:xfrm>
        </p:spPr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Jízda na kole</a:t>
            </a:r>
          </a:p>
        </p:txBody>
      </p:sp>
      <p:sp>
        <p:nvSpPr>
          <p:cNvPr id="25602" name="Zástupný symbol pro obsah 2"/>
          <p:cNvSpPr txBox="1">
            <a:spLocks noGrp="1"/>
          </p:cNvSpPr>
          <p:nvPr>
            <p:ph idx="1"/>
          </p:nvPr>
        </p:nvSpPr>
        <p:spPr>
          <a:xfrm>
            <a:off x="503238" y="900113"/>
            <a:ext cx="9072562" cy="5857875"/>
          </a:xfrm>
        </p:spPr>
        <p:txBody>
          <a:bodyPr/>
          <a:lstStyle/>
          <a:p>
            <a:pPr marL="431800" indent="-323850" eaLnBrk="1">
              <a:buSzPct val="45000"/>
              <a:buFont typeface="StarSymbol"/>
              <a:buChar char="●"/>
            </a:pPr>
            <a:r>
              <a:rPr sz="24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Dbej pokynů policisty, semaforů, značek – jsi účastník silničního provozu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Měj </a:t>
            </a:r>
            <a:r>
              <a:rPr sz="24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přilbu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4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Neřiď pod vlivem alkoholu</a:t>
            </a:r>
            <a:endParaRPr sz="2400" b="1" smtClean="0">
              <a:solidFill>
                <a:srgbClr val="FF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Jeď u </a:t>
            </a:r>
            <a:r>
              <a:rPr sz="24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pravého</a:t>
            </a: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 okraje silnice – co nejméně překážej autům, autobusům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Dej zřetelné znamení </a:t>
            </a:r>
            <a:r>
              <a:rPr sz="24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PAŽÍ</a:t>
            </a: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 o změně směru jízdy, </a:t>
            </a:r>
            <a:r>
              <a:rPr sz="24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OHLÉDNI SE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Nikdy nejezděte ve dvojici vedle sebe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Včas dávej najevo svůj úmysl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Ohleduplnost k ostatním účastníkům provozu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Na přechodu dávej přednost chodcům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4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Po chodníku a na pěší zóně kolo veď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Nadpis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Podezřelé zavazadlo</a:t>
            </a:r>
          </a:p>
        </p:txBody>
      </p:sp>
      <p:sp>
        <p:nvSpPr>
          <p:cNvPr id="26626" name="Zástupný symbol pro obsah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marL="431800" indent="-323850"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Nikdo se k němu nehlásí – nádraží, čekárny, volný prostor aj.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Zavazadlo a co s ním: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Nepřemísťuj!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Neotvírej!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Upozorni okolí!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Věř nápisům a symbolům!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Ohláš nález – 112, 158, 156!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endParaRPr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Nadpis 1"/>
          <p:cNvSpPr txBox="1">
            <a:spLocks noGrp="1"/>
          </p:cNvSpPr>
          <p:nvPr>
            <p:ph type="title"/>
          </p:nvPr>
        </p:nvSpPr>
        <p:spPr>
          <a:xfrm>
            <a:off x="503238" y="0"/>
            <a:ext cx="9072562" cy="1116013"/>
          </a:xfrm>
        </p:spPr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Ptačí chřipka a jiné zoonózy</a:t>
            </a:r>
          </a:p>
        </p:txBody>
      </p:sp>
      <p:sp>
        <p:nvSpPr>
          <p:cNvPr id="27650" name="Zástupný symbol pro obsah 2"/>
          <p:cNvSpPr txBox="1">
            <a:spLocks noGrp="1"/>
          </p:cNvSpPr>
          <p:nvPr>
            <p:ph idx="1"/>
          </p:nvPr>
        </p:nvSpPr>
        <p:spPr>
          <a:xfrm>
            <a:off x="503238" y="1116013"/>
            <a:ext cx="9072562" cy="6443662"/>
          </a:xfrm>
        </p:spPr>
        <p:txBody>
          <a:bodyPr/>
          <a:lstStyle/>
          <a:p>
            <a:pPr marL="431800" indent="-323850" eaLnBrk="1">
              <a:buSzPct val="45000"/>
              <a:buFont typeface="StarSymbol"/>
              <a:buChar char="●"/>
            </a:pPr>
            <a:r>
              <a:rPr sz="20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Virové onemocnění postihující ptáky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0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Příznaky: dýchací potíže, ztráta chuti k jídlu, masivní úhyn  do 1 – 2 dnů, pohybové potíže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0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Jiné zoonózy: dýchací potíže, ztráta chuti k jídlu, masivní úhyn  do 1 – 2 dnů, ztráta plachosti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z="20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Co dělat: 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0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Informovat Krajskou veterinární zprávu nebo veterináře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0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Nedotýkat se uhynulých organismů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0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Nemocné ptáky nepřenášet do domácnosti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0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Zvýšená osobní hygiena, i při vaření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0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Zajistit ochranu domácích zvířat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0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Drůbeží maso a drůbeží výrobky pečlivě tepelně zpracovat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0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Maso z podezřele nemocných kusů nekonzumovat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0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Nezkrmovat domácími zvířaty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 txBox="1">
            <a:spLocks noGrp="1"/>
          </p:cNvSpPr>
          <p:nvPr>
            <p:ph type="title"/>
          </p:nvPr>
        </p:nvSpPr>
        <p:spPr>
          <a:xfrm>
            <a:off x="503238" y="301625"/>
            <a:ext cx="9072562" cy="741363"/>
          </a:xfrm>
        </p:spPr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Krádeže a ztráty </a:t>
            </a:r>
          </a:p>
        </p:txBody>
      </p:sp>
      <p:sp>
        <p:nvSpPr>
          <p:cNvPr id="28674" name="Zástupný symbol pro obsah 2"/>
          <p:cNvSpPr txBox="1">
            <a:spLocks noGrp="1"/>
          </p:cNvSpPr>
          <p:nvPr>
            <p:ph idx="1"/>
          </p:nvPr>
        </p:nvSpPr>
        <p:spPr>
          <a:xfrm>
            <a:off x="503238" y="1187450"/>
            <a:ext cx="9072562" cy="5570538"/>
          </a:xfrm>
        </p:spPr>
        <p:txBody>
          <a:bodyPr/>
          <a:lstStyle/>
          <a:p>
            <a:pPr marL="431800" indent="-323850" eaLnBrk="1">
              <a:buSzPct val="45000"/>
              <a:buFont typeface="StarSymbol"/>
              <a:buNone/>
            </a:pPr>
            <a:r>
              <a:rPr sz="28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Ztráta dokladů – zajistit blokaci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z="28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Občanský průkaz </a:t>
            </a:r>
            <a:r>
              <a:rPr sz="2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-  na OÚ, matričním úřadě, oddělení policie – místně příslušné oddělení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z="28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Platební karty </a:t>
            </a:r>
            <a:r>
              <a:rPr sz="2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– telefonicky u bankovní společnosti, čísla k blokaci je třeba mít u sebe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z="28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Cestovní pas </a:t>
            </a:r>
            <a:r>
              <a:rPr sz="2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– na OÚ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z="28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Řidičský průkaz, technický průkaz </a:t>
            </a:r>
            <a:r>
              <a:rPr sz="2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– na OÚ, na magistrátě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z="28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Průkaz pojištěnce </a:t>
            </a:r>
            <a:r>
              <a:rPr sz="2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– u zdravotní pojištovny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z="28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Klíče</a:t>
            </a:r>
            <a:r>
              <a:rPr sz="2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 – vyměnit zámek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Nadpis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Prevence před krádeží</a:t>
            </a:r>
          </a:p>
        </p:txBody>
      </p:sp>
      <p:sp>
        <p:nvSpPr>
          <p:cNvPr id="29698" name="Zástupný symbol pro obsah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Nosit doklady a peníze odděleně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Mít k dispozici všechna důležitá telefonní čísla – na kartičce, v telefonu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Nepsat si PIN na kartu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Vozidlo není trezor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Osobní zavazadla nenechávat bez dozoru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Vyloučit zadní kapsičky batohů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Kabelka u těla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Nadpis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Vloupání do bytu – jak omezit</a:t>
            </a:r>
          </a:p>
        </p:txBody>
      </p:sp>
      <p:sp>
        <p:nvSpPr>
          <p:cNvPr id="30722" name="Zástupný symbol pro obsah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marL="431800" indent="-323850" eaLnBrk="1">
              <a:buSzPct val="45000"/>
              <a:buFont typeface="StarSymbol"/>
              <a:buNone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Zabezpeč dům: bezpečnostní dveře, zámky, závory, kukátka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Mříže v přízemních oknech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Elektronická signalizace napojená na Policii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Využít sousedských vztahů a pomoci – „Prosím, dohlídni…!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Jmenovky v množném čísle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Pojištění bytu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Nadpis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Časté chyby</a:t>
            </a:r>
          </a:p>
        </p:txBody>
      </p:sp>
      <p:sp>
        <p:nvSpPr>
          <p:cNvPr id="31746" name="Zástupný symbol pro obsah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Klíč „pod rohožkou“ a jinde…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Sdělování podrobností o cestě, dlouhodobém pobytu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Sdělování podrobností o zabezpečení bytu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Chlouba majetkem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Stažené závěsy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Plná poštovní schránka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Usychající květiny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Nadpis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Jak předejít vloupání</a:t>
            </a:r>
          </a:p>
        </p:txBody>
      </p:sp>
      <p:sp>
        <p:nvSpPr>
          <p:cNvPr id="32770" name="Zástupný symbol pro obsah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Neotvírej nikomu za tmy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Neotvírej neznámým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Pouč děti, jak se chovat 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Nenechávej otevřená okna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Nevpouštěj do bytu pošťáka, dealery aj.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Nech svítit světlo u okna při delší nepřítomnosti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Využij sousedských vztahů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endParaRPr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Nadpis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Po krádeži</a:t>
            </a:r>
          </a:p>
        </p:txBody>
      </p:sp>
      <p:sp>
        <p:nvSpPr>
          <p:cNvPr id="33794" name="Zástupný symbol pro obsah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Nevstupuj do bytu, který vypadá podezřele – hrozí napadení pachatelem, poničení stop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Nech místo v původním stavu do příchodu policie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Policii sděl nebo dej fotografie cenných předmětů – seznam odcizených věcí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endParaRPr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Nadpis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Klíčová slova</a:t>
            </a:r>
          </a:p>
        </p:txBody>
      </p:sp>
      <p:sp>
        <p:nvSpPr>
          <p:cNvPr id="16386" name="Zástupný symbol pro obsah 2"/>
          <p:cNvSpPr txBox="1">
            <a:spLocks noGrp="1"/>
          </p:cNvSpPr>
          <p:nvPr>
            <p:ph idx="1"/>
          </p:nvPr>
        </p:nvSpPr>
        <p:spPr>
          <a:xfrm>
            <a:off x="503238" y="1258888"/>
            <a:ext cx="9072562" cy="5905500"/>
          </a:xfrm>
        </p:spPr>
        <p:txBody>
          <a:bodyPr/>
          <a:lstStyle/>
          <a:p>
            <a:pPr marL="431800" indent="-323850" eaLnBrk="1">
              <a:buSzPct val="45000"/>
              <a:buFont typeface="StarSymbol"/>
              <a:buNone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IZS – integrovaný záchranný systém, autonehoda, cyklisté, řidiči v zimě, první pomoc,  zápis o autonehodě,  pravidla silničního provozu, pravidla chování při průjezdu  vozidel IZS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nebezpečné zavazadlo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ztráta dokladů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vloupání do bytu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šikana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epidemie, ptačí chřipka, uhynulý pták</a:t>
            </a:r>
          </a:p>
          <a:p>
            <a:pPr marL="431800" indent="-323850" eaLnBrk="1">
              <a:buSzPct val="45000"/>
              <a:buFont typeface="StarSymbol"/>
              <a:buNone/>
            </a:pPr>
            <a:endParaRPr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Nadpis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Injekční stříkačka - drogy</a:t>
            </a:r>
          </a:p>
        </p:txBody>
      </p:sp>
      <p:sp>
        <p:nvSpPr>
          <p:cNvPr id="34818" name="Zástupný symbol pro obsah 2"/>
          <p:cNvSpPr txBox="1">
            <a:spLocks noGrp="1"/>
          </p:cNvSpPr>
          <p:nvPr>
            <p:ph idx="1"/>
          </p:nvPr>
        </p:nvSpPr>
        <p:spPr>
          <a:xfrm>
            <a:off x="503238" y="1474788"/>
            <a:ext cx="9072562" cy="5834062"/>
          </a:xfrm>
        </p:spPr>
        <p:txBody>
          <a:bodyPr/>
          <a:lstStyle/>
          <a:p>
            <a:pPr marL="431800" indent="-323850" eaLnBrk="1">
              <a:buSzPct val="45000"/>
              <a:buFont typeface="StarSymbol"/>
              <a:buChar char="●"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Nedotýkej se a neprodleně ohlas nález na policii – jsou vyškoleni a ví, co a jak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Co s injekční stříkačkou v případě neodkladného odstranění – např. dětské hřiště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Obleč gumové rukavice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Nedotýkej se jehly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Ulož do plechovky od nápoje resp. PET lahve a zajisti před vypadnutím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 Odevzdej na policii, nebo vyhoď po sešlápnutí plechovky do popelnice (nejméně vhodné)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Nadpis 1"/>
          <p:cNvSpPr txBox="1">
            <a:spLocks noGrp="1"/>
          </p:cNvSpPr>
          <p:nvPr>
            <p:ph type="title"/>
          </p:nvPr>
        </p:nvSpPr>
        <p:spPr>
          <a:xfrm>
            <a:off x="576263" y="0"/>
            <a:ext cx="9070975" cy="1042988"/>
          </a:xfrm>
        </p:spPr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Šikana, dětská šikana</a:t>
            </a:r>
          </a:p>
        </p:txBody>
      </p:sp>
      <p:sp>
        <p:nvSpPr>
          <p:cNvPr id="35842" name="Zástupný symbol pro obsah 2"/>
          <p:cNvSpPr txBox="1">
            <a:spLocks noGrp="1"/>
          </p:cNvSpPr>
          <p:nvPr>
            <p:ph idx="1"/>
          </p:nvPr>
        </p:nvSpPr>
        <p:spPr>
          <a:xfrm>
            <a:off x="576263" y="827088"/>
            <a:ext cx="9070975" cy="6227762"/>
          </a:xfrm>
        </p:spPr>
        <p:txBody>
          <a:bodyPr/>
          <a:lstStyle/>
          <a:p>
            <a:pPr marL="431800" indent="-323850" eaLnBrk="1">
              <a:buSzPct val="45000"/>
              <a:buFont typeface="StarSymbol"/>
              <a:buNone/>
            </a:pP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Fyzické a slovní agrese – zastrašování, nadávky, krádeže a ničení věcí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z="24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Jak postupovat: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Naslouchat a snažit se zjistit, co se děje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Ujistit šikanovaného, že mu rozhodně pomůžete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Naplánovat, jak se situaci vyhnout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Nenaplánovat „oko za oko“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Po napadení – nechat ošetřit, zamezit kontakt s útočníkem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Obrátit se na školu, zaměstnavatele, nadřízeného – zjistit klima školy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Dítě přeložit do jiné třídy, popřípadě změnit školu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V případě nenalezení řešení – kontaktovat školní inspekci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Nadpis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Použitá literatura a webové stránky</a:t>
            </a:r>
            <a:endParaRPr b="1"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</p:txBody>
      </p:sp>
      <p:sp>
        <p:nvSpPr>
          <p:cNvPr id="36866" name="Zástupný symbol pro obsah 2"/>
          <p:cNvSpPr txBox="1">
            <a:spLocks noGrp="1"/>
          </p:cNvSpPr>
          <p:nvPr>
            <p:ph idx="1"/>
          </p:nvPr>
        </p:nvSpPr>
        <p:spPr>
          <a:xfrm>
            <a:off x="503238" y="1403350"/>
            <a:ext cx="9072562" cy="5354638"/>
          </a:xfrm>
        </p:spPr>
        <p:txBody>
          <a:bodyPr/>
          <a:lstStyle/>
          <a:p>
            <a:pPr marL="431800" indent="-323850" eaLnBrk="1">
              <a:buSzPct val="45000"/>
              <a:buFont typeface="StarSymbol"/>
              <a:buNone/>
            </a:pPr>
            <a:r>
              <a:rPr sz="1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Jelínek, J. a Zicháček, V.: Biologie pro gymnázia. Nakladatelství Olomouc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z="1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Rathauský, Z. a Kašparová Bouda, K.: Co dělat…aneb kapesní průvodce krizovými situacemi doma i v zahraničí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z="1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Prezentace Dis. RostislavHájek - Traumatologie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z="1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  <a:hlinkClick r:id="rId2"/>
              </a:rPr>
              <a:t>http://cs.wikipedia.org/wiki/Dopravn%C3%AD_nehoda</a:t>
            </a:r>
            <a:endParaRPr sz="1800"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  <a:p>
            <a:pPr marL="431800" indent="-323850" eaLnBrk="1">
              <a:buSzPct val="45000"/>
              <a:buFont typeface="StarSymbol"/>
              <a:buNone/>
            </a:pPr>
            <a:r>
              <a:rPr sz="1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  <a:hlinkClick r:id="rId3"/>
              </a:rPr>
              <a:t>http://cs.wikipedia.org/wiki/Integrovan%C3%BD_z%C3%A1chrann%C3%BD_syst%C3%A9m</a:t>
            </a:r>
            <a:endParaRPr sz="1800"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  <a:p>
            <a:pPr marL="431800" indent="-323850" eaLnBrk="1">
              <a:buSzPct val="45000"/>
              <a:buFont typeface="StarSymbol"/>
              <a:buNone/>
            </a:pPr>
            <a:r>
              <a:rPr sz="1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  <a:hlinkClick r:id="rId4"/>
              </a:rPr>
              <a:t>http://cs.wikipedia.org/wiki/Mimo%C5%99%C3%A1dn%C3%A1_ud%C3%A1lost</a:t>
            </a:r>
            <a:endParaRPr sz="1800"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  <a:p>
            <a:pPr marL="431800" indent="-323850" eaLnBrk="1">
              <a:buSzPct val="45000"/>
              <a:buFont typeface="StarSymbol"/>
              <a:buNone/>
            </a:pPr>
            <a:endParaRPr sz="1200"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  <a:hlinkClick r:id="rId5"/>
            </a:endParaRPr>
          </a:p>
          <a:p>
            <a:pPr marL="431800" indent="-323850" eaLnBrk="1">
              <a:buSzPct val="45000"/>
              <a:buFont typeface="StarSymbol"/>
              <a:buNone/>
            </a:pPr>
            <a:endParaRPr sz="1800"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  <a:hlinkClick r:id="rId5"/>
            </a:endParaRPr>
          </a:p>
          <a:p>
            <a:pPr marL="431800" indent="-323850" eaLnBrk="1">
              <a:buSzPct val="45000"/>
              <a:buFont typeface="StarSymbol"/>
              <a:buNone/>
            </a:pPr>
            <a:endParaRPr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  <a:hlinkClick r:id="rId5"/>
            </a:endParaRPr>
          </a:p>
          <a:p>
            <a:pPr marL="431800" indent="-323850" eaLnBrk="1">
              <a:buSzPct val="45000"/>
              <a:buFont typeface="StarSymbol"/>
              <a:buNone/>
            </a:pPr>
            <a:endParaRPr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Nadpis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IZS – integrovaný záchranný systém</a:t>
            </a:r>
          </a:p>
        </p:txBody>
      </p:sp>
      <p:sp>
        <p:nvSpPr>
          <p:cNvPr id="17410" name="Zástupný symbol pro obsah 2"/>
          <p:cNvSpPr txBox="1">
            <a:spLocks noGrp="1"/>
          </p:cNvSpPr>
          <p:nvPr>
            <p:ph idx="1"/>
          </p:nvPr>
        </p:nvSpPr>
        <p:spPr>
          <a:xfrm>
            <a:off x="503238" y="2339975"/>
            <a:ext cx="9072562" cy="4989513"/>
          </a:xfrm>
        </p:spPr>
        <p:txBody>
          <a:bodyPr/>
          <a:lstStyle/>
          <a:p>
            <a:pPr marL="431800" indent="-323850" eaLnBrk="1">
              <a:buSzPct val="45000"/>
              <a:buFont typeface="StarSymbol"/>
              <a:buNone/>
            </a:pPr>
            <a:r>
              <a:rPr sz="44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150 - hasiči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z="44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158, 156 – státní a obecní policie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z="44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155 – lékařská pomoc, zdravotní pomoc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z="44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112 – univerzální číslo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Nadpis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Jak hlásit autonehodu</a:t>
            </a:r>
          </a:p>
        </p:txBody>
      </p:sp>
      <p:sp>
        <p:nvSpPr>
          <p:cNvPr id="18434" name="Zástupný symbol pro obsah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Co se stalo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Rozsah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Počet postižených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Kde se nehoda stala – adresa, obec, číslo silnice, směr jízdy, orientační bod v terénu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Své identifikační údaje – jméno, číslo telefonu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Odpovídat na otázky dispečera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Očekávat možnost zpětného telefonátu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Nadpis 1"/>
          <p:cNvSpPr txBox="1">
            <a:spLocks noGrp="1"/>
          </p:cNvSpPr>
          <p:nvPr>
            <p:ph type="title"/>
          </p:nvPr>
        </p:nvSpPr>
        <p:spPr>
          <a:xfrm>
            <a:off x="503238" y="0"/>
            <a:ext cx="9072562" cy="1116013"/>
          </a:xfrm>
        </p:spPr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Dopravní nehoda</a:t>
            </a:r>
          </a:p>
        </p:txBody>
      </p:sp>
      <p:sp>
        <p:nvSpPr>
          <p:cNvPr id="19458" name="Zástupný symbol pro obsah 2"/>
          <p:cNvSpPr txBox="1">
            <a:spLocks noGrp="1"/>
          </p:cNvSpPr>
          <p:nvPr>
            <p:ph idx="1"/>
          </p:nvPr>
        </p:nvSpPr>
        <p:spPr>
          <a:xfrm>
            <a:off x="0" y="971550"/>
            <a:ext cx="10080625" cy="1584325"/>
          </a:xfrm>
        </p:spPr>
        <p:txBody>
          <a:bodyPr/>
          <a:lstStyle/>
          <a:p>
            <a:pPr marL="431800" indent="-323850" eaLnBrk="1">
              <a:buSzPct val="45000"/>
              <a:buFont typeface="StarSymbol"/>
              <a:buNone/>
            </a:pPr>
            <a:r>
              <a:rPr sz="28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Událost v provozu na komunikaci s poškozením zdraví, smrti a škodě na majetku související s provozem vozidla v pohybu</a:t>
            </a:r>
          </a:p>
          <a:p>
            <a:pPr marL="431800" indent="-323850" eaLnBrk="1">
              <a:buSzPct val="45000"/>
              <a:buFont typeface="StarSymbol"/>
              <a:buNone/>
            </a:pPr>
            <a:endParaRPr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  <a:p>
            <a:pPr marL="431800" indent="-323850" eaLnBrk="1">
              <a:buSzPct val="45000"/>
              <a:buFont typeface="StarSymbol"/>
              <a:buChar char="●"/>
            </a:pPr>
            <a:endParaRPr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</p:txBody>
      </p:sp>
      <p:pic>
        <p:nvPicPr>
          <p:cNvPr id="19459" name="Obrázek 3" descr="doprneh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60588" y="1908175"/>
            <a:ext cx="6767512" cy="507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TextovéPole 4"/>
          <p:cNvSpPr txBox="1">
            <a:spLocks noChangeArrowheads="1"/>
          </p:cNvSpPr>
          <p:nvPr/>
        </p:nvSpPr>
        <p:spPr bwMode="auto">
          <a:xfrm>
            <a:off x="792163" y="7092950"/>
            <a:ext cx="56880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>
                <a:latin typeface="Calibri" pitchFamily="34" charset="0"/>
                <a:hlinkClick r:id="rId3"/>
              </a:rPr>
              <a:t>http://cs.wikipedia.org/wiki/Dopravn%C3%AD_nehoda</a:t>
            </a:r>
            <a:endParaRPr lang="cs-CZ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Nadpis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Povinnosti řidiče</a:t>
            </a:r>
          </a:p>
        </p:txBody>
      </p:sp>
      <p:sp>
        <p:nvSpPr>
          <p:cNvPr id="20482" name="Zástupný symbol pro obsah 2"/>
          <p:cNvSpPr txBox="1">
            <a:spLocks noGrp="1"/>
          </p:cNvSpPr>
          <p:nvPr>
            <p:ph idx="1"/>
          </p:nvPr>
        </p:nvSpPr>
        <p:spPr>
          <a:xfrm>
            <a:off x="0" y="1331913"/>
            <a:ext cx="10080625" cy="5426075"/>
          </a:xfrm>
        </p:spPr>
        <p:txBody>
          <a:bodyPr/>
          <a:lstStyle/>
          <a:p>
            <a:pPr marL="431800" indent="-323850" eaLnBrk="1">
              <a:buSzPct val="45000"/>
              <a:buFont typeface="StarSymbol"/>
              <a:buChar char="●"/>
            </a:pPr>
            <a:r>
              <a:rPr sz="2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Zastavit, vypnout motor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Zajistit místo nehody – výstražný trojúhelník, blikání světly, reflexní vesta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Zjistit zraněné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Zajistit první pomoc – adekvátní, volat složky IZS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Nemanipulovat vozidly – v případě nutnost zakreslit, jaké bylo postavení v době nehody, resp. vyfotografovat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Prokázat se průkazy totožnosti s ostatními účastníky nehody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Vyplnit „Záznam o dopravní nehodě“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Ne ke každé nehodě se volá policie, formulář vyplnit vždy</a:t>
            </a:r>
          </a:p>
          <a:p>
            <a:pPr marL="431800" indent="-323850" eaLnBrk="1">
              <a:buSzPct val="45000"/>
              <a:buFont typeface="StarSymbol"/>
              <a:buNone/>
            </a:pPr>
            <a:endParaRPr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  <a:p>
            <a:pPr marL="431800" indent="-323850" eaLnBrk="1">
              <a:buSzPct val="45000"/>
              <a:buFont typeface="StarSymbol"/>
              <a:buNone/>
            </a:pPr>
            <a:endParaRPr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  <a:p>
            <a:pPr marL="431800" indent="-323850" eaLnBrk="1">
              <a:buSzPct val="45000"/>
              <a:buFont typeface="StarSymbol"/>
              <a:buNone/>
            </a:pPr>
            <a:endParaRPr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Zástupný symbol pro obsah 3" descr="vyplneny formular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5310188" cy="7559675"/>
          </a:xfrm>
        </p:spPr>
      </p:pic>
      <p:sp>
        <p:nvSpPr>
          <p:cNvPr id="21506" name="TextovéPole 4"/>
          <p:cNvSpPr txBox="1">
            <a:spLocks noChangeArrowheads="1"/>
          </p:cNvSpPr>
          <p:nvPr/>
        </p:nvSpPr>
        <p:spPr bwMode="auto">
          <a:xfrm>
            <a:off x="5545138" y="6083300"/>
            <a:ext cx="39592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>
                <a:latin typeface="Calibri" pitchFamily="34" charset="0"/>
                <a:hlinkClick r:id="rId3"/>
              </a:rPr>
              <a:t>http://www.mdcr.cz/NR/rdonlyres/98727FEF-6C66-48F2-ADB5-577F76F3A0CD/0/fdn.jpg</a:t>
            </a:r>
            <a:endParaRPr lang="cs-CZ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Nadpis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Povinnost přivolat policii</a:t>
            </a:r>
          </a:p>
        </p:txBody>
      </p:sp>
      <p:sp>
        <p:nvSpPr>
          <p:cNvPr id="22530" name="Zástupný symbol pro obsah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Zranění nebo usmrcení osob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Škoda vznikla třetí osobě – vozidlo zapůjčené, na leasing, škoda na sloupech veřejného osvětlení, zábradlí mostu aj. – majitel není na místě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Spor mezi účastníky nehody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endParaRPr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Nadpis 1"/>
          <p:cNvSpPr txBox="1">
            <a:spLocks noGrp="1"/>
          </p:cNvSpPr>
          <p:nvPr>
            <p:ph type="title"/>
          </p:nvPr>
        </p:nvSpPr>
        <p:spPr>
          <a:xfrm>
            <a:off x="647700" y="0"/>
            <a:ext cx="9070975" cy="1262063"/>
          </a:xfrm>
        </p:spPr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Jak se chovat při průjezdu aut IZS</a:t>
            </a:r>
          </a:p>
        </p:txBody>
      </p:sp>
      <p:sp>
        <p:nvSpPr>
          <p:cNvPr id="23554" name="Zástupný symbol pro obsah 2"/>
          <p:cNvSpPr txBox="1">
            <a:spLocks noGrp="1"/>
          </p:cNvSpPr>
          <p:nvPr>
            <p:ph idx="1"/>
          </p:nvPr>
        </p:nvSpPr>
        <p:spPr>
          <a:xfrm>
            <a:off x="503238" y="1474788"/>
            <a:ext cx="9072562" cy="5499100"/>
          </a:xfrm>
        </p:spPr>
        <p:txBody>
          <a:bodyPr/>
          <a:lstStyle/>
          <a:p>
            <a:pPr marL="431800" indent="-323850" eaLnBrk="1">
              <a:buSzPct val="45000"/>
              <a:buFont typeface="StarSymbol"/>
              <a:buNone/>
            </a:pPr>
            <a:r>
              <a:rPr sz="2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Pravidla vychází ze Zákona č. 411/2005 Sb., o silničním provozu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z="2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Povinnost uvolnit pruh široký 3 metry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z="2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Silnice se 2 jízdními pruhy -  uvolníme střed vozovky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z="2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Silnice se třemi pruhy – uvolníme prostor v pravém a středním pruhu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z="28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Na uvolněném prostoru jedou vozidla IZS, vozidla technické pomoci a vlastníka komunikace 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z="2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Umožnění vjezdu na krajnici nebo dělící pás 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endParaRPr sz="2800"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686</TotalTime>
  <Words>924</Words>
  <Application>Microsoft Office PowerPoint</Application>
  <PresentationFormat>Custom</PresentationFormat>
  <Paragraphs>160</Paragraphs>
  <Slides>22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8</vt:i4>
      </vt:variant>
      <vt:variant>
        <vt:lpstr>Šablona návrhu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31" baseType="lpstr">
      <vt:lpstr>Calibri</vt:lpstr>
      <vt:lpstr>Arial</vt:lpstr>
      <vt:lpstr>Microsoft YaHei</vt:lpstr>
      <vt:lpstr>Mangal</vt:lpstr>
      <vt:lpstr>Times New Roman</vt:lpstr>
      <vt:lpstr>Lucida Sans Unicode</vt:lpstr>
      <vt:lpstr>Tahoma</vt:lpstr>
      <vt:lpstr>StarSymbol</vt:lpstr>
      <vt:lpstr>Výchozí</vt:lpstr>
      <vt:lpstr>Gymnázium Joachima Barranda Beroun, Talichova 824, Beroun 2, 26601 tel., +420 (311) 623435, +420 (311) 621232, fax: +420 (311) 623435 www.gymberoun.cz  lidinsky@gymberoun.cz,  IČ: 47558407,  č.ú. 775 711 0297 / 0100 u KB Beroun   </vt:lpstr>
      <vt:lpstr>Klíčová slova</vt:lpstr>
      <vt:lpstr>IZS – integrovaný záchranný systém</vt:lpstr>
      <vt:lpstr>Jak hlásit autonehodu</vt:lpstr>
      <vt:lpstr>Dopravní nehoda</vt:lpstr>
      <vt:lpstr>Povinnosti řidiče</vt:lpstr>
      <vt:lpstr>Snímek 7</vt:lpstr>
      <vt:lpstr>Povinnost přivolat policii</vt:lpstr>
      <vt:lpstr>Jak se chovat při průjezdu aut IZS</vt:lpstr>
      <vt:lpstr>Řidiči v zimě</vt:lpstr>
      <vt:lpstr>Jízda na kole</vt:lpstr>
      <vt:lpstr>Podezřelé zavazadlo</vt:lpstr>
      <vt:lpstr>Ptačí chřipka a jiné zoonózy</vt:lpstr>
      <vt:lpstr>Krádeže a ztráty </vt:lpstr>
      <vt:lpstr>Prevence před krádeží</vt:lpstr>
      <vt:lpstr>Vloupání do bytu – jak omezit</vt:lpstr>
      <vt:lpstr>Časté chyby</vt:lpstr>
      <vt:lpstr>Jak předejít vloupání</vt:lpstr>
      <vt:lpstr>Po krádeži</vt:lpstr>
      <vt:lpstr>Injekční stříkačka - drogy</vt:lpstr>
      <vt:lpstr>Šikana, dětská šikana</vt:lpstr>
      <vt:lpstr>Použitá literatura a webové stránky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Význam vitamínů</dc:title>
  <dc:creator>stepnickova</dc:creator>
  <cp:lastModifiedBy>hronkova</cp:lastModifiedBy>
  <cp:revision>83</cp:revision>
  <dcterms:created xsi:type="dcterms:W3CDTF">2013-04-16T11:06:11Z</dcterms:created>
  <dcterms:modified xsi:type="dcterms:W3CDTF">2013-06-24T06:33:22Z</dcterms:modified>
</cp:coreProperties>
</file>