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8" r:id="rId2"/>
    <p:sldId id="283" r:id="rId3"/>
    <p:sldId id="291" r:id="rId4"/>
    <p:sldId id="301" r:id="rId5"/>
    <p:sldId id="288" r:id="rId6"/>
    <p:sldId id="300" r:id="rId7"/>
    <p:sldId id="299" r:id="rId8"/>
    <p:sldId id="297" r:id="rId9"/>
    <p:sldId id="298" r:id="rId10"/>
    <p:sldId id="295" r:id="rId11"/>
    <p:sldId id="292" r:id="rId12"/>
    <p:sldId id="293" r:id="rId13"/>
    <p:sldId id="294" r:id="rId14"/>
    <p:sldId id="290" r:id="rId15"/>
    <p:sldId id="289" r:id="rId16"/>
    <p:sldId id="287" r:id="rId17"/>
    <p:sldId id="284" r:id="rId18"/>
    <p:sldId id="285" r:id="rId19"/>
    <p:sldId id="296" r:id="rId20"/>
    <p:sldId id="286" r:id="rId21"/>
    <p:sldId id="302" r:id="rId22"/>
    <p:sldId id="303" r:id="rId23"/>
    <p:sldId id="277" r:id="rId24"/>
  </p:sldIdLst>
  <p:sldSz cx="10080625" cy="7559675"/>
  <p:notesSz cx="7559675" cy="106918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90" d="100"/>
          <a:sy n="90" d="100"/>
        </p:scale>
        <p:origin x="-114" y="-28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cs-CZ"/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+mn-lt"/>
                <a:cs typeface="+mn-cs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fld id="{8C6F5186-552F-42C1-AB35-61EB3642924B}" type="slidenum">
              <a:rPr/>
              <a:pPr>
                <a:defRPr sz="1400"/>
              </a:pPr>
              <a:t>‹#›</a:t>
            </a:fld>
            <a:endParaRPr lang="cs-CZ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cs-CZ" noProof="0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B90D086E-5C16-44C2-8064-8E514BBE32E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cs-CZ" sz="2000" kern="1200">
        <a:solidFill>
          <a:schemeClr val="tx1"/>
        </a:solidFill>
        <a:latin typeface="Arial" pitchFamily="18"/>
        <a:ea typeface="Microsoft YaHei" pitchFamily="2"/>
        <a:cs typeface="Mangal" pitchFamily="2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66A29-A3C8-4637-A58D-73D486F0141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76F39-287C-4D9C-8652-1A80B17A856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0E9CA-CCE7-4D4A-B872-ED645B71457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39012-54B6-4B2D-A66A-C660DD94849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049FE-6C06-48D1-BD9C-BE5AE3C802E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B0160-7251-4D08-8C13-51E283E4EDB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C662-B544-4719-B924-79724D9D18F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C24BA-BB30-4290-9AC5-69057D2C974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20212-829F-42BE-9B21-DB81ABC5EC4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F3C26-96C2-4D27-8966-70B6BF81EA9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AB05D-B6B7-4B9E-8B29-88E6E47CC6D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  <p:sp>
        <p:nvSpPr>
          <p:cNvPr id="1027" name="Zástupný symbol pro text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FFDFB477-DBB7-4068-9546-ED08590A0F1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cs-CZ" sz="4400" kern="1200">
          <a:solidFill>
            <a:schemeClr val="tx2"/>
          </a:solidFill>
          <a:latin typeface="Arial" pitchFamily="18"/>
          <a:ea typeface="Microsoft YaHei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icrosoft YaHei" pitchFamily="34" charset="-122"/>
          <a:cs typeface="Mangal" pitchFamily="18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1413"/>
        </a:spcAft>
        <a:defRPr lang="cs-CZ" sz="3200" kern="1200">
          <a:solidFill>
            <a:schemeClr val="tx1"/>
          </a:solidFill>
          <a:latin typeface="Arial" pitchFamily="18"/>
          <a:ea typeface="Microsoft YaHei" pitchFamily="2"/>
          <a:cs typeface="Mangal" pitchFamily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Microsoft YaHei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Microsoft YaHei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icrosoft YaHei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icrosoft YaHei" pitchFamily="34" charset="-12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chranny-kruh.cz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Avitamin%C3%B3za" TargetMode="External"/><Relationship Id="rId3" Type="http://schemas.openxmlformats.org/officeDocument/2006/relationships/hyperlink" Target="http://radar.bourky.cz/" TargetMode="External"/><Relationship Id="rId7" Type="http://schemas.openxmlformats.org/officeDocument/2006/relationships/hyperlink" Target="http://commons.wikimedia.org/wiki/File:Inunda%C4%8Dn%C3%AD_most_Protivec.jpg" TargetMode="External"/><Relationship Id="rId2" Type="http://schemas.openxmlformats.org/officeDocument/2006/relationships/hyperlink" Target="http://www.ochranaobyvatel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achranny-kruh.cz/" TargetMode="External"/><Relationship Id="rId5" Type="http://schemas.openxmlformats.org/officeDocument/2006/relationships/hyperlink" Target="http://www.yr.no/" TargetMode="External"/><Relationship Id="rId4" Type="http://schemas.openxmlformats.org/officeDocument/2006/relationships/hyperlink" Target="http://www.meteoskop.cz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Povoden_2002_hlasna_treban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older_(n%C3%A1dr%C5%BE)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cs.wikipedia.org/wiki/Pold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Ra%C5%A1%C3%ADnovo_n%C3%A1b%C5%99e%C5%BE%C3%AD,_n%C3%A1plavka_mezi_Palack%C3%A9ho_mostem_a_V%C3%BDton%C3%AD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eskatelevize.cz/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Inunda%C4%8Dn%C3%AD_most_Protivec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 txBox="1">
            <a:spLocks noGrp="1"/>
          </p:cNvSpPr>
          <p:nvPr>
            <p:ph type="ctrTitle"/>
          </p:nvPr>
        </p:nvSpPr>
        <p:spPr>
          <a:xfrm>
            <a:off x="2024063" y="2906713"/>
            <a:ext cx="7540625" cy="714375"/>
          </a:xfrm>
        </p:spPr>
        <p:txBody>
          <a:bodyPr/>
          <a:lstStyle/>
          <a:p>
            <a:pPr algn="l" eaLnBrk="1">
              <a:buSzPct val="45000"/>
              <a:buFont typeface="StarSymbol"/>
              <a:buChar char="●"/>
            </a:pPr>
            <a: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Gymnázium Joachima Barranda Beroun, Talichova 824, Beroun 2, 26601</a:t>
            </a:r>
            <a:b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tel., +420 (311) 623435, +420 (311) 621232, fax: +420 (311) 623435 </a:t>
            </a:r>
            <a:r>
              <a:rPr sz="1800" u="sng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  <a:hlinkClick r:id="rId2"/>
              </a:rPr>
              <a:t>www.gymberoun.cz</a:t>
            </a: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b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u="sng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  <a:hlinkClick r:id="rId3"/>
              </a:rPr>
              <a:t>lidinsky@gymberoun.cz</a:t>
            </a:r>
            <a: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,  IČ: 47558407,  č.ú. 775 711 0297 / 0100 u KB Beroun</a:t>
            </a:r>
            <a:br>
              <a:rPr sz="180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sz="1800"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 </a:t>
            </a:r>
            <a: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/>
            </a:r>
            <a:br>
              <a:rPr sz="18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/>
            </a:pPr>
            <a:endParaRPr b="1" dirty="0"/>
          </a:p>
          <a:p>
            <a:pPr eaLnBrk="1" fontAlgn="auto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/>
            </a:pPr>
            <a:endParaRPr dirty="0"/>
          </a:p>
        </p:txBody>
      </p:sp>
      <p:pic>
        <p:nvPicPr>
          <p:cNvPr id="15363" name="Obrázek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688" y="842963"/>
            <a:ext cx="8651875" cy="1270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5364" name="Obrázek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063" y="2430463"/>
            <a:ext cx="1270000" cy="1190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5365" name="TextovéPole 7"/>
          <p:cNvSpPr txBox="1">
            <a:spLocks noChangeArrowheads="1"/>
          </p:cNvSpPr>
          <p:nvPr/>
        </p:nvSpPr>
        <p:spPr bwMode="auto">
          <a:xfrm>
            <a:off x="287338" y="4335463"/>
            <a:ext cx="9793287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/>
            <a:r>
              <a:rPr lang="cs-CZ" sz="2600" b="1">
                <a:latin typeface="Times New Roman" pitchFamily="18" charset="0"/>
                <a:cs typeface="Times New Roman" pitchFamily="18" charset="0"/>
              </a:rPr>
              <a:t>VY_32_INOVACE_2709</a:t>
            </a:r>
          </a:p>
          <a:p>
            <a:pPr algn="ctr"/>
            <a:endParaRPr lang="cs-CZ" sz="2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800" b="1">
                <a:latin typeface="Times New Roman" pitchFamily="18" charset="0"/>
                <a:cs typeface="Times New Roman" pitchFamily="18" charset="0"/>
              </a:rPr>
              <a:t>Mimořádné události I</a:t>
            </a:r>
          </a:p>
          <a:p>
            <a:pPr algn="ctr"/>
            <a:r>
              <a:rPr lang="cs-CZ" sz="4800" b="1">
                <a:latin typeface="Calibri" pitchFamily="34" charset="0"/>
              </a:rPr>
              <a:t>Povodně a záplavy</a:t>
            </a:r>
            <a:endParaRPr lang="cs-CZ" sz="4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04298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Povodňové stupně</a:t>
            </a:r>
          </a:p>
        </p:txBody>
      </p:sp>
      <p:sp>
        <p:nvSpPr>
          <p:cNvPr id="2457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258888"/>
            <a:ext cx="9072562" cy="578802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2400" b="1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První stupeň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Stav bdělosti - 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nastává při nebezpečí povodně. Situaci na vodním toku nebo vodním díle je třeba věnovat zvýšenou pozornost, zahajuje hlídková služba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400" b="1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Druhý stupeň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Stav pohotovosti 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- nebezpečí přerostlo do skutečné povodně. Aktivizují orgány protipovodňové ochrany a provádějí se opatření podle povodňového plánu.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400" b="1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Třetí stupeň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Stav ohrožení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- nebezpečí vzniku škod většího rozsahu nebo ohrožení životů a majetku v záplavovém území. Probíhají zabezpečovací , záchranné a evakuační činnosti.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04298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Záplava</a:t>
            </a:r>
          </a:p>
        </p:txBody>
      </p:sp>
      <p:sp>
        <p:nvSpPr>
          <p:cNvPr id="25602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900113"/>
            <a:ext cx="9072562" cy="585787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Záplava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vzniká po dlouhotrvajících vydatných deštích, po průtržích mračen nebo za prudkého tání nadměrného množství sněhu zaplavuje voda území postrádající přirozeného odtoku a vytváří vodní plochy s klidnou hladinou. Není podmínkou, aby záplava ve své statické či dynamické formě byla podobna povodni. Nemusí mít ani její katastrofální povahu, ani její rozsah… Není rozhodující…, odkud voda přišla.“</a:t>
            </a:r>
            <a:endParaRPr i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Záplava</a:t>
            </a:r>
            <a:r>
              <a:rPr i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je v normách (ČSN 736511, č. 91) inundace, též záplava — záplava území, přilehlého k toku při povodni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Zátopa</a:t>
            </a:r>
          </a:p>
        </p:txBody>
      </p:sp>
      <p:sp>
        <p:nvSpPr>
          <p:cNvPr id="26626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619250"/>
            <a:ext cx="9072562" cy="51387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Zátopa</a:t>
            </a:r>
            <a:r>
              <a:rPr i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(zátopové území) (ČSN 736515, č. 202) označení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území, které je zatopeno vodou při maximální hladině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Zatopení území na březích vodního toku po vzdutí vody například při povodni, protržení hráze, při vytvoření ledové zácpy, prasknutí vodovodního řádu, ucpání vodovodního řádu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Retenční schopnost krajiny</a:t>
            </a:r>
          </a:p>
        </p:txBody>
      </p:sp>
      <p:sp>
        <p:nvSpPr>
          <p:cNvPr id="2765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116013"/>
            <a:ext cx="9072562" cy="4989512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Schopnost krajiny vázat (pojmout) vodu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Výrazně ji vylepšuje: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les, louka, neregulované vodní toky, poldry u umělých nádrží, nezanesený tok vodních toků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Výrazně ji snižuje: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Přítomnost vybetonovaných ploch, regulované vodní toky, neudržované vodoteče v krajině – příkopy, špatné agrotechnické postupy - řádky jsou kolmo na vrstevnice místo po vrstevnici, zdusaná vrstva materiálu pod ornou vrstvou půdy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10080625" cy="11160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Telefonní čísla 112,150,155,158, 156</a:t>
            </a:r>
          </a:p>
        </p:txBody>
      </p:sp>
      <p:sp>
        <p:nvSpPr>
          <p:cNvPr id="28674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692275"/>
            <a:ext cx="9072562" cy="53546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112 - univerzální číslo 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volání SOS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nevýhoda – ztráta času přepojováním na konkrétní složku záchranného systému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150 - Hasiči – </a:t>
            </a:r>
            <a:r>
              <a:rPr b="1" i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0 na konci = „ústí hadice“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155 - Záchranná zdravotní služba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i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5 na konci = „vozík pro postiženého“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158 - Státní policie – </a:t>
            </a:r>
            <a:r>
              <a:rPr b="1" i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8 na konci = „želízka“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156 – Městská policie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 txBox="1">
            <a:spLocks noGrp="1"/>
          </p:cNvSpPr>
          <p:nvPr>
            <p:ph type="title"/>
          </p:nvPr>
        </p:nvSpPr>
        <p:spPr>
          <a:xfrm>
            <a:off x="431800" y="0"/>
            <a:ext cx="9070975" cy="82708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Stav ohrožení</a:t>
            </a:r>
          </a:p>
        </p:txBody>
      </p:sp>
      <p:sp>
        <p:nvSpPr>
          <p:cNvPr id="2969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827088"/>
            <a:ext cx="9072562" cy="6732587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Snažit se zachovat  klid  a rozvahu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Snažit se získat  informace z oficiálních zdrojů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 (rozhlas, televize, místní rozhlas, vyhláška obecního (městského) úřadu, pokyny zaměstnavatele apod.)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Varovat ostatní ohrožené osoby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ve svém nejbližším okolí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Nerozšiřovat poplašné a neověřené zprávy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Netelefonovat zbytečně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telefonní síť  je  v tuto dobu přetížena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Nepodceňovat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vzniklou situaci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Pomáhat  starým  a nemohoucím lidem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Respektovat pokyny pracovníků záchranných složek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orgánů státní správy a samosprávy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Pověsit  bílý ručník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(prostěradlo), jako znamení pro záchranné složky = žádost o pomoc</a:t>
            </a:r>
            <a:b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971550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Povodeň – stav ohrožení</a:t>
            </a:r>
          </a:p>
        </p:txBody>
      </p:sp>
      <p:sp>
        <p:nvSpPr>
          <p:cNvPr id="30722" name="Zástupný symbol pro obsah 2"/>
          <p:cNvSpPr txBox="1">
            <a:spLocks noGrp="1"/>
          </p:cNvSpPr>
          <p:nvPr>
            <p:ph idx="1"/>
          </p:nvPr>
        </p:nvSpPr>
        <p:spPr>
          <a:xfrm>
            <a:off x="576263" y="900113"/>
            <a:ext cx="9070975" cy="6480175"/>
          </a:xfrm>
        </p:spPr>
        <p:txBody>
          <a:bodyPr/>
          <a:lstStyle/>
          <a:p>
            <a:pPr marL="431800" indent="-323850" algn="ctr" eaLnBrk="1">
              <a:buSzPct val="45000"/>
              <a:buFont typeface="StarSymbol"/>
              <a:buNone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vytipujte si bezpečné místo, které nebude zaplaveno vodou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připravte si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pytle s pískem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 utěsnění  dveří  a nízko položených oken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pytle s náplní se vždy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ukládat mírně šikmo po směru proudění vody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patou pytle k  vodě   (ovlivníme proudění vody, nedochází  k náporu čelním směrem na  pytle)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pytle plnit pískem 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tak, aby je bylo zajistit vytvoření velké plochy na položení a současně umožnit těsné přiložení dalšího pytle) – tj.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neplnit do maximálního objemu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zajistěte věci</a:t>
            </a: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které by mohla voda odnést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zajistěte domácí zvířata a připravte je k případné  evakuaci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pokud možno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připravte si osobní automobil 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připravte si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evakuační zavazadlo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z="24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04298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Co dělat při nařízení evakuace</a:t>
            </a: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1746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971550"/>
            <a:ext cx="9072562" cy="61928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	 vypnout  elektrické spotřebiče  (mimo ledniček a mrazniček)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	uzavřít přívod vody a plynu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dětem vložit do kapsy oděvu cedulku se jménem a adresou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ověřit, zda i sousedé vědí, že mají opustit byt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kočky a psi si vzít s sebou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ostatní domácí zvířata ponechat doma a dobře je předzásobit vodou a potravou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uzamknout byt a zajistit okna i dveře proti vloupání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vzít evakuační zavazadlo a dostavit se na určené evakuační místo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dbát pokynů k evakuaci osob nařízených velitelem zásahu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při použití vlastních vozidel dodržovat pokyny orgánů zabezpečujících evakuaci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dodržovat pokyny správních úřadů, obcí, popř. zaměstnavatele, kteří organizují nebo zajišťují evakuaci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 txBox="1">
            <a:spLocks noGrp="1"/>
          </p:cNvSpPr>
          <p:nvPr>
            <p:ph type="title"/>
          </p:nvPr>
        </p:nvSpPr>
        <p:spPr>
          <a:xfrm>
            <a:off x="0" y="466725"/>
            <a:ext cx="10080625" cy="118903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sz="32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Evakuační zavazadlo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/>
            </a:r>
            <a:b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batoh, cestovní tašku nebo kufr,  které označíme visačkou se jménem a adresou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.</a:t>
            </a:r>
            <a:b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</a:br>
            <a:endParaRPr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277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331913"/>
            <a:ext cx="9072562" cy="5976937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osobní doklady, peníze, cennosti 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(součástí dokladů by měla být i kartička, s informacemi  o vašem zdravotním stavu a jméno osoby, kterou je vhodné informovat, pokud by se vám něco přihodilo), osobní léky, léky tišící bolest, léky snižující horečku, dezinfekční a antiseptické přípravky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základní trvanlivé potraviny na 3 dny 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- nejlépe konzervy, dobře zabalený chléb, suchý salám, tvrdé sýry, sušenky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pitná voda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 na 3 dny  (balená voda, čaj, šťávy)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toaletní a hygienické potřeby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 (toaletní papír, mýdlo, kartáček na zuby, zubní pasta, ručník)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předměty denní potřeby 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(jídelní misky a příbor, umělohmotná láhev, nůž, provázek, šitíčko,  otvírač na konzervy 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bateriová svítilna, zápalky, svíčky, zapalovač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bateriový rozhlasový přijímač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náhradní prádlo, náhradní obuv, pláštěnka, spací pytel  nebo  přikrývka, karimatka, předměty pro ukrácení času malého objemu -kniha, karty</a:t>
            </a:r>
          </a:p>
          <a:p>
            <a:pPr marL="431800" indent="-323850" eaLnBrk="1">
              <a:buSzPct val="45000"/>
              <a:buFont typeface="StarSymbol"/>
              <a:buNone/>
            </a:pPr>
            <a:endParaRPr sz="20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Evakuační zavazadlo</a:t>
            </a:r>
          </a:p>
        </p:txBody>
      </p:sp>
      <p:pic>
        <p:nvPicPr>
          <p:cNvPr id="33794" name="Zástupný symbol pro obsah 3" descr="evakuzav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63600" y="1258888"/>
            <a:ext cx="8640763" cy="5006975"/>
          </a:xfrm>
        </p:spPr>
      </p:pic>
      <p:sp>
        <p:nvSpPr>
          <p:cNvPr id="33795" name="TextovéPole 4"/>
          <p:cNvSpPr txBox="1">
            <a:spLocks noChangeArrowheads="1"/>
          </p:cNvSpPr>
          <p:nvPr/>
        </p:nvSpPr>
        <p:spPr bwMode="auto">
          <a:xfrm>
            <a:off x="431800" y="7092950"/>
            <a:ext cx="4248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http://www.zachranny-kruh.cz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Klíčová slova</a:t>
            </a:r>
          </a:p>
        </p:txBody>
      </p:sp>
      <p:sp>
        <p:nvSpPr>
          <p:cNvPr id="16386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telefonní čísla 112, 155,158, 150, ohrožení, povodeň, blesková povodeň, záplava, zátopa, retenční schopnost krajiny, přehradní nádrže a jejich upouštění, hydrometeorologie, evakuace, evakuační zavazadlo, povodňové stupně, x-leté vody, protipovodňové stavby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Evakuace vlastním autem</a:t>
            </a:r>
          </a:p>
        </p:txBody>
      </p:sp>
      <p:sp>
        <p:nvSpPr>
          <p:cNvPr id="3481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331913"/>
            <a:ext cx="9072562" cy="542607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Evakuační zavazadlo 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plus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 nádrži nebo v zásobě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pohonné hmoty 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alespoň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 100 km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 pořádku nářadí a náhradní díly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zkontrolovaný obsah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lékárničky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bateriovou svítilnu, kapesní nůž, lopatku, hasicí přístroj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pracovní oděv, přikrývku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pro děti  hračka, knihy, hry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Nebezpečí při povodních</a:t>
            </a:r>
          </a:p>
        </p:txBody>
      </p:sp>
      <p:sp>
        <p:nvSpPr>
          <p:cNvPr id="35842" name="Zástupný symbol pro obsah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Hlavně ohrožení života a majetku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Příklady nezodpovědného jednání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odmítání evakuace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vodácká touha sjet rozvodněnou řeku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vstup do míst, která jsou nebezpečná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Zločinecké jednání </a:t>
            </a: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Rabování v zaplavených oblastech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971550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Co dělat po návratu domů</a:t>
            </a:r>
          </a:p>
        </p:txBody>
      </p:sp>
      <p:sp>
        <p:nvSpPr>
          <p:cNvPr id="36866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827088"/>
            <a:ext cx="9072562" cy="6408737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Nafotit škody, kontaktovat pojišťovnu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Nechat zkontrolovat statiku  obydlí a rozvody (plyn, elektrika, voda)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Zlikvidovat všechny potraviny zasažené povodní – hrozí kontaminace z vyplavených žump a čističek odpadních vod </a:t>
            </a: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i pod víčky zavařenin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Vyvést rozmočené a vodou zasažené věci, zlikvidovat formou biologického odpadu uhynulé zvířectvo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Vydesinfikovat studny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4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Kontaktovat humanitární organizace a nestydět se požádat o pomoc</a:t>
            </a:r>
          </a:p>
          <a:p>
            <a:pPr marL="431800" indent="-323850" algn="ctr" eaLnBrk="1">
              <a:buSzPct val="45000"/>
              <a:buFont typeface="StarSymbol"/>
              <a:buNone/>
            </a:pPr>
            <a:r>
              <a:rPr sz="24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Dbát zvýšené hygieny – pozor na oděrky a otevřené rány při pohybu ve vodě – všechny práce vykonávat v ochranných pomůckách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endParaRPr sz="24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Použitá literatura a webové stránky</a:t>
            </a:r>
            <a:endParaRPr b="1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789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403350"/>
            <a:ext cx="9072562" cy="5354638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Jelínek, J. a Zicháček, V.: Biologie pro gymnázia. Nakladatelství Olomouc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Rathauský, Z. a Kašparová Bouda, K.: Co dělat…aneb kapesní průvodce krizovými situacemi doma i v zahraničí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Prezentace Dis. RostislavHájek - Traumatologie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2"/>
              </a:rPr>
              <a:t>www.ochranaobyvatel.cz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3"/>
              </a:rPr>
              <a:t>http://radar.bourky.cz/</a:t>
            </a:r>
            <a:endParaRPr sz="20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4"/>
              </a:rPr>
              <a:t>www.meteoskop.cz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5"/>
              </a:rPr>
              <a:t>http://www.yr.no/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</a:t>
            </a: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u="sng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6"/>
              </a:rPr>
              <a:t>http://www.zachranny-kruh.cz</a:t>
            </a:r>
            <a:endParaRPr sz="2000" u="sng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  <a:hlinkClick r:id="rId7"/>
              </a:rPr>
              <a:t>commons.wikimedia.org</a:t>
            </a:r>
            <a:endParaRPr sz="20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z="20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z="20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8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z="1800"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8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  <a:hlinkClick r:id="rId8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Povodeň</a:t>
            </a:r>
          </a:p>
        </p:txBody>
      </p:sp>
      <p:sp>
        <p:nvSpPr>
          <p:cNvPr id="17410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116013"/>
            <a:ext cx="9072562" cy="5641975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Povodeň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- vzniká zpravidla vystoupením vody z přirozených nebo umělých břehů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Povodeň</a:t>
            </a:r>
            <a:r>
              <a:rPr i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(ČSN 736511, č</a:t>
            </a:r>
            <a:r>
              <a:rPr i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. 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181) je přechodné stoupnutí hladiny nad úroveň břehů, způsobené náhlým zvětšením průtoků, anebo zmenšením průtočnosti koryta např. ledovou zácpou, ucpáním mostních otvorů atd.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Rozlišujeme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povodeň dešťová 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(způsobena odtokem z dešťů),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ledová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(spojena s odchodem ledů),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smíšená 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(vzniká táním sněhu za trvajících dešťů) a </a:t>
            </a: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sněhová</a:t>
            </a:r>
            <a:r>
              <a:rPr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(způsobenou táním sněhu).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90011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Povodeň v Hlásné Třebani</a:t>
            </a:r>
          </a:p>
        </p:txBody>
      </p:sp>
      <p:pic>
        <p:nvPicPr>
          <p:cNvPr id="18434" name="Zástupný symbol pro obsah 3" descr="povoden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36625" y="900113"/>
            <a:ext cx="8280400" cy="6210300"/>
          </a:xfrm>
        </p:spPr>
      </p:pic>
      <p:sp>
        <p:nvSpPr>
          <p:cNvPr id="18435" name="TextovéPole 4"/>
          <p:cNvSpPr txBox="1">
            <a:spLocks noChangeArrowheads="1"/>
          </p:cNvSpPr>
          <p:nvPr/>
        </p:nvSpPr>
        <p:spPr bwMode="auto">
          <a:xfrm>
            <a:off x="1655763" y="7189788"/>
            <a:ext cx="7200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http://cs.wikipedia.org/wiki/Soubor:Povoden_2002_hlasna_treban.jpg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2562" cy="1042988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Protipovodňové stavby</a:t>
            </a:r>
          </a:p>
        </p:txBody>
      </p:sp>
      <p:sp>
        <p:nvSpPr>
          <p:cNvPr id="19458" name="Zástupný symbol pro obsah 2"/>
          <p:cNvSpPr txBox="1">
            <a:spLocks noGrp="1"/>
          </p:cNvSpPr>
          <p:nvPr>
            <p:ph idx="1"/>
          </p:nvPr>
        </p:nvSpPr>
        <p:spPr>
          <a:xfrm>
            <a:off x="503238" y="1258888"/>
            <a:ext cx="9072562" cy="5976937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Protipovodňové hráze 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valy a zdi, improvizované hráze (pytle s pískem), kovové zábrany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Inundační most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- slouží jako preventivní ochrana cesty před povodní . Cesta v místě, kam se při povodni dostává voda, by mohla být při povodni zatopena a nesjízdná. Inundační most se při normálním stavu vody zdá být zbytečně vysoký. Ale při povodni zůstane most i cesta nad vzdutou hladinou.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Nábřeží 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- zpevněný vyvýšený prostor podél řeky v městské nebo vesnické zástavbě sloužící i jako pozemní komunikace, obranná funkce proti malým povodním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Říční navigace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- stavební úpravy a stavební prvky, které mají vést tok v případě povodně tak, aby se nerozléval do zástavby nebo do krajiny. Součástí navigace je </a:t>
            </a: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nábřežní zeď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 (často s pozemní komunikací zvýšenou nad původní terén). Na ni někdy navazuje </a:t>
            </a: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náplavka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, tj. pobřežní plocha či komunikace v nižší úrovni, u níž se počítá s občasným zaplavením.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Říční navigace v krajině 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– sypané nebo kamenné hráze v okolí toků</a:t>
            </a:r>
          </a:p>
          <a:p>
            <a:pPr marL="431800" indent="-323850" eaLnBrk="1">
              <a:buSzPct val="45000"/>
              <a:buFont typeface="StarSymbol"/>
              <a:buChar char="●"/>
            </a:pPr>
            <a:r>
              <a:rPr sz="2000"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Polder</a:t>
            </a:r>
            <a:r>
              <a:rPr sz="2000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 – prostor v krajině, kam se při povodni akumuluje voda a snižuje se nebezpečí záplavové vlny, mimo povodeň často zemědělsky využívaný</a:t>
            </a: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  <a:p>
            <a:pPr marL="431800" indent="-323850" eaLnBrk="1">
              <a:buSzPct val="45000"/>
              <a:buFont typeface="StarSymbol"/>
              <a:buChar char="●"/>
            </a:pPr>
            <a:endParaRPr smtClean="0">
              <a:solidFill>
                <a:srgbClr val="000000"/>
              </a:solidFill>
              <a:latin typeface="Arial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Polder</a:t>
            </a:r>
          </a:p>
        </p:txBody>
      </p:sp>
      <p:pic>
        <p:nvPicPr>
          <p:cNvPr id="20482" name="Zástupný symbol pro obsah 3" descr="poldr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3238" y="1619250"/>
            <a:ext cx="4224337" cy="3168650"/>
          </a:xfrm>
        </p:spPr>
      </p:pic>
      <p:sp>
        <p:nvSpPr>
          <p:cNvPr id="20483" name="TextovéPole 4"/>
          <p:cNvSpPr txBox="1">
            <a:spLocks noChangeArrowheads="1"/>
          </p:cNvSpPr>
          <p:nvPr/>
        </p:nvSpPr>
        <p:spPr bwMode="auto">
          <a:xfrm>
            <a:off x="431800" y="6732588"/>
            <a:ext cx="8353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http://cs.wikipedia.org/wiki/Polder_(n%C3%A1dr%C5%BE)</a:t>
            </a:r>
            <a:r>
              <a:rPr lang="cs-CZ">
                <a:latin typeface="Calibri" pitchFamily="34" charset="0"/>
              </a:rPr>
              <a:t>, </a:t>
            </a:r>
            <a:r>
              <a:rPr lang="cs-CZ">
                <a:latin typeface="Calibri" pitchFamily="34" charset="0"/>
                <a:hlinkClick r:id="rId4"/>
              </a:rPr>
              <a:t>http://cs.wikipedia.org/wiki/Poldr</a:t>
            </a:r>
            <a:endParaRPr lang="cs-CZ">
              <a:latin typeface="Calibri" pitchFamily="34" charset="0"/>
            </a:endParaRPr>
          </a:p>
        </p:txBody>
      </p:sp>
      <p:pic>
        <p:nvPicPr>
          <p:cNvPr id="20484" name="Obrázek 5" descr="pold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95850" y="1619250"/>
            <a:ext cx="47386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ovéPole 6"/>
          <p:cNvSpPr txBox="1">
            <a:spLocks noChangeArrowheads="1"/>
          </p:cNvSpPr>
          <p:nvPr/>
        </p:nvSpPr>
        <p:spPr bwMode="auto">
          <a:xfrm>
            <a:off x="647700" y="5075238"/>
            <a:ext cx="25923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3200">
                <a:latin typeface="Calibri" pitchFamily="34" charset="0"/>
              </a:rPr>
              <a:t>Říční poldr</a:t>
            </a:r>
          </a:p>
        </p:txBody>
      </p:sp>
      <p:sp>
        <p:nvSpPr>
          <p:cNvPr id="20486" name="TextovéPole 7"/>
          <p:cNvSpPr txBox="1">
            <a:spLocks noChangeArrowheads="1"/>
          </p:cNvSpPr>
          <p:nvPr/>
        </p:nvSpPr>
        <p:spPr bwMode="auto">
          <a:xfrm>
            <a:off x="5111750" y="5075238"/>
            <a:ext cx="4465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>
                <a:latin typeface="Calibri" pitchFamily="34" charset="0"/>
              </a:rPr>
              <a:t>Pobřežní poldr v Německu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Nábřeží a náplavka</a:t>
            </a:r>
          </a:p>
        </p:txBody>
      </p:sp>
      <p:pic>
        <p:nvPicPr>
          <p:cNvPr id="21506" name="Zástupný symbol pro obsah 5" descr="nábřeží a náplavk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68425" y="971550"/>
            <a:ext cx="7893050" cy="5919788"/>
          </a:xfrm>
        </p:spPr>
      </p:pic>
      <p:sp>
        <p:nvSpPr>
          <p:cNvPr id="21507" name="TextovéPole 6"/>
          <p:cNvSpPr txBox="1">
            <a:spLocks noChangeArrowheads="1"/>
          </p:cNvSpPr>
          <p:nvPr/>
        </p:nvSpPr>
        <p:spPr bwMode="auto">
          <a:xfrm>
            <a:off x="431800" y="6913563"/>
            <a:ext cx="9361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http://commons.wikimedia.org/wiki/File:Ra%C5%A1%C3%ADnovo_n%C3%A1b%C5%99e%C5%BE%C3%AD,_n%C3%A1plavka_mezi_Palack%C3%A9ho_mostem_a_V%C3%BDton%C3%AD.jpg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Nadpis 1"/>
          <p:cNvSpPr txBox="1">
            <a:spLocks noGrp="1"/>
          </p:cNvSpPr>
          <p:nvPr>
            <p:ph type="title"/>
          </p:nvPr>
        </p:nvSpPr>
        <p:spPr>
          <a:xfrm>
            <a:off x="0" y="301625"/>
            <a:ext cx="10080625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Kovové protipovodňové hráze v Praze</a:t>
            </a:r>
          </a:p>
        </p:txBody>
      </p:sp>
      <p:pic>
        <p:nvPicPr>
          <p:cNvPr id="22530" name="Zástupný symbol pro obsah 3" descr="protipovhrazekovov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0363" y="1835150"/>
            <a:ext cx="4356100" cy="2449513"/>
          </a:xfrm>
        </p:spPr>
      </p:pic>
      <p:pic>
        <p:nvPicPr>
          <p:cNvPr id="22531" name="Obrázek 4" descr="protipovhrazekovove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0313" y="1835150"/>
            <a:ext cx="44450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Obrázek 5" descr="protipovhrazekovove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0363" y="4500563"/>
            <a:ext cx="43449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ovéPole 6"/>
          <p:cNvSpPr txBox="1">
            <a:spLocks noChangeArrowheads="1"/>
          </p:cNvSpPr>
          <p:nvPr/>
        </p:nvSpPr>
        <p:spPr bwMode="auto">
          <a:xfrm>
            <a:off x="5111750" y="5867400"/>
            <a:ext cx="3960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5"/>
              </a:rPr>
              <a:t>http://www.ceskatelevize.cz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adpis 1"/>
          <p:cNvSpPr txBox="1">
            <a:spLocks noGrp="1"/>
          </p:cNvSpPr>
          <p:nvPr>
            <p:ph type="title"/>
          </p:nvPr>
        </p:nvSpPr>
        <p:spPr>
          <a:xfrm>
            <a:off x="576263" y="0"/>
            <a:ext cx="9070975" cy="1262063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Mangal" pitchFamily="18" charset="0"/>
              </a:rPr>
              <a:t>Inundační most</a:t>
            </a:r>
          </a:p>
        </p:txBody>
      </p:sp>
      <p:pic>
        <p:nvPicPr>
          <p:cNvPr id="23554" name="Zástupný symbol pro obsah 3" descr="inundacni mos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7700" y="1187450"/>
            <a:ext cx="9148763" cy="5629275"/>
          </a:xfrm>
        </p:spPr>
      </p:pic>
      <p:sp>
        <p:nvSpPr>
          <p:cNvPr id="23555" name="TextovéPole 4"/>
          <p:cNvSpPr txBox="1">
            <a:spLocks noChangeArrowheads="1"/>
          </p:cNvSpPr>
          <p:nvPr/>
        </p:nvSpPr>
        <p:spPr bwMode="auto">
          <a:xfrm>
            <a:off x="576263" y="7092950"/>
            <a:ext cx="4895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  <a:hlinkClick r:id="rId3"/>
              </a:rPr>
              <a:t>commons.wikimedia.org</a:t>
            </a:r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1234</Words>
  <Application>Microsoft Office PowerPoint</Application>
  <PresentationFormat>Custom</PresentationFormat>
  <Paragraphs>136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2" baseType="lpstr">
      <vt:lpstr>Calibri</vt:lpstr>
      <vt:lpstr>Arial</vt:lpstr>
      <vt:lpstr>Microsoft YaHei</vt:lpstr>
      <vt:lpstr>Mangal</vt:lpstr>
      <vt:lpstr>Times New Roman</vt:lpstr>
      <vt:lpstr>Lucida Sans Unicode</vt:lpstr>
      <vt:lpstr>Tahoma</vt:lpstr>
      <vt:lpstr>StarSymbol</vt:lpstr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Povodeň</vt:lpstr>
      <vt:lpstr>Povodeň v Hlásné Třebani</vt:lpstr>
      <vt:lpstr>Protipovodňové stavby</vt:lpstr>
      <vt:lpstr>Polder</vt:lpstr>
      <vt:lpstr>Nábřeží a náplavka</vt:lpstr>
      <vt:lpstr>Kovové protipovodňové hráze v Praze</vt:lpstr>
      <vt:lpstr>Inundační most</vt:lpstr>
      <vt:lpstr>Povodňové stupně</vt:lpstr>
      <vt:lpstr>Záplava</vt:lpstr>
      <vt:lpstr>Zátopa</vt:lpstr>
      <vt:lpstr>Retenční schopnost krajiny</vt:lpstr>
      <vt:lpstr>Telefonní čísla 112,150,155,158, 156</vt:lpstr>
      <vt:lpstr>Stav ohrožení</vt:lpstr>
      <vt:lpstr>Povodeň – stav ohrožení</vt:lpstr>
      <vt:lpstr>Co dělat při nařízení evakuace</vt:lpstr>
      <vt:lpstr>Evakuační zavazadlo  batoh, cestovní tašku nebo kufr,  které označíme visačkou se jménem a adresou. </vt:lpstr>
      <vt:lpstr>Evakuační zavazadlo</vt:lpstr>
      <vt:lpstr>Evakuace vlastním autem</vt:lpstr>
      <vt:lpstr>Nebezpečí při povodních</vt:lpstr>
      <vt:lpstr>Co dělat po návratu domů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hronkova</cp:lastModifiedBy>
  <cp:revision>85</cp:revision>
  <dcterms:created xsi:type="dcterms:W3CDTF">2013-04-16T11:06:11Z</dcterms:created>
  <dcterms:modified xsi:type="dcterms:W3CDTF">2013-06-24T06:32:49Z</dcterms:modified>
</cp:coreProperties>
</file>