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8" r:id="rId2"/>
    <p:sldId id="283" r:id="rId3"/>
    <p:sldId id="284" r:id="rId4"/>
    <p:sldId id="299" r:id="rId5"/>
    <p:sldId id="285" r:id="rId6"/>
    <p:sldId id="286" r:id="rId7"/>
    <p:sldId id="287" r:id="rId8"/>
    <p:sldId id="300" r:id="rId9"/>
    <p:sldId id="288" r:id="rId10"/>
    <p:sldId id="301" r:id="rId11"/>
    <p:sldId id="289" r:id="rId12"/>
    <p:sldId id="290" r:id="rId13"/>
    <p:sldId id="291" r:id="rId14"/>
    <p:sldId id="292" r:id="rId15"/>
    <p:sldId id="293" r:id="rId16"/>
    <p:sldId id="302" r:id="rId17"/>
    <p:sldId id="294" r:id="rId18"/>
    <p:sldId id="298" r:id="rId19"/>
    <p:sldId id="295" r:id="rId20"/>
    <p:sldId id="303" r:id="rId21"/>
    <p:sldId id="304" r:id="rId22"/>
    <p:sldId id="296" r:id="rId23"/>
    <p:sldId id="297" r:id="rId24"/>
    <p:sldId id="277" r:id="rId25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82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kct.cz/cm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portnanetu.cz/balancni-podlozka-s-pumpickou-sedco-0782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uristickyatlas.cz/" TargetMode="External"/><Relationship Id="rId13" Type="http://schemas.openxmlformats.org/officeDocument/2006/relationships/hyperlink" Target="http://cs.wikipedia.org/wiki/Sp%C3%A1nek" TargetMode="External"/><Relationship Id="rId3" Type="http://schemas.openxmlformats.org/officeDocument/2006/relationships/hyperlink" Target="http://www.lfhk.cuni.cz/bartak/pohyb.pdf" TargetMode="External"/><Relationship Id="rId7" Type="http://schemas.openxmlformats.org/officeDocument/2006/relationships/hyperlink" Target="http://www.kct.cz/cms/" TargetMode="External"/><Relationship Id="rId12" Type="http://schemas.openxmlformats.org/officeDocument/2006/relationships/hyperlink" Target="http://cs.wikipedia.org/wiki/Serotonin" TargetMode="External"/><Relationship Id="rId2" Type="http://schemas.openxmlformats.org/officeDocument/2006/relationships/hyperlink" Target="http://cs.wikipedia.org/wiki/Melatoni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Turistika" TargetMode="External"/><Relationship Id="rId11" Type="http://schemas.openxmlformats.org/officeDocument/2006/relationships/hyperlink" Target="http://cs.wikipedia.org/wiki/Bojov%C3%A1_um%C4%9Bn%C3%AD" TargetMode="External"/><Relationship Id="rId5" Type="http://schemas.openxmlformats.org/officeDocument/2006/relationships/hyperlink" Target="http://www.stobklub.cz/" TargetMode="External"/><Relationship Id="rId10" Type="http://schemas.openxmlformats.org/officeDocument/2006/relationships/hyperlink" Target="http://cs.wikipedia.org/wiki/Aerobn%C3%AD_cvi%C4%8Den%C3%AD" TargetMode="External"/><Relationship Id="rId4" Type="http://schemas.openxmlformats.org/officeDocument/2006/relationships/hyperlink" Target="http://cs.wikipedia.org/wiki/Sport" TargetMode="External"/><Relationship Id="rId9" Type="http://schemas.openxmlformats.org/officeDocument/2006/relationships/hyperlink" Target="https://is.muni.cz/do/fsps/e-learning/kapitolysportmed/pages/16-vyziva.html" TargetMode="External"/><Relationship Id="rId14" Type="http://schemas.openxmlformats.org/officeDocument/2006/relationships/hyperlink" Target="http://cs.wikipedia.org/wiki/Avitamin%C3%B3z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Spor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17899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VY_32_INOVACE_2707</a:t>
            </a:r>
            <a:endParaRPr lang="cs-CZ" sz="2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400" b="1" dirty="0" smtClean="0"/>
              <a:t>Pohybové aktivity a zdravý životní styl 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55936" y="251445"/>
            <a:ext cx="7847504" cy="971525"/>
          </a:xfrm>
        </p:spPr>
        <p:txBody>
          <a:bodyPr/>
          <a:lstStyle/>
          <a:p>
            <a:pPr algn="l">
              <a:buNone/>
            </a:pPr>
            <a:r>
              <a:rPr lang="cs-CZ" b="1" dirty="0" smtClean="0"/>
              <a:t>Turistika v </a:t>
            </a:r>
            <a:br>
              <a:rPr lang="cs-CZ" b="1" dirty="0" smtClean="0"/>
            </a:br>
            <a:r>
              <a:rPr lang="cs-CZ" b="1" dirty="0" smtClean="0"/>
              <a:t>České republice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9792" y="1763613"/>
            <a:ext cx="9071640" cy="5292006"/>
          </a:xfrm>
        </p:spPr>
        <p:txBody>
          <a:bodyPr/>
          <a:lstStyle/>
          <a:p>
            <a:r>
              <a:rPr lang="cs-CZ" sz="2800" dirty="0" smtClean="0"/>
              <a:t>V ČR je v Evropě jedna z nejdokonalejších turistických sítí – značky, kilometrovníky, výškové body, podrobné  turistické mapy v měřítku 1:50 000, 1:25 000</a:t>
            </a:r>
          </a:p>
          <a:p>
            <a:r>
              <a:rPr lang="cs-CZ" sz="2800" dirty="0" smtClean="0"/>
              <a:t>Možnost organizovat se v Klubu českých turistů </a:t>
            </a:r>
            <a:r>
              <a:rPr lang="cs-CZ" sz="2800" dirty="0" smtClean="0">
                <a:hlinkClick r:id="rId2"/>
              </a:rPr>
              <a:t>http://www.</a:t>
            </a:r>
            <a:r>
              <a:rPr lang="cs-CZ" sz="2800" dirty="0" err="1" smtClean="0">
                <a:hlinkClick r:id="rId2"/>
              </a:rPr>
              <a:t>kct.cz</a:t>
            </a:r>
            <a:r>
              <a:rPr lang="cs-CZ" sz="2800" dirty="0" smtClean="0">
                <a:hlinkClick r:id="rId2"/>
              </a:rPr>
              <a:t>/</a:t>
            </a:r>
            <a:r>
              <a:rPr lang="cs-CZ" sz="2800" dirty="0" err="1" smtClean="0">
                <a:hlinkClick r:id="rId2"/>
              </a:rPr>
              <a:t>cms</a:t>
            </a:r>
            <a:r>
              <a:rPr lang="cs-CZ" sz="2800" dirty="0" smtClean="0">
                <a:hlinkClick r:id="rId2"/>
              </a:rPr>
              <a:t>/</a:t>
            </a:r>
            <a:r>
              <a:rPr lang="cs-CZ" sz="2800" dirty="0" smtClean="0"/>
              <a:t> </a:t>
            </a:r>
          </a:p>
          <a:p>
            <a:r>
              <a:rPr lang="cs-CZ" sz="2800" dirty="0" smtClean="0"/>
              <a:t>Chůze je nejpřirozenější lidský pohyb</a:t>
            </a:r>
          </a:p>
          <a:p>
            <a:r>
              <a:rPr lang="cs-CZ" sz="2800" dirty="0" smtClean="0"/>
              <a:t>Energetický výdej při rychlosti 5 km/hod je 330 J/min*kg, 6 km/hod 410 J/min*kg</a:t>
            </a:r>
          </a:p>
          <a:p>
            <a:r>
              <a:rPr lang="cs-CZ" sz="2800" dirty="0" smtClean="0"/>
              <a:t>Novinka – </a:t>
            </a:r>
            <a:r>
              <a:rPr lang="cs-CZ" sz="2800" dirty="0" err="1" smtClean="0"/>
              <a:t>nordicwalking</a:t>
            </a:r>
            <a:r>
              <a:rPr lang="cs-CZ" sz="2800" dirty="0" smtClean="0"/>
              <a:t> – chůze s turistickými holemi – posiluje navíc i horní končetiny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logo-125letkc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64448" y="251445"/>
            <a:ext cx="2266950" cy="14287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792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Cykloturistika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7783" y="1043533"/>
            <a:ext cx="9433049" cy="6120680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Odvozená od turistiky, je provozovaná na kole</a:t>
            </a:r>
          </a:p>
          <a:p>
            <a:pPr>
              <a:buNone/>
            </a:pPr>
            <a:r>
              <a:rPr lang="cs-CZ" sz="2800" dirty="0" smtClean="0"/>
              <a:t>Na území Čech od konce 19. století</a:t>
            </a:r>
          </a:p>
          <a:p>
            <a:pPr>
              <a:buNone/>
            </a:pPr>
            <a:r>
              <a:rPr lang="cs-CZ" sz="2800" dirty="0" smtClean="0"/>
              <a:t>Dělení podle vezených věcí</a:t>
            </a:r>
          </a:p>
          <a:p>
            <a:pPr>
              <a:buNone/>
            </a:pPr>
            <a:r>
              <a:rPr lang="cs-CZ" sz="2800" dirty="0" smtClean="0"/>
              <a:t>„na lehko“ – jen nezbytně nutná výbava, jednodenní výlety, kombinace s autobusem</a:t>
            </a:r>
          </a:p>
          <a:p>
            <a:pPr>
              <a:buNone/>
            </a:pPr>
            <a:r>
              <a:rPr lang="cs-CZ" sz="2800" dirty="0" smtClean="0"/>
              <a:t>„na těžko“ – využití brašen, všechny věci s s</a:t>
            </a:r>
            <a:r>
              <a:rPr lang="cs-CZ" sz="2800" dirty="0" smtClean="0"/>
              <a:t>ebou</a:t>
            </a:r>
          </a:p>
          <a:p>
            <a:pPr>
              <a:buNone/>
            </a:pPr>
            <a:r>
              <a:rPr lang="cs-CZ" sz="2800" dirty="0" smtClean="0"/>
              <a:t>Systém cyklostezek – odkloněné od automobilové dopravy a turistických tras</a:t>
            </a:r>
          </a:p>
          <a:p>
            <a:pPr>
              <a:buNone/>
            </a:pPr>
            <a:r>
              <a:rPr lang="cs-CZ" sz="2800" dirty="0" smtClean="0"/>
              <a:t>Energetický </a:t>
            </a:r>
            <a:r>
              <a:rPr lang="cs-CZ" sz="2800" dirty="0" smtClean="0"/>
              <a:t>výdej při rychlosti </a:t>
            </a:r>
            <a:r>
              <a:rPr lang="cs-CZ" sz="2800" dirty="0" smtClean="0"/>
              <a:t>15 </a:t>
            </a:r>
            <a:r>
              <a:rPr lang="cs-CZ" sz="2800" dirty="0" smtClean="0"/>
              <a:t>km/hod je </a:t>
            </a:r>
            <a:r>
              <a:rPr lang="cs-CZ" sz="2800" dirty="0" smtClean="0"/>
              <a:t>410 J/min*kg</a:t>
            </a:r>
            <a:endParaRPr lang="cs-CZ" sz="2800" dirty="0" smtClean="0"/>
          </a:p>
          <a:p>
            <a:pPr algn="ctr">
              <a:buNone/>
            </a:pPr>
            <a:r>
              <a:rPr lang="cs-CZ" sz="2800" b="1" dirty="0" smtClean="0"/>
              <a:t>CYKLISTA JE ÚČASTNÍK PROVOZU NA POZEMNÍ KOMUNIKACI – NESMÍ PÍT ALKOHOL</a:t>
            </a: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endParaRPr lang="cs-CZ" sz="2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67020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Plavání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971525"/>
            <a:ext cx="9071640" cy="5786755"/>
          </a:xfrm>
        </p:spPr>
        <p:txBody>
          <a:bodyPr/>
          <a:lstStyle/>
          <a:p>
            <a:r>
              <a:rPr lang="cs-CZ" dirty="0" smtClean="0"/>
              <a:t>Pohyb ve vodě pouze na základě vlastní síly</a:t>
            </a:r>
          </a:p>
          <a:p>
            <a:r>
              <a:rPr lang="cs-CZ" dirty="0" smtClean="0"/>
              <a:t>Doklady ze starověkého Egypta, vrcholu dosáhlo v antice – součást vzdělání</a:t>
            </a:r>
          </a:p>
          <a:p>
            <a:r>
              <a:rPr lang="cs-CZ" dirty="0" smtClean="0"/>
              <a:t>Křesťanství plavání potlačovalo, až období romantismu opět povýšilo plavání na sportovní disciplinu</a:t>
            </a:r>
          </a:p>
          <a:p>
            <a:r>
              <a:rPr lang="cs-CZ" dirty="0" smtClean="0"/>
              <a:t>Plavecké způsoby – prsa, </a:t>
            </a:r>
            <a:r>
              <a:rPr lang="cs-CZ" dirty="0" err="1" smtClean="0"/>
              <a:t>graul</a:t>
            </a:r>
            <a:r>
              <a:rPr lang="cs-CZ" dirty="0" smtClean="0"/>
              <a:t>, znak a motýlek</a:t>
            </a:r>
          </a:p>
          <a:p>
            <a:r>
              <a:rPr lang="cs-CZ" dirty="0" smtClean="0"/>
              <a:t>V přírodě, na plaveckých stadiónech</a:t>
            </a:r>
          </a:p>
          <a:p>
            <a:r>
              <a:rPr lang="cs-CZ" dirty="0" smtClean="0"/>
              <a:t>Energetický výdej </a:t>
            </a:r>
            <a:r>
              <a:rPr lang="cs-CZ" dirty="0" smtClean="0"/>
              <a:t>je cca 410 - 580 J/min*kg</a:t>
            </a:r>
          </a:p>
          <a:p>
            <a:pPr algn="ctr">
              <a:buNone/>
            </a:pPr>
            <a:r>
              <a:rPr lang="cs-CZ" b="1" dirty="0" smtClean="0"/>
              <a:t>Nepřeceňovat své síly – nebezpečí utonutí</a:t>
            </a:r>
            <a:endParaRPr lang="cs-CZ" b="1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sz="3600" b="1" dirty="0" smtClean="0"/>
              <a:t>Aerobní aktivity - tanec, aerobic</a:t>
            </a:r>
            <a:r>
              <a:rPr lang="cs-CZ" sz="3600" b="1" dirty="0" smtClean="0"/>
              <a:t>, </a:t>
            </a:r>
            <a:r>
              <a:rPr lang="cs-CZ" sz="3600" b="1" dirty="0" err="1" smtClean="0"/>
              <a:t>zumba</a:t>
            </a:r>
            <a:r>
              <a:rPr lang="cs-CZ" sz="3600" b="1" dirty="0" smtClean="0"/>
              <a:t>, </a:t>
            </a:r>
            <a:r>
              <a:rPr lang="cs-CZ" sz="3600" b="1" dirty="0" err="1" smtClean="0"/>
              <a:t>spining</a:t>
            </a:r>
            <a:r>
              <a:rPr lang="cs-CZ" sz="3600" b="1" dirty="0" smtClean="0"/>
              <a:t>, aj.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1" y="1331565"/>
            <a:ext cx="10080625" cy="5832648"/>
          </a:xfrm>
        </p:spPr>
        <p:txBody>
          <a:bodyPr/>
          <a:lstStyle/>
          <a:p>
            <a:r>
              <a:rPr lang="cs-CZ" sz="2800" dirty="0" smtClean="0"/>
              <a:t>Práce svalů a metabolismu probíhá za přítomnosti kyslíku</a:t>
            </a:r>
          </a:p>
          <a:p>
            <a:r>
              <a:rPr lang="cs-CZ" sz="2800" dirty="0" smtClean="0"/>
              <a:t>doprovázeny hudbou – udržení rytmu</a:t>
            </a:r>
          </a:p>
          <a:p>
            <a:r>
              <a:rPr lang="cs-CZ" sz="2800" dirty="0" smtClean="0"/>
              <a:t>č</a:t>
            </a:r>
            <a:r>
              <a:rPr lang="cs-CZ" sz="2800" dirty="0" smtClean="0"/>
              <a:t>asto kolektivní sport</a:t>
            </a:r>
          </a:p>
          <a:p>
            <a:r>
              <a:rPr lang="cs-CZ" sz="2800" dirty="0" smtClean="0"/>
              <a:t>p</a:t>
            </a:r>
            <a:r>
              <a:rPr lang="cs-CZ" sz="2800" dirty="0" smtClean="0"/>
              <a:t>řed aerobní částí je nutné rozcvičení (zahřátí) – aby nedošlo k poškození vazů, šlach a svalů</a:t>
            </a:r>
          </a:p>
          <a:p>
            <a:r>
              <a:rPr lang="cs-CZ" sz="2800" dirty="0" smtClean="0"/>
              <a:t>po aerobní části nutný strečink (protažení namáhaných svalů)</a:t>
            </a:r>
          </a:p>
          <a:p>
            <a:pPr>
              <a:buNone/>
            </a:pPr>
            <a:r>
              <a:rPr lang="cs-CZ" sz="2800" b="1" dirty="0" smtClean="0"/>
              <a:t>Hlavní přínosy pro zdraví</a:t>
            </a:r>
          </a:p>
          <a:p>
            <a:r>
              <a:rPr lang="cs-CZ" sz="2400" dirty="0" smtClean="0"/>
              <a:t>snížení rizika </a:t>
            </a:r>
            <a:r>
              <a:rPr lang="cs-CZ" sz="2400" dirty="0" smtClean="0"/>
              <a:t>onemocnění </a:t>
            </a:r>
            <a:r>
              <a:rPr lang="cs-CZ" sz="2400" dirty="0" smtClean="0"/>
              <a:t>srdce, krevního tlaku, </a:t>
            </a:r>
            <a:r>
              <a:rPr lang="cs-CZ" sz="2400" dirty="0" smtClean="0"/>
              <a:t>tuku v těle</a:t>
            </a:r>
            <a:r>
              <a:rPr lang="cs-CZ" sz="2400" dirty="0" smtClean="0"/>
              <a:t> a celkového</a:t>
            </a:r>
            <a:r>
              <a:rPr lang="cs-CZ" sz="2400" dirty="0" smtClean="0"/>
              <a:t> cholesterolu</a:t>
            </a:r>
          </a:p>
          <a:p>
            <a:r>
              <a:rPr lang="cs-CZ" sz="2400" dirty="0" smtClean="0"/>
              <a:t>zvýšený oběh a zlepšení výkonu srdce a plic</a:t>
            </a:r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Úpolové</a:t>
            </a:r>
            <a:r>
              <a:rPr lang="cs-CZ" b="1" dirty="0" smtClean="0"/>
              <a:t> sporty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115541"/>
            <a:ext cx="9071640" cy="6444134"/>
          </a:xfrm>
        </p:spPr>
        <p:txBody>
          <a:bodyPr/>
          <a:lstStyle/>
          <a:p>
            <a:r>
              <a:rPr lang="cs-CZ" sz="2800" dirty="0" smtClean="0"/>
              <a:t>Fakticky jde o </a:t>
            </a:r>
            <a:r>
              <a:rPr lang="cs-CZ" sz="2800" b="1" dirty="0" smtClean="0"/>
              <a:t>bojová </a:t>
            </a:r>
            <a:r>
              <a:rPr lang="cs-CZ" sz="2800" b="1" dirty="0" smtClean="0"/>
              <a:t>umění</a:t>
            </a:r>
            <a:r>
              <a:rPr lang="cs-CZ" sz="2800" dirty="0" smtClean="0"/>
              <a:t> </a:t>
            </a:r>
            <a:r>
              <a:rPr lang="cs-CZ" sz="2800" dirty="0" smtClean="0"/>
              <a:t>- je to soustava </a:t>
            </a:r>
            <a:r>
              <a:rPr lang="cs-CZ" sz="2800" dirty="0" smtClean="0"/>
              <a:t>postupů nebo tradic, které učí, jak se chovat v boji s </a:t>
            </a:r>
            <a:r>
              <a:rPr lang="cs-CZ" sz="2800" dirty="0" smtClean="0"/>
              <a:t>protivníkem</a:t>
            </a:r>
          </a:p>
          <a:p>
            <a:r>
              <a:rPr lang="cs-CZ" sz="2800" dirty="0" smtClean="0"/>
              <a:t>Často spojena s filosofií či náboženstvím, stávají se životním stylem</a:t>
            </a:r>
          </a:p>
          <a:p>
            <a:r>
              <a:rPr lang="cs-CZ" sz="2800" dirty="0" smtClean="0"/>
              <a:t>Beze zbraně – karate, džudo, zápas</a:t>
            </a:r>
          </a:p>
          <a:p>
            <a:r>
              <a:rPr lang="cs-CZ" sz="2800" dirty="0" smtClean="0"/>
              <a:t>Se zbraní – kung-fu, aikido, </a:t>
            </a:r>
            <a:r>
              <a:rPr lang="cs-CZ" sz="2800" dirty="0" err="1" smtClean="0"/>
              <a:t>kendó</a:t>
            </a:r>
            <a:r>
              <a:rPr lang="cs-CZ" sz="2800" dirty="0" smtClean="0"/>
              <a:t>, šerm, zbraní je tyč, kopí, meč, kord</a:t>
            </a:r>
          </a:p>
          <a:p>
            <a:r>
              <a:rPr lang="cs-CZ" sz="2800" dirty="0" smtClean="0"/>
              <a:t>Příprava fyzická jde společně s přípravou duševní (dechová cvičení, meditace)</a:t>
            </a:r>
          </a:p>
          <a:p>
            <a:pPr algn="ctr">
              <a:buNone/>
            </a:pPr>
            <a:r>
              <a:rPr lang="cs-CZ" sz="2800" b="1" dirty="0" smtClean="0"/>
              <a:t>POUŽITÍ MIMO TATAMI JE VÁZÁNO ŘADOU ETICKÝCH ZÁSAD</a:t>
            </a:r>
          </a:p>
          <a:p>
            <a:endParaRPr lang="cs-CZ" sz="2800" dirty="0" smtClean="0"/>
          </a:p>
          <a:p>
            <a:endParaRPr lang="cs-CZ" sz="2800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Protahovací cviky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827509"/>
            <a:ext cx="9071640" cy="8496944"/>
          </a:xfrm>
        </p:spPr>
        <p:txBody>
          <a:bodyPr/>
          <a:lstStyle/>
          <a:p>
            <a:pPr algn="l">
              <a:buNone/>
            </a:pPr>
            <a:r>
              <a:rPr lang="cs-CZ" sz="2800" dirty="0" smtClean="0"/>
              <a:t>Jsou zaměřené na všechny svalové partie s důrazem na svaly zad a krku – svaly související s páteří</a:t>
            </a:r>
          </a:p>
          <a:p>
            <a:pPr algn="l">
              <a:buNone/>
            </a:pPr>
            <a:r>
              <a:rPr lang="cs-CZ" sz="2800" b="1" dirty="0" smtClean="0"/>
              <a:t>Musí se provádět pomalu a bez bolesti, nejlépe po konzultaci s fyzioterapeutem</a:t>
            </a:r>
          </a:p>
          <a:p>
            <a:pPr algn="l">
              <a:buNone/>
            </a:pPr>
            <a:r>
              <a:rPr lang="cs-CZ" sz="2400" dirty="0" smtClean="0"/>
              <a:t>Příklady: </a:t>
            </a:r>
          </a:p>
          <a:p>
            <a:pPr algn="l">
              <a:buNone/>
            </a:pPr>
            <a:r>
              <a:rPr lang="cs-CZ" sz="2400" dirty="0" smtClean="0"/>
              <a:t>v sedě zakloň opatrně hlavu a prováděj hlavou jemné úklony vlevo a vpravo</a:t>
            </a:r>
          </a:p>
          <a:p>
            <a:pPr algn="l">
              <a:buNone/>
            </a:pPr>
            <a:r>
              <a:rPr lang="cs-CZ" sz="2400" dirty="0" smtClean="0"/>
              <a:t>V sedě zaujmi polohu extrémně sledující lordózy a </a:t>
            </a:r>
            <a:r>
              <a:rPr lang="cs-CZ" sz="2400" dirty="0" err="1" smtClean="0"/>
              <a:t>kifózy</a:t>
            </a:r>
            <a:r>
              <a:rPr lang="cs-CZ" sz="2400" dirty="0" smtClean="0"/>
              <a:t> páteře</a:t>
            </a:r>
          </a:p>
          <a:p>
            <a:pPr algn="l">
              <a:buNone/>
            </a:pPr>
            <a:r>
              <a:rPr lang="cs-CZ" sz="2400" dirty="0" smtClean="0"/>
              <a:t>V leže na břiše zaujmi pozici „kobry“ – tj. břicho zůstává na zemi, hrudník zdvihni a podepři </a:t>
            </a:r>
          </a:p>
          <a:p>
            <a:pPr algn="l">
              <a:buNone/>
            </a:pPr>
            <a:r>
              <a:rPr lang="cs-CZ" sz="2400" dirty="0" smtClean="0"/>
              <a:t>Postoj na balanční ploše – posiluje všechny typy svalů</a:t>
            </a:r>
          </a:p>
          <a:p>
            <a:pPr algn="ctr">
              <a:buNone/>
            </a:pPr>
            <a:r>
              <a:rPr lang="cs-CZ" sz="2800" b="1" dirty="0" smtClean="0"/>
              <a:t>DŮLEŽITÉ PŘI SEDAVÉM ZAMĚSTNÁNÍ NEBO PO ZÁTĚŽI</a:t>
            </a:r>
          </a:p>
          <a:p>
            <a:pPr algn="l">
              <a:buNone/>
            </a:pPr>
            <a:endParaRPr lang="cs-CZ" sz="2800" dirty="0" smtClean="0"/>
          </a:p>
          <a:p>
            <a:pPr algn="l"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balanc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808" y="0"/>
            <a:ext cx="8928992" cy="7191799"/>
          </a:xfrm>
          <a:prstGeom prst="rect">
            <a:avLst/>
          </a:prstGeom>
        </p:spPr>
      </p:pic>
      <p:pic>
        <p:nvPicPr>
          <p:cNvPr id="7" name="Obrázek 6" descr="balanc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7784" y="5711825"/>
            <a:ext cx="2466975" cy="184785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736057" y="7164213"/>
            <a:ext cx="7344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http://www.</a:t>
            </a:r>
            <a:r>
              <a:rPr lang="cs-CZ" dirty="0" err="1" smtClean="0">
                <a:hlinkClick r:id="rId4"/>
              </a:rPr>
              <a:t>sportnanetu.cz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balancni</a:t>
            </a:r>
            <a:r>
              <a:rPr lang="cs-CZ" dirty="0" smtClean="0">
                <a:hlinkClick r:id="rId4"/>
              </a:rPr>
              <a:t>-</a:t>
            </a:r>
            <a:r>
              <a:rPr lang="cs-CZ" dirty="0" err="1" smtClean="0">
                <a:hlinkClick r:id="rId4"/>
              </a:rPr>
              <a:t>podlozka</a:t>
            </a:r>
            <a:r>
              <a:rPr lang="cs-CZ" dirty="0" smtClean="0">
                <a:hlinkClick r:id="rId4"/>
              </a:rPr>
              <a:t>-s-</a:t>
            </a:r>
            <a:r>
              <a:rPr lang="cs-CZ" dirty="0" err="1" smtClean="0">
                <a:hlinkClick r:id="rId4"/>
              </a:rPr>
              <a:t>pumpickou</a:t>
            </a:r>
            <a:r>
              <a:rPr lang="cs-CZ" dirty="0" smtClean="0">
                <a:hlinkClick r:id="rId4"/>
              </a:rPr>
              <a:t>-</a:t>
            </a:r>
            <a:r>
              <a:rPr lang="cs-CZ" dirty="0" err="1" smtClean="0">
                <a:hlinkClick r:id="rId4"/>
              </a:rPr>
              <a:t>sedco</a:t>
            </a:r>
            <a:r>
              <a:rPr lang="cs-CZ" dirty="0" smtClean="0">
                <a:hlinkClick r:id="rId4"/>
              </a:rPr>
              <a:t>-0782/</a:t>
            </a:r>
            <a:endParaRPr lang="cs-CZ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Jednoduché cviky na formování postavy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7784" y="1769040"/>
            <a:ext cx="9792841" cy="4989240"/>
          </a:xfrm>
        </p:spPr>
        <p:txBody>
          <a:bodyPr/>
          <a:lstStyle/>
          <a:p>
            <a:r>
              <a:rPr lang="cs-CZ" sz="2800" dirty="0" smtClean="0"/>
              <a:t>Pevné horní končetiny – v upažení, dlaně nahoru a kroužit – zpevnění tricepsu</a:t>
            </a:r>
          </a:p>
          <a:p>
            <a:r>
              <a:rPr lang="cs-CZ" sz="2800" dirty="0" smtClean="0"/>
              <a:t>Pevné bříško – v leže kroužit mírně zvednutými dolními končetinami, bedra přitisknutá k zemi (sounož, střídavě levá, pravá)</a:t>
            </a:r>
          </a:p>
          <a:p>
            <a:r>
              <a:rPr lang="cs-CZ" sz="2800" dirty="0" smtClean="0"/>
              <a:t>Pevné hýždě – ve stoje, v sedě – zatínat vědomě hýžďové svaly</a:t>
            </a:r>
          </a:p>
          <a:p>
            <a:r>
              <a:rPr lang="cs-CZ" sz="2800" dirty="0" smtClean="0"/>
              <a:t>Pevná prsa – tlačit dlaněmi před hrudníkem proti sobě</a:t>
            </a:r>
          </a:p>
          <a:p>
            <a:r>
              <a:rPr lang="cs-CZ" sz="2800" dirty="0" smtClean="0"/>
              <a:t>Cviky opakujeme v postupně se zvyšujících sérií</a:t>
            </a:r>
          </a:p>
          <a:p>
            <a:r>
              <a:rPr lang="cs-CZ" sz="2800" b="1" dirty="0" smtClean="0"/>
              <a:t>ZAČÍNÁME S 10 - 20 OPAKOVÁNÍMI KAŽDÉHO CVIKU</a:t>
            </a:r>
            <a:endParaRPr lang="cs-CZ" sz="2800" b="1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Vztah těla, nervové soustavy a potřeby aktivního odpočinku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PROPOJENÍ TĚLA  A MYSLI PODPORUJE </a:t>
            </a:r>
            <a:r>
              <a:rPr lang="cs-CZ" b="1" dirty="0" smtClean="0"/>
              <a:t>CELOSTNÍ MEDICÍNA</a:t>
            </a:r>
          </a:p>
          <a:p>
            <a:pPr>
              <a:buNone/>
            </a:pPr>
            <a:r>
              <a:rPr lang="cs-CZ" b="1" dirty="0" smtClean="0"/>
              <a:t>Aktivní odpočinek je kompenzovaný typ relaxace </a:t>
            </a:r>
            <a:r>
              <a:rPr lang="cs-CZ" dirty="0" smtClean="0"/>
              <a:t>(tělesnou námahu střídá duševní činnost a naopak)</a:t>
            </a:r>
          </a:p>
          <a:p>
            <a:pPr>
              <a:buNone/>
            </a:pPr>
            <a:r>
              <a:rPr lang="cs-CZ" dirty="0" smtClean="0"/>
              <a:t>Prokysličení nervové tkáně, </a:t>
            </a:r>
            <a:r>
              <a:rPr lang="cs-CZ" dirty="0" smtClean="0"/>
              <a:t>serotonin –tzv. </a:t>
            </a:r>
            <a:r>
              <a:rPr lang="cs-CZ" dirty="0" smtClean="0"/>
              <a:t>„hormon </a:t>
            </a:r>
            <a:r>
              <a:rPr lang="cs-CZ" dirty="0" smtClean="0"/>
              <a:t>štěstí“ mozkovým kmenem vyloučený na základě pohybové aktivity, radost z kontaktu s přáteli či sportovní úspěchy účinně bojují proti stresovým situacím a civilizačnímu tlaku</a:t>
            </a:r>
          </a:p>
          <a:p>
            <a:endParaRPr lang="cs-CZ" b="1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Spánek a jeho význam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6156101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Spánek je útlumově-relaxační fáze </a:t>
            </a:r>
            <a:r>
              <a:rPr lang="cs-CZ" dirty="0" smtClean="0"/>
              <a:t>organismu</a:t>
            </a:r>
          </a:p>
          <a:p>
            <a:r>
              <a:rPr lang="cs-CZ" sz="2400" dirty="0" smtClean="0"/>
              <a:t>snižuje </a:t>
            </a:r>
            <a:r>
              <a:rPr lang="cs-CZ" sz="2400" dirty="0" smtClean="0"/>
              <a:t>či mizí </a:t>
            </a:r>
            <a:r>
              <a:rPr lang="cs-CZ" sz="2400" dirty="0" smtClean="0"/>
              <a:t>funkčnost některých</a:t>
            </a:r>
            <a:r>
              <a:rPr lang="cs-CZ" sz="2400" dirty="0" smtClean="0"/>
              <a:t> </a:t>
            </a:r>
            <a:r>
              <a:rPr lang="cs-CZ" sz="2400" dirty="0" smtClean="0"/>
              <a:t>smyslů</a:t>
            </a:r>
          </a:p>
          <a:p>
            <a:r>
              <a:rPr lang="cs-CZ" sz="2400" dirty="0" smtClean="0"/>
              <a:t>snižuje </a:t>
            </a:r>
            <a:r>
              <a:rPr lang="cs-CZ" sz="2400" dirty="0" smtClean="0"/>
              <a:t>se </a:t>
            </a:r>
            <a:r>
              <a:rPr lang="cs-CZ" sz="2400" dirty="0" smtClean="0"/>
              <a:t>tělesná teplota, krevní tlak</a:t>
            </a:r>
          </a:p>
          <a:p>
            <a:r>
              <a:rPr lang="cs-CZ" sz="2400" dirty="0" smtClean="0"/>
              <a:t>z</a:t>
            </a:r>
            <a:r>
              <a:rPr lang="cs-CZ" sz="2400" dirty="0" smtClean="0"/>
              <a:t>pomaluje se dýchání</a:t>
            </a:r>
            <a:r>
              <a:rPr lang="cs-CZ" sz="2400" dirty="0" smtClean="0"/>
              <a:t> </a:t>
            </a:r>
            <a:endParaRPr lang="cs-CZ" sz="2400" dirty="0" smtClean="0"/>
          </a:p>
          <a:p>
            <a:pPr algn="ctr">
              <a:buNone/>
            </a:pPr>
            <a:r>
              <a:rPr lang="cs-CZ" b="1" dirty="0" smtClean="0"/>
              <a:t>Odpírání spánku vede k dezorientaci a halucinacím, může vést až ke smrti</a:t>
            </a:r>
          </a:p>
          <a:p>
            <a:pPr>
              <a:buNone/>
            </a:pPr>
            <a:r>
              <a:rPr lang="cs-CZ" dirty="0" smtClean="0"/>
              <a:t>Délka spánku se s věkem mění: </a:t>
            </a:r>
          </a:p>
          <a:p>
            <a:pPr>
              <a:buNone/>
            </a:pPr>
            <a:r>
              <a:rPr lang="cs-CZ" dirty="0" smtClean="0"/>
              <a:t>kojenec:17 - 18 hodin</a:t>
            </a:r>
          </a:p>
          <a:p>
            <a:pPr>
              <a:buNone/>
            </a:pPr>
            <a:r>
              <a:rPr lang="cs-CZ" dirty="0" smtClean="0"/>
              <a:t>čtyřleté dítě: 10 – 12 hodin</a:t>
            </a:r>
          </a:p>
          <a:p>
            <a:pPr>
              <a:buNone/>
            </a:pPr>
            <a:r>
              <a:rPr lang="cs-CZ" dirty="0" smtClean="0"/>
              <a:t>Obecně nejčastěji: 7 – 8 hodin</a:t>
            </a:r>
          </a:p>
          <a:p>
            <a:pPr>
              <a:buNone/>
            </a:pPr>
            <a:endParaRPr lang="cs-CZ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Pohybové aktivity, tradiční a moderní sporty – kolektivní sporty, individuální sporty, turistika a cykloturistika, plavání, </a:t>
            </a:r>
            <a:r>
              <a:rPr lang="cs-CZ" dirty="0" err="1" smtClean="0"/>
              <a:t>zumba</a:t>
            </a:r>
            <a:r>
              <a:rPr lang="cs-CZ" dirty="0" smtClean="0"/>
              <a:t>,  </a:t>
            </a:r>
            <a:r>
              <a:rPr lang="cs-CZ" dirty="0" err="1" smtClean="0"/>
              <a:t>úpolové</a:t>
            </a:r>
            <a:r>
              <a:rPr lang="cs-CZ" dirty="0" smtClean="0"/>
              <a:t> sporty, protahovací cviky pro páteř, energetická náročnost jednotlivých pohybových aktivit, aktivní odpočinek, spánek a jeho fáze, </a:t>
            </a:r>
            <a:r>
              <a:rPr lang="cs-CZ" dirty="0" err="1" smtClean="0"/>
              <a:t>nonREM</a:t>
            </a:r>
            <a:r>
              <a:rPr lang="cs-CZ" dirty="0" smtClean="0"/>
              <a:t>  fáze, REM fáze, nervová soustava, neuron, mozek, CNS – centrální nervová soustava, reflexní oblouk, denní režim</a:t>
            </a: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Fáze spánku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259557"/>
            <a:ext cx="9071640" cy="601208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Usínání </a:t>
            </a:r>
          </a:p>
          <a:p>
            <a:pPr>
              <a:buNone/>
            </a:pPr>
            <a:r>
              <a:rPr lang="cs-CZ" b="1" dirty="0" smtClean="0"/>
              <a:t>Non-REM se 4 stádii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dirty="0" smtClean="0"/>
              <a:t>přechod od bdění ke spánku </a:t>
            </a:r>
          </a:p>
          <a:p>
            <a:pPr>
              <a:buNone/>
            </a:pPr>
            <a:r>
              <a:rPr lang="cs-CZ" dirty="0" smtClean="0"/>
              <a:t>	stádium spánkových vřetének (vlny s frekvencí 12 – 16 Hz)</a:t>
            </a:r>
          </a:p>
          <a:p>
            <a:pPr>
              <a:buNone/>
            </a:pPr>
            <a:r>
              <a:rPr lang="cs-CZ" dirty="0" smtClean="0"/>
              <a:t>	stádium pomalých vln delta </a:t>
            </a:r>
            <a:r>
              <a:rPr lang="cs-CZ" dirty="0" smtClean="0"/>
              <a:t>(vlny s frekvencí </a:t>
            </a:r>
            <a:r>
              <a:rPr lang="cs-CZ" dirty="0" smtClean="0"/>
              <a:t>1 - 2 Hz) – obtížné probuzení</a:t>
            </a:r>
          </a:p>
          <a:p>
            <a:pPr>
              <a:buNone/>
            </a:pPr>
            <a:r>
              <a:rPr lang="cs-CZ" dirty="0" smtClean="0"/>
              <a:t>	</a:t>
            </a:r>
            <a:r>
              <a:rPr lang="cs-CZ" dirty="0" smtClean="0"/>
              <a:t>stádium hlubokého spánku</a:t>
            </a:r>
          </a:p>
          <a:p>
            <a:pPr>
              <a:buNone/>
            </a:pPr>
            <a:r>
              <a:rPr lang="cs-CZ" b="1" dirty="0" smtClean="0"/>
              <a:t>REM fáze  </a:t>
            </a:r>
          </a:p>
          <a:p>
            <a:pPr>
              <a:buNone/>
            </a:pPr>
            <a:r>
              <a:rPr lang="cs-CZ" b="1" dirty="0" smtClean="0"/>
              <a:t>Fáze se za noc vystřídají 2 – 3 krát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Usínání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1331565"/>
            <a:ext cx="9071640" cy="5616624"/>
          </a:xfrm>
        </p:spPr>
        <p:txBody>
          <a:bodyPr/>
          <a:lstStyle/>
          <a:p>
            <a:r>
              <a:rPr lang="cs-CZ" sz="2800" dirty="0" smtClean="0"/>
              <a:t>Typické pohyby a změnami polohy těla</a:t>
            </a:r>
          </a:p>
          <a:p>
            <a:r>
              <a:rPr lang="cs-CZ" sz="2800" dirty="0" smtClean="0"/>
              <a:t>Prohloubené dýchání a zavírání očí</a:t>
            </a:r>
          </a:p>
          <a:p>
            <a:r>
              <a:rPr lang="cs-CZ" sz="2800" dirty="0" smtClean="0"/>
              <a:t>Drobné křeče vyvolané motorickými impulsy</a:t>
            </a:r>
          </a:p>
          <a:p>
            <a:r>
              <a:rPr lang="cs-CZ" sz="2800" dirty="0" smtClean="0"/>
              <a:t>Snižuje se svalové napětí</a:t>
            </a:r>
          </a:p>
          <a:p>
            <a:r>
              <a:rPr lang="cs-CZ" sz="2800" dirty="0" smtClean="0"/>
              <a:t>Smyslové klamy – pád z výšky, uklouznutí</a:t>
            </a:r>
          </a:p>
          <a:p>
            <a:r>
              <a:rPr lang="cs-CZ" sz="2800" dirty="0" err="1" smtClean="0"/>
              <a:t>Pseudohalucinace</a:t>
            </a:r>
            <a:r>
              <a:rPr lang="cs-CZ" sz="2800" dirty="0" smtClean="0"/>
              <a:t> – po jednotvárné činnosti se tzv. vrací tato jednotvárná činnost před oči</a:t>
            </a:r>
          </a:p>
          <a:p>
            <a:r>
              <a:rPr lang="cs-CZ" sz="2800" dirty="0" smtClean="0"/>
              <a:t>Relativně snadno přerušitelné</a:t>
            </a:r>
          </a:p>
          <a:p>
            <a:r>
              <a:rPr lang="cs-CZ" sz="2800" dirty="0" smtClean="0"/>
              <a:t>V případě poruchy usínání je třeba navodit pravidelný rituál, dodržovat spaní v noci a neprovádět fyzicky náročnou práci</a:t>
            </a:r>
          </a:p>
          <a:p>
            <a:endParaRPr lang="cs-CZ" sz="28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Fáze spánku - </a:t>
            </a:r>
            <a:r>
              <a:rPr lang="cs-CZ" b="1" dirty="0" err="1" smtClean="0"/>
              <a:t>nonREM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Slouží k relaxaci svalstva – tvorba základních proteinů</a:t>
            </a:r>
          </a:p>
          <a:p>
            <a:r>
              <a:rPr lang="cs-CZ" dirty="0" smtClean="0"/>
              <a:t>Nízká aktivita neuronů, nízká úroveň metabolismu – aktivitu přebírají podkorová centra </a:t>
            </a:r>
          </a:p>
          <a:p>
            <a:r>
              <a:rPr lang="cs-CZ" dirty="0" smtClean="0"/>
              <a:t>4 fáze  </a:t>
            </a:r>
            <a:r>
              <a:rPr lang="cs-CZ" dirty="0" smtClean="0"/>
              <a:t>- 3. a 4. jsou </a:t>
            </a:r>
            <a:r>
              <a:rPr lang="cs-CZ" dirty="0" smtClean="0"/>
              <a:t>označovány jako hluboký neboli </a:t>
            </a:r>
            <a:r>
              <a:rPr lang="cs-CZ" b="1" dirty="0" smtClean="0"/>
              <a:t>delta spánek</a:t>
            </a:r>
          </a:p>
          <a:p>
            <a:r>
              <a:rPr lang="cs-CZ" dirty="0" smtClean="0"/>
              <a:t>Minimum snů, jsou kratší, s menším množstvím vizuálních prvků</a:t>
            </a:r>
            <a:endParaRPr lang="cs-CZ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10080625" cy="936104"/>
          </a:xfrm>
        </p:spPr>
        <p:txBody>
          <a:bodyPr/>
          <a:lstStyle/>
          <a:p>
            <a:pPr>
              <a:buNone/>
            </a:pPr>
            <a:r>
              <a:rPr lang="cs-CZ" sz="3600" b="1" dirty="0" smtClean="0"/>
              <a:t>Fáze spánku </a:t>
            </a:r>
            <a:r>
              <a:rPr lang="cs-CZ" sz="3600" b="1" dirty="0" smtClean="0"/>
              <a:t>– REM - </a:t>
            </a:r>
            <a:r>
              <a:rPr lang="cs-CZ" sz="3600" b="1" dirty="0" smtClean="0"/>
              <a:t>Rapid </a:t>
            </a:r>
            <a:r>
              <a:rPr lang="cs-CZ" sz="3600" b="1" dirty="0" err="1" smtClean="0"/>
              <a:t>Eye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Movement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043533"/>
            <a:ext cx="9071640" cy="5714747"/>
          </a:xfrm>
        </p:spPr>
        <p:txBody>
          <a:bodyPr/>
          <a:lstStyle/>
          <a:p>
            <a:r>
              <a:rPr lang="cs-CZ" dirty="0" smtClean="0"/>
              <a:t>Obnovuje a regeneruje psychiku, zpevňuje paměť</a:t>
            </a:r>
            <a:endParaRPr lang="cs-CZ" dirty="0" smtClean="0"/>
          </a:p>
          <a:p>
            <a:r>
              <a:rPr lang="cs-CZ" dirty="0" smtClean="0"/>
              <a:t>Typická rychlými pohyby očních </a:t>
            </a:r>
            <a:r>
              <a:rPr lang="cs-CZ" dirty="0" err="1" smtClean="0"/>
              <a:t>bulv</a:t>
            </a:r>
            <a:r>
              <a:rPr lang="cs-CZ" dirty="0" smtClean="0"/>
              <a:t> pod zavřenými víčky</a:t>
            </a:r>
          </a:p>
          <a:p>
            <a:r>
              <a:rPr lang="cs-CZ" dirty="0" smtClean="0"/>
              <a:t>Přítomnost snů – často  bizardních a nelogických</a:t>
            </a:r>
          </a:p>
          <a:p>
            <a:r>
              <a:rPr lang="cs-CZ" dirty="0" smtClean="0"/>
              <a:t>Typická těžkým a nepravidelným dýcháním, tep odpovídá bdění</a:t>
            </a:r>
          </a:p>
          <a:p>
            <a:r>
              <a:rPr lang="cs-CZ" dirty="0" smtClean="0"/>
              <a:t>Těžko </a:t>
            </a:r>
            <a:r>
              <a:rPr lang="cs-CZ" dirty="0" err="1" smtClean="0"/>
              <a:t>probuditelný</a:t>
            </a:r>
            <a:r>
              <a:rPr lang="cs-CZ" dirty="0" smtClean="0"/>
              <a:t> stav</a:t>
            </a:r>
          </a:p>
          <a:p>
            <a:r>
              <a:rPr lang="cs-CZ" dirty="0" smtClean="0"/>
              <a:t>Změna průtoku krve vyvolá erekci či erotické sny (u žen i mužů)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8" y="1403573"/>
            <a:ext cx="9288841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</a:t>
            </a:r>
            <a:r>
              <a:rPr lang="cs-CZ" sz="1800" dirty="0" smtClean="0"/>
              <a:t>Olomouc</a:t>
            </a:r>
          </a:p>
          <a:p>
            <a:pPr>
              <a:buNone/>
            </a:pPr>
            <a:r>
              <a:rPr lang="cs-CZ" sz="1800" dirty="0" smtClean="0">
                <a:hlinkClick r:id="rId2"/>
              </a:rPr>
              <a:t>http://</a:t>
            </a:r>
            <a:r>
              <a:rPr lang="cs-CZ" sz="1800" dirty="0" smtClean="0">
                <a:hlinkClick r:id="rId2"/>
              </a:rPr>
              <a:t>cs.wikipedia.org/wiki/Melatonin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3"/>
              </a:rPr>
              <a:t>http://www.</a:t>
            </a:r>
            <a:r>
              <a:rPr lang="cs-CZ" sz="1800" dirty="0" err="1" smtClean="0">
                <a:hlinkClick r:id="rId3"/>
              </a:rPr>
              <a:t>lfhk.cuni.cz</a:t>
            </a:r>
            <a:r>
              <a:rPr lang="cs-CZ" sz="1800" dirty="0" smtClean="0">
                <a:hlinkClick r:id="rId3"/>
              </a:rPr>
              <a:t>/</a:t>
            </a:r>
            <a:r>
              <a:rPr lang="cs-CZ" sz="1800" dirty="0" err="1" smtClean="0">
                <a:hlinkClick r:id="rId3"/>
              </a:rPr>
              <a:t>bartak</a:t>
            </a:r>
            <a:r>
              <a:rPr lang="cs-CZ" sz="1800" dirty="0" smtClean="0">
                <a:hlinkClick r:id="rId3"/>
              </a:rPr>
              <a:t>/pohyb.</a:t>
            </a:r>
            <a:r>
              <a:rPr lang="cs-CZ" sz="1800" dirty="0" err="1" smtClean="0">
                <a:hlinkClick r:id="rId3"/>
              </a:rPr>
              <a:t>pdf</a:t>
            </a:r>
            <a:r>
              <a:rPr lang="cs-CZ" sz="1800" dirty="0" smtClean="0"/>
              <a:t>, 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4"/>
              </a:rPr>
              <a:t>http://</a:t>
            </a:r>
            <a:r>
              <a:rPr lang="cs-CZ" sz="1800" dirty="0" smtClean="0">
                <a:hlinkClick r:id="rId4"/>
              </a:rPr>
              <a:t>cs.wikipedia.org/wiki/Sport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5"/>
              </a:rPr>
              <a:t>http://www.</a:t>
            </a:r>
            <a:r>
              <a:rPr lang="cs-CZ" sz="1800" dirty="0" err="1" smtClean="0">
                <a:hlinkClick r:id="rId5"/>
              </a:rPr>
              <a:t>stobklub.cz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6"/>
              </a:rPr>
              <a:t>http</a:t>
            </a:r>
            <a:r>
              <a:rPr lang="cs-CZ" sz="1800" dirty="0" smtClean="0">
                <a:hlinkClick r:id="rId6"/>
              </a:rPr>
              <a:t>://</a:t>
            </a:r>
            <a:r>
              <a:rPr lang="cs-CZ" sz="1800" dirty="0" smtClean="0">
                <a:hlinkClick r:id="rId6"/>
              </a:rPr>
              <a:t>cs.wikipedia.org/wiki/Turistika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7"/>
              </a:rPr>
              <a:t>http://www.</a:t>
            </a:r>
            <a:r>
              <a:rPr lang="cs-CZ" sz="1800" dirty="0" err="1" smtClean="0">
                <a:hlinkClick r:id="rId7"/>
              </a:rPr>
              <a:t>kct.cz</a:t>
            </a:r>
            <a:r>
              <a:rPr lang="cs-CZ" sz="1800" dirty="0" smtClean="0">
                <a:hlinkClick r:id="rId7"/>
              </a:rPr>
              <a:t>/</a:t>
            </a:r>
            <a:r>
              <a:rPr lang="cs-CZ" sz="1800" dirty="0" err="1" smtClean="0">
                <a:hlinkClick r:id="rId7"/>
              </a:rPr>
              <a:t>cms</a:t>
            </a:r>
            <a:r>
              <a:rPr lang="cs-CZ" sz="1800" dirty="0" smtClean="0">
                <a:hlinkClick r:id="rId7"/>
              </a:rPr>
              <a:t>/</a:t>
            </a:r>
            <a:r>
              <a:rPr lang="cs-CZ" sz="1800" dirty="0" smtClean="0"/>
              <a:t>,</a:t>
            </a:r>
            <a:r>
              <a:rPr lang="cs-CZ" sz="1800" dirty="0" smtClean="0">
                <a:hlinkClick r:id="rId8"/>
              </a:rPr>
              <a:t>http</a:t>
            </a:r>
            <a:r>
              <a:rPr lang="cs-CZ" sz="1800" dirty="0" smtClean="0">
                <a:hlinkClick r:id="rId8"/>
              </a:rPr>
              <a:t>://www.</a:t>
            </a:r>
            <a:r>
              <a:rPr lang="cs-CZ" sz="1800" dirty="0" err="1" smtClean="0">
                <a:hlinkClick r:id="rId8"/>
              </a:rPr>
              <a:t>turistickyatlas.cz</a:t>
            </a:r>
            <a:r>
              <a:rPr lang="cs-CZ" sz="1800" dirty="0" smtClean="0">
                <a:hlinkClick r:id="rId8"/>
              </a:rPr>
              <a:t>/</a:t>
            </a:r>
            <a:r>
              <a:rPr lang="cs-CZ" sz="1800" dirty="0" smtClean="0"/>
              <a:t>,</a:t>
            </a:r>
          </a:p>
          <a:p>
            <a:pPr>
              <a:buNone/>
            </a:pPr>
            <a:r>
              <a:rPr lang="cs-CZ" sz="1800" dirty="0" smtClean="0">
                <a:hlinkClick r:id="rId9"/>
              </a:rPr>
              <a:t>https://is.muni.cz/do/fsps/e-learning/kapitolysportmed/pages/16-vyziva.html</a:t>
            </a:r>
            <a:r>
              <a:rPr lang="cs-CZ" sz="1800" dirty="0" smtClean="0"/>
              <a:t>, </a:t>
            </a:r>
          </a:p>
          <a:p>
            <a:pPr>
              <a:buNone/>
            </a:pPr>
            <a:r>
              <a:rPr lang="cs-CZ" sz="1800" dirty="0" smtClean="0">
                <a:hlinkClick r:id="rId3"/>
              </a:rPr>
              <a:t>http://www.</a:t>
            </a:r>
            <a:r>
              <a:rPr lang="cs-CZ" sz="1800" dirty="0" err="1" smtClean="0">
                <a:hlinkClick r:id="rId3"/>
              </a:rPr>
              <a:t>lfhk.cuni.cz</a:t>
            </a:r>
            <a:r>
              <a:rPr lang="cs-CZ" sz="1800" dirty="0" smtClean="0">
                <a:hlinkClick r:id="rId3"/>
              </a:rPr>
              <a:t>/</a:t>
            </a:r>
            <a:r>
              <a:rPr lang="cs-CZ" sz="1800" dirty="0" err="1" smtClean="0">
                <a:hlinkClick r:id="rId3"/>
              </a:rPr>
              <a:t>bartak</a:t>
            </a:r>
            <a:r>
              <a:rPr lang="cs-CZ" sz="1800" dirty="0" smtClean="0">
                <a:hlinkClick r:id="rId3"/>
              </a:rPr>
              <a:t>/pohyb.</a:t>
            </a:r>
            <a:r>
              <a:rPr lang="cs-CZ" sz="1800" dirty="0" err="1" smtClean="0">
                <a:hlinkClick r:id="rId3"/>
              </a:rPr>
              <a:t>pdf</a:t>
            </a:r>
            <a:r>
              <a:rPr lang="cs-CZ" sz="1800" dirty="0" smtClean="0"/>
              <a:t>, 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10"/>
              </a:rPr>
              <a:t>http</a:t>
            </a:r>
            <a:r>
              <a:rPr lang="cs-CZ" sz="1800" dirty="0" smtClean="0">
                <a:hlinkClick r:id="rId10"/>
              </a:rPr>
              <a:t>://</a:t>
            </a:r>
            <a:r>
              <a:rPr lang="cs-CZ" sz="1800" dirty="0" smtClean="0">
                <a:hlinkClick r:id="rId10"/>
              </a:rPr>
              <a:t>cs.wikipedia.org/wiki/Aerobn%C3%AD_cvi%C4%8Den%C3%AD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11"/>
              </a:rPr>
              <a:t>http://</a:t>
            </a:r>
            <a:r>
              <a:rPr lang="cs-CZ" sz="1800" dirty="0" smtClean="0">
                <a:hlinkClick r:id="rId11"/>
              </a:rPr>
              <a:t>cs.wikipedia.org/wiki/Bojov%C3%A1_um%C4%9Bn%C3%AD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12"/>
              </a:rPr>
              <a:t>http://</a:t>
            </a:r>
            <a:r>
              <a:rPr lang="cs-CZ" sz="1800" dirty="0" smtClean="0">
                <a:hlinkClick r:id="rId12"/>
              </a:rPr>
              <a:t>cs.wikipedia.org/wiki/Serotonin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13"/>
              </a:rPr>
              <a:t>http://cs.wikipedia.org/wiki/Sp%C3%A1nek</a:t>
            </a: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200" dirty="0" smtClean="0">
              <a:hlinkClick r:id="rId14"/>
            </a:endParaRPr>
          </a:p>
          <a:p>
            <a:pPr>
              <a:buNone/>
            </a:pPr>
            <a:endParaRPr lang="cs-CZ" sz="1800" dirty="0" smtClean="0">
              <a:hlinkClick r:id="rId14"/>
            </a:endParaRPr>
          </a:p>
          <a:p>
            <a:pPr>
              <a:buNone/>
            </a:pPr>
            <a:endParaRPr lang="cs-CZ" dirty="0" smtClean="0">
              <a:hlinkClick r:id="rId14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Denní režim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971525"/>
            <a:ext cx="9071640" cy="5786755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Nejobecněji se skládá z:</a:t>
            </a:r>
          </a:p>
          <a:p>
            <a:r>
              <a:rPr lang="cs-CZ" sz="2400" dirty="0" smtClean="0"/>
              <a:t> 8 hodin </a:t>
            </a:r>
            <a:r>
              <a:rPr lang="cs-CZ" sz="2400" b="1" dirty="0" smtClean="0"/>
              <a:t>spánku</a:t>
            </a:r>
          </a:p>
          <a:p>
            <a:r>
              <a:rPr lang="cs-CZ" sz="2400" dirty="0" smtClean="0"/>
              <a:t> 8 hodin </a:t>
            </a:r>
            <a:r>
              <a:rPr lang="cs-CZ" sz="2400" b="1" dirty="0" smtClean="0"/>
              <a:t>pracovního nasazení  </a:t>
            </a:r>
            <a:r>
              <a:rPr lang="cs-CZ" sz="2400" dirty="0" smtClean="0"/>
              <a:t>tj. zaměstnání, studium</a:t>
            </a:r>
          </a:p>
          <a:p>
            <a:r>
              <a:rPr lang="cs-CZ" sz="2400" dirty="0" smtClean="0"/>
              <a:t> 8 hodin </a:t>
            </a:r>
            <a:r>
              <a:rPr lang="cs-CZ" sz="2400" b="1" dirty="0" smtClean="0"/>
              <a:t>mimopracovních aktivit </a:t>
            </a:r>
            <a:r>
              <a:rPr lang="cs-CZ" sz="2400" dirty="0" smtClean="0"/>
              <a:t>např. </a:t>
            </a:r>
            <a:r>
              <a:rPr lang="cs-CZ" sz="2400" dirty="0" smtClean="0"/>
              <a:t>jídlo, </a:t>
            </a:r>
            <a:r>
              <a:rPr lang="cs-CZ" sz="2400" dirty="0" smtClean="0"/>
              <a:t>hygiena, sport, zábava, hobby, kulturní vyžití aj.</a:t>
            </a:r>
          </a:p>
          <a:p>
            <a:pPr>
              <a:buNone/>
            </a:pPr>
            <a:r>
              <a:rPr lang="cs-CZ" sz="2400" dirty="0" smtClean="0"/>
              <a:t>Tento rytmus (mimo spánek) podléhá </a:t>
            </a:r>
            <a:r>
              <a:rPr lang="cs-CZ" sz="2400" b="1" dirty="0" smtClean="0"/>
              <a:t>3 – 4 </a:t>
            </a:r>
            <a:r>
              <a:rPr lang="cs-CZ" sz="2400" dirty="0" smtClean="0"/>
              <a:t>hodinovým časovým úsekům oddělujícím </a:t>
            </a:r>
            <a:r>
              <a:rPr lang="cs-CZ" sz="2400" b="1" dirty="0" smtClean="0"/>
              <a:t>jednotlivá denní jídla </a:t>
            </a:r>
            <a:r>
              <a:rPr lang="cs-CZ" sz="2400" dirty="0" smtClean="0"/>
              <a:t>(snídaně, svačina, oběd, svačina, večeře,  2. večeře) a </a:t>
            </a:r>
            <a:r>
              <a:rPr lang="cs-CZ" sz="2400" b="1" dirty="0" smtClean="0"/>
              <a:t>pitnému režimu</a:t>
            </a:r>
          </a:p>
          <a:p>
            <a:pPr>
              <a:buNone/>
            </a:pPr>
            <a:r>
              <a:rPr lang="cs-CZ" sz="2400" dirty="0" smtClean="0"/>
              <a:t>Člověk je </a:t>
            </a:r>
            <a:r>
              <a:rPr lang="cs-CZ" sz="2400" b="1" dirty="0" err="1" smtClean="0"/>
              <a:t>monofázický</a:t>
            </a:r>
            <a:r>
              <a:rPr lang="cs-CZ" sz="2400" dirty="0" smtClean="0"/>
              <a:t> organismus (s jedním cyklem spánku za 24 hodin)</a:t>
            </a:r>
          </a:p>
          <a:p>
            <a:pPr>
              <a:buNone/>
            </a:pPr>
            <a:r>
              <a:rPr lang="cs-CZ" sz="2400" dirty="0" smtClean="0"/>
              <a:t>Spánek je fyziologicky </a:t>
            </a:r>
            <a:r>
              <a:rPr lang="cs-CZ" sz="2400" dirty="0" smtClean="0"/>
              <a:t>podmíněn hormonem </a:t>
            </a:r>
            <a:r>
              <a:rPr lang="cs-CZ" sz="2400" b="1" dirty="0" smtClean="0"/>
              <a:t>melatoninem</a:t>
            </a:r>
            <a:r>
              <a:rPr lang="cs-CZ" sz="2400" dirty="0" smtClean="0"/>
              <a:t>, hormonem  </a:t>
            </a:r>
            <a:r>
              <a:rPr lang="cs-CZ" sz="2400" b="1" dirty="0" err="1" smtClean="0"/>
              <a:t>nadvěsku</a:t>
            </a:r>
            <a:r>
              <a:rPr lang="cs-CZ" sz="2400" b="1" dirty="0" smtClean="0"/>
              <a:t> mozkového </a:t>
            </a:r>
            <a:r>
              <a:rPr lang="cs-CZ" sz="2400" dirty="0" smtClean="0"/>
              <a:t>(v mezimozku, jinak epifýza, šišinka)  - řídí noc /den</a:t>
            </a:r>
          </a:p>
          <a:p>
            <a:pPr>
              <a:buNone/>
            </a:pPr>
            <a:endParaRPr lang="cs-CZ" sz="2400" b="1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Poruchy denního rytmu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776" y="899517"/>
            <a:ext cx="9577064" cy="6264696"/>
          </a:xfrm>
        </p:spPr>
        <p:txBody>
          <a:bodyPr/>
          <a:lstStyle/>
          <a:p>
            <a:r>
              <a:rPr lang="cs-CZ" sz="2800" dirty="0" smtClean="0"/>
              <a:t>Více než 8 hodin práce (</a:t>
            </a:r>
            <a:r>
              <a:rPr lang="cs-CZ" sz="2800" b="1" dirty="0" err="1" smtClean="0"/>
              <a:t>workholismus</a:t>
            </a:r>
            <a:r>
              <a:rPr lang="cs-CZ" sz="2800" dirty="0" smtClean="0"/>
              <a:t>)</a:t>
            </a:r>
          </a:p>
          <a:p>
            <a:r>
              <a:rPr lang="cs-CZ" sz="2800" b="1" dirty="0" smtClean="0"/>
              <a:t>Jednostranná a dlouhodobá aktivita </a:t>
            </a:r>
            <a:r>
              <a:rPr lang="cs-CZ" sz="2800" dirty="0" smtClean="0"/>
              <a:t>– např. mnohohodinové počítačové  hry</a:t>
            </a:r>
          </a:p>
          <a:p>
            <a:r>
              <a:rPr lang="cs-CZ" sz="2800" dirty="0" smtClean="0"/>
              <a:t>Dlouhé intervaly mezi jídly, následné jednorázové přejedení</a:t>
            </a:r>
          </a:p>
          <a:p>
            <a:r>
              <a:rPr lang="cs-CZ" sz="2800" dirty="0" smtClean="0"/>
              <a:t>Střídání </a:t>
            </a:r>
            <a:r>
              <a:rPr lang="cs-CZ" sz="2800" b="1" dirty="0" smtClean="0"/>
              <a:t>noční – ranní – odpolední </a:t>
            </a:r>
            <a:r>
              <a:rPr lang="cs-CZ" sz="2800" dirty="0" smtClean="0"/>
              <a:t>směny, nebo dvanáctihodinového turnusu (rytmus továrny) vede k poruše spánkového cyklu – poruchy produkce melatoninu šišinkou</a:t>
            </a:r>
          </a:p>
          <a:p>
            <a:pPr algn="ctr">
              <a:buNone/>
            </a:pPr>
            <a:r>
              <a:rPr lang="cs-CZ" sz="2800" b="1" dirty="0" smtClean="0"/>
              <a:t>TO VŠE VEDE KE STRESOVÝM SITUACÍM A DOPADŮM NA ZDRAVOTNÍ STAV ČLOVĚKA</a:t>
            </a:r>
          </a:p>
          <a:p>
            <a:pPr algn="l">
              <a:buNone/>
            </a:pPr>
            <a:r>
              <a:rPr lang="cs-CZ" sz="2400" dirty="0" smtClean="0"/>
              <a:t>(PORUCHY SPÁNKU, OBEZITA, NEURÓZY, DEPRESE, CIVILIZAČNÍ CHOROBY, NARUŠENÍ IMUNITNÍ ODPOVĚDI, AJ.)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04353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Pohybová aktivita </a:t>
            </a:r>
            <a:r>
              <a:rPr lang="cs-CZ" b="1" dirty="0" smtClean="0"/>
              <a:t>a jejich význam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776" y="1043533"/>
            <a:ext cx="9577064" cy="6120680"/>
          </a:xfrm>
        </p:spPr>
        <p:txBody>
          <a:bodyPr/>
          <a:lstStyle/>
          <a:p>
            <a:r>
              <a:rPr lang="cs-CZ" dirty="0" smtClean="0"/>
              <a:t>Udržuje v kondici pohybový aparát (svaly a kostru)</a:t>
            </a:r>
          </a:p>
          <a:p>
            <a:r>
              <a:rPr lang="cs-CZ" dirty="0" smtClean="0"/>
              <a:t>Pomáhá udržet optimální hmotnost jedince</a:t>
            </a:r>
          </a:p>
          <a:p>
            <a:r>
              <a:rPr lang="cs-CZ" dirty="0" smtClean="0"/>
              <a:t>Prokrvuje mozek a vnitřní orgány</a:t>
            </a:r>
          </a:p>
          <a:p>
            <a:r>
              <a:rPr lang="cs-CZ" dirty="0" smtClean="0"/>
              <a:t>Zvyšuje vitální kapacitu plic</a:t>
            </a:r>
          </a:p>
          <a:p>
            <a:r>
              <a:rPr lang="cs-CZ" dirty="0" smtClean="0"/>
              <a:t>Zvyšuje odolnost a výkon srdce</a:t>
            </a:r>
          </a:p>
          <a:p>
            <a:r>
              <a:rPr lang="cs-CZ" dirty="0" smtClean="0"/>
              <a:t>Udržuje optimální tělesnou teplotu – svalová činnost generuje teplo</a:t>
            </a:r>
          </a:p>
          <a:p>
            <a:r>
              <a:rPr lang="cs-CZ" dirty="0" smtClean="0"/>
              <a:t>Patří ke společensky významným aktivitám zařazujícím člověka do skupiny známých a kamarádů – posiluje lidskou sounáležitost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</a:t>
            </a:r>
            <a:r>
              <a:rPr lang="cs-CZ" b="1" dirty="0" smtClean="0"/>
              <a:t>port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043533"/>
            <a:ext cx="9071640" cy="6264696"/>
          </a:xfrm>
        </p:spPr>
        <p:txBody>
          <a:bodyPr/>
          <a:lstStyle/>
          <a:p>
            <a:pPr>
              <a:buNone/>
            </a:pPr>
            <a:r>
              <a:rPr lang="cs-CZ" sz="2000" dirty="0" smtClean="0"/>
              <a:t>SPORT – z anglosaského </a:t>
            </a:r>
            <a:r>
              <a:rPr lang="cs-CZ" sz="2000" b="1" i="1" dirty="0" err="1" smtClean="0"/>
              <a:t>disport</a:t>
            </a:r>
            <a:r>
              <a:rPr lang="cs-CZ" sz="2000" b="1" i="1" dirty="0" smtClean="0"/>
              <a:t>  </a:t>
            </a:r>
            <a:r>
              <a:rPr lang="cs-CZ" sz="2000" i="1" dirty="0" smtClean="0"/>
              <a:t>(obveselení, útěk od práce, od povinnosti k zábavě), </a:t>
            </a:r>
            <a:r>
              <a:rPr lang="cs-CZ" sz="2000" dirty="0" smtClean="0"/>
              <a:t>pohybová aktivita řídící se konkrétními pravidly</a:t>
            </a:r>
          </a:p>
          <a:p>
            <a:pPr>
              <a:buNone/>
            </a:pPr>
            <a:r>
              <a:rPr lang="cs-CZ" sz="2000" dirty="0" smtClean="0"/>
              <a:t>Kolektivní (družstva) a individuální (za sebe) druhy sportů</a:t>
            </a:r>
          </a:p>
          <a:p>
            <a:pPr>
              <a:buNone/>
            </a:pPr>
            <a:r>
              <a:rPr lang="cs-CZ" sz="2000" dirty="0" smtClean="0"/>
              <a:t>Kolektivní sporty mají velmi dávnou historii:</a:t>
            </a:r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výcvik armád, hry a soutěže </a:t>
            </a:r>
            <a:r>
              <a:rPr lang="cs-CZ" sz="2000" b="1" dirty="0" smtClean="0"/>
              <a:t>poměřující fyzickou zdatnost</a:t>
            </a:r>
            <a:r>
              <a:rPr lang="cs-CZ" sz="2000" dirty="0" smtClean="0"/>
              <a:t> – řecké olympijské hry</a:t>
            </a:r>
          </a:p>
          <a:p>
            <a:pPr>
              <a:buFont typeface="Wingdings" pitchFamily="2" charset="2"/>
              <a:buChar char="Ø"/>
            </a:pPr>
            <a:r>
              <a:rPr lang="cs-CZ" sz="2000" b="1" dirty="0" smtClean="0"/>
              <a:t>rituální podtext  </a:t>
            </a:r>
            <a:r>
              <a:rPr lang="cs-CZ" sz="2000" dirty="0" smtClean="0"/>
              <a:t>- mayské míčové hry</a:t>
            </a:r>
          </a:p>
          <a:p>
            <a:pPr>
              <a:buNone/>
            </a:pPr>
            <a:r>
              <a:rPr lang="cs-CZ" sz="2000" b="1" dirty="0" smtClean="0"/>
              <a:t>ÚROVNĚ PROVOZOVÁNÍ SPORTU</a:t>
            </a:r>
          </a:p>
          <a:p>
            <a:pPr>
              <a:buNone/>
            </a:pPr>
            <a:r>
              <a:rPr lang="cs-CZ" sz="2000" dirty="0" smtClean="0"/>
              <a:t>	</a:t>
            </a:r>
            <a:r>
              <a:rPr lang="cs-CZ" sz="2000" dirty="0" smtClean="0"/>
              <a:t>VRCHOLOVÁ ÚROVEŇ – „NA PLNÝ ÚVAZEK“, DENNÍ TRÉNING, TRENÉR, MINIMÁLNĚ NÁRODNÍ ÚROVEŇ</a:t>
            </a:r>
          </a:p>
          <a:p>
            <a:pPr>
              <a:buNone/>
            </a:pPr>
            <a:r>
              <a:rPr lang="cs-CZ" sz="2000" dirty="0" smtClean="0"/>
              <a:t>	</a:t>
            </a:r>
            <a:r>
              <a:rPr lang="cs-CZ" sz="2000" dirty="0" smtClean="0"/>
              <a:t>POLOPROFESIONÁLNÍ –  PRAVIDELNÝ TRÉNING A ÚČAST V SOUTĚŽÍCH, ČINNOST VE SPORTOVNÍM SVAZU</a:t>
            </a:r>
          </a:p>
          <a:p>
            <a:pPr>
              <a:buNone/>
            </a:pPr>
            <a:r>
              <a:rPr lang="cs-CZ" sz="2000" b="1" dirty="0" smtClean="0"/>
              <a:t>	REKREAČNÍ ÚROVEŇ</a:t>
            </a:r>
            <a:r>
              <a:rPr lang="cs-CZ" sz="2000" dirty="0" smtClean="0"/>
              <a:t> – VĚTŠINOVÁ</a:t>
            </a:r>
          </a:p>
          <a:p>
            <a:pPr>
              <a:buNone/>
            </a:pPr>
            <a:r>
              <a:rPr lang="cs-CZ" sz="2000" dirty="0" smtClean="0">
                <a:hlinkClick r:id="rId2"/>
              </a:rPr>
              <a:t>http://cs.wikipedia.org/wiki/Sport</a:t>
            </a:r>
            <a:endParaRPr lang="cs-CZ" sz="2000" b="1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Kolektivní sporty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8" y="1403573"/>
            <a:ext cx="9288841" cy="535470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Kolektivní sporty – např. hokej, fotbal, basketbal aj.</a:t>
            </a:r>
          </a:p>
          <a:p>
            <a:r>
              <a:rPr lang="cs-CZ" dirty="0" smtClean="0"/>
              <a:t>posilují sounáležitost  a součinnost s týmem – </a:t>
            </a:r>
            <a:r>
              <a:rPr lang="cs-CZ" b="1" dirty="0" smtClean="0"/>
              <a:t>podstatná je souhra než individuální výkon</a:t>
            </a:r>
          </a:p>
          <a:p>
            <a:r>
              <a:rPr lang="cs-CZ" dirty="0" smtClean="0"/>
              <a:t>podléhají pravidlům, která je nutné po jejich nastavení dodržovat – </a:t>
            </a:r>
            <a:r>
              <a:rPr lang="cs-CZ" b="1" dirty="0" smtClean="0"/>
              <a:t>upevňují respekt k nastaveným pravidlům </a:t>
            </a:r>
            <a:r>
              <a:rPr lang="cs-CZ" dirty="0" smtClean="0"/>
              <a:t>(přeneseně k zákonům společnosti)</a:t>
            </a:r>
          </a:p>
          <a:p>
            <a:r>
              <a:rPr lang="cs-CZ" dirty="0" smtClean="0"/>
              <a:t>Na dodržování pravidel dohlíží </a:t>
            </a:r>
            <a:r>
              <a:rPr lang="cs-CZ" b="1" dirty="0" smtClean="0"/>
              <a:t>rozhodčí</a:t>
            </a:r>
            <a:r>
              <a:rPr lang="cs-CZ" dirty="0" smtClean="0"/>
              <a:t> – </a:t>
            </a:r>
            <a:r>
              <a:rPr lang="cs-CZ" b="1" dirty="0" smtClean="0"/>
              <a:t>posiluje schopnost podřídit se autoritě</a:t>
            </a:r>
          </a:p>
          <a:p>
            <a:pPr algn="ctr">
              <a:buNone/>
            </a:pPr>
            <a:r>
              <a:rPr lang="cs-CZ" b="1" dirty="0" smtClean="0"/>
              <a:t>	</a:t>
            </a:r>
            <a:r>
              <a:rPr lang="cs-CZ" b="1" dirty="0" smtClean="0"/>
              <a:t>VHODNÉ PRO EXTROVERTY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Individuální sporty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75581"/>
            <a:ext cx="9071640" cy="5282699"/>
          </a:xfrm>
        </p:spPr>
        <p:txBody>
          <a:bodyPr/>
          <a:lstStyle/>
          <a:p>
            <a:r>
              <a:rPr lang="cs-CZ" dirty="0" smtClean="0"/>
              <a:t>Např. tanec, rychlobruslení, běh, krasobruslení, skok do výšky, dálky, hody koulí, oštěpem, střelba resp. atletické a gymnastické discipliny pro jednotlivce</a:t>
            </a:r>
          </a:p>
          <a:p>
            <a:r>
              <a:rPr lang="cs-CZ" dirty="0" smtClean="0"/>
              <a:t>Je určen pro jednotlivce, resp. jednotlivce se zvířetem – jezdectví, </a:t>
            </a:r>
            <a:r>
              <a:rPr lang="cs-CZ" dirty="0" err="1" smtClean="0"/>
              <a:t>mushing</a:t>
            </a:r>
            <a:r>
              <a:rPr lang="cs-CZ" dirty="0" smtClean="0"/>
              <a:t> aj.</a:t>
            </a:r>
          </a:p>
          <a:p>
            <a:r>
              <a:rPr lang="cs-CZ" dirty="0" smtClean="0"/>
              <a:t>Záleží na individuálním načasovaném výkonu</a:t>
            </a:r>
          </a:p>
          <a:p>
            <a:r>
              <a:rPr lang="cs-CZ" dirty="0" smtClean="0"/>
              <a:t>Pro rekreační provozování jsou významné zvlášť ty, které </a:t>
            </a:r>
            <a:r>
              <a:rPr lang="cs-CZ" b="1" dirty="0" smtClean="0"/>
              <a:t>nepotřebují </a:t>
            </a:r>
            <a:r>
              <a:rPr lang="cs-CZ" b="1" dirty="0" err="1" smtClean="0"/>
              <a:t>vyjímečné</a:t>
            </a:r>
            <a:r>
              <a:rPr lang="cs-CZ" b="1" dirty="0" smtClean="0"/>
              <a:t> vybavení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Turistika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899517"/>
            <a:ext cx="9071640" cy="6336704"/>
          </a:xfrm>
        </p:spPr>
        <p:txBody>
          <a:bodyPr/>
          <a:lstStyle/>
          <a:p>
            <a:pPr>
              <a:buNone/>
            </a:pPr>
            <a:r>
              <a:rPr lang="cs-CZ" sz="2800" b="1" dirty="0" smtClean="0"/>
              <a:t>Krátkodobé cestování spojené s poznáváním krajiny, památek a zvyků lidí</a:t>
            </a:r>
          </a:p>
          <a:p>
            <a:pPr>
              <a:buNone/>
            </a:pPr>
            <a:r>
              <a:rPr lang="cs-CZ" sz="2400" dirty="0" smtClean="0"/>
              <a:t>Kořeny má v: </a:t>
            </a:r>
          </a:p>
          <a:p>
            <a:pPr>
              <a:buNone/>
            </a:pPr>
            <a:r>
              <a:rPr lang="cs-CZ" sz="2400" b="1" dirty="0" smtClean="0"/>
              <a:t>náboženských poutích </a:t>
            </a:r>
            <a:r>
              <a:rPr lang="cs-CZ" sz="2400" dirty="0" smtClean="0"/>
              <a:t>(Santiago de </a:t>
            </a:r>
            <a:r>
              <a:rPr lang="cs-CZ" sz="2400" dirty="0" err="1" smtClean="0"/>
              <a:t>Compostela</a:t>
            </a:r>
            <a:r>
              <a:rPr lang="cs-CZ" sz="2400" dirty="0" smtClean="0"/>
              <a:t>, Řím, resp. poutě na místní poutní místa – Svatý kopeček u Holešova, Svatá Hora u Příbramě aj</a:t>
            </a:r>
          </a:p>
          <a:p>
            <a:pPr>
              <a:buNone/>
            </a:pPr>
            <a:r>
              <a:rPr lang="cs-CZ" sz="2400" b="1" dirty="0" smtClean="0"/>
              <a:t>cesty </a:t>
            </a:r>
            <a:r>
              <a:rPr lang="cs-CZ" sz="2400" b="1" dirty="0" smtClean="0"/>
              <a:t>tovaryšů a studentů </a:t>
            </a:r>
            <a:r>
              <a:rPr lang="cs-CZ" sz="2400" dirty="0" smtClean="0"/>
              <a:t>„na zkušenou</a:t>
            </a:r>
            <a:r>
              <a:rPr lang="cs-CZ" sz="2400" dirty="0" smtClean="0"/>
              <a:t>“</a:t>
            </a:r>
          </a:p>
          <a:p>
            <a:pPr>
              <a:buNone/>
            </a:pPr>
            <a:r>
              <a:rPr lang="cs-CZ" sz="2800" dirty="0" smtClean="0"/>
              <a:t>Slovo </a:t>
            </a:r>
            <a:r>
              <a:rPr lang="cs-CZ" sz="2800" b="1" dirty="0" smtClean="0"/>
              <a:t>TURISTIKA</a:t>
            </a:r>
            <a:r>
              <a:rPr lang="cs-CZ" sz="2800" dirty="0" smtClean="0"/>
              <a:t> objevuje se kolem r. 1800,</a:t>
            </a:r>
            <a:r>
              <a:rPr lang="cs-CZ" sz="2800" b="1" i="1" dirty="0" smtClean="0"/>
              <a:t> </a:t>
            </a:r>
            <a:r>
              <a:rPr lang="cs-CZ" sz="2800" b="1" i="1" dirty="0" err="1" smtClean="0"/>
              <a:t>tour</a:t>
            </a:r>
            <a:r>
              <a:rPr lang="cs-CZ" sz="2800" b="1" i="1" dirty="0" smtClean="0"/>
              <a:t> </a:t>
            </a:r>
            <a:r>
              <a:rPr lang="cs-CZ" sz="2800" dirty="0" smtClean="0"/>
              <a:t>je z </a:t>
            </a:r>
            <a:r>
              <a:rPr lang="cs-CZ" sz="2800" dirty="0" err="1" smtClean="0"/>
              <a:t>francouštiny</a:t>
            </a:r>
            <a:r>
              <a:rPr lang="cs-CZ" sz="2800" dirty="0" smtClean="0"/>
              <a:t> </a:t>
            </a:r>
            <a:r>
              <a:rPr lang="cs-CZ" sz="2800" b="1" i="1" dirty="0" smtClean="0"/>
              <a:t>okružní cesta</a:t>
            </a:r>
          </a:p>
          <a:p>
            <a:pPr>
              <a:buNone/>
            </a:pPr>
            <a:r>
              <a:rPr lang="cs-CZ" sz="2800" dirty="0" smtClean="0"/>
              <a:t>Období romantismu (konec 18. století) je typické obdivem k divoké přírodě, vznikají vyznačené trasy, ubytovny – </a:t>
            </a:r>
            <a:r>
              <a:rPr lang="cs-CZ" sz="2800" b="1" dirty="0" smtClean="0"/>
              <a:t>turismus</a:t>
            </a:r>
            <a:r>
              <a:rPr lang="cs-CZ" sz="2800" dirty="0" smtClean="0"/>
              <a:t> se konstituuje jako </a:t>
            </a:r>
            <a:r>
              <a:rPr lang="cs-CZ" sz="2800" b="1" dirty="0" smtClean="0"/>
              <a:t>hospodářské odvětví</a:t>
            </a:r>
          </a:p>
          <a:p>
            <a:endParaRPr lang="cs-CZ" sz="2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1420</Words>
  <Application>Microsoft Office PowerPoint</Application>
  <PresentationFormat>Vlastní</PresentationFormat>
  <Paragraphs>180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Denní režim</vt:lpstr>
      <vt:lpstr>Poruchy denního rytmu</vt:lpstr>
      <vt:lpstr>Pohybová aktivita a jejich význam</vt:lpstr>
      <vt:lpstr>Sport</vt:lpstr>
      <vt:lpstr>Kolektivní sporty</vt:lpstr>
      <vt:lpstr>Individuální sporty</vt:lpstr>
      <vt:lpstr>Turistika</vt:lpstr>
      <vt:lpstr>Turistika v  České republice</vt:lpstr>
      <vt:lpstr>Cykloturistika</vt:lpstr>
      <vt:lpstr>Plavání</vt:lpstr>
      <vt:lpstr>Aerobní aktivity - tanec, aerobic, zumba, spining, aj.</vt:lpstr>
      <vt:lpstr>Úpolové sporty</vt:lpstr>
      <vt:lpstr>Protahovací cviky </vt:lpstr>
      <vt:lpstr>Snímek 16</vt:lpstr>
      <vt:lpstr>Jednoduché cviky na formování postavy</vt:lpstr>
      <vt:lpstr>Vztah těla, nervové soustavy a potřeby aktivního odpočinku</vt:lpstr>
      <vt:lpstr>Spánek a jeho význam</vt:lpstr>
      <vt:lpstr>Fáze spánku</vt:lpstr>
      <vt:lpstr>Usínání</vt:lpstr>
      <vt:lpstr>Fáze spánku - nonREM</vt:lpstr>
      <vt:lpstr>Fáze spánku – REM - Rapid Eye Movement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104</cp:revision>
  <dcterms:created xsi:type="dcterms:W3CDTF">2013-04-16T11:06:11Z</dcterms:created>
  <dcterms:modified xsi:type="dcterms:W3CDTF">2013-06-03T21:02:46Z</dcterms:modified>
</cp:coreProperties>
</file>