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8" r:id="rId2"/>
    <p:sldId id="283" r:id="rId3"/>
    <p:sldId id="284" r:id="rId4"/>
    <p:sldId id="285" r:id="rId5"/>
    <p:sldId id="286" r:id="rId6"/>
    <p:sldId id="303" r:id="rId7"/>
    <p:sldId id="287" r:id="rId8"/>
    <p:sldId id="301" r:id="rId9"/>
    <p:sldId id="302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304" r:id="rId18"/>
    <p:sldId id="295" r:id="rId19"/>
    <p:sldId id="296" r:id="rId20"/>
    <p:sldId id="297" r:id="rId21"/>
    <p:sldId id="305" r:id="rId22"/>
    <p:sldId id="300" r:id="rId23"/>
    <p:sldId id="299" r:id="rId24"/>
    <p:sldId id="306" r:id="rId25"/>
    <p:sldId id="298" r:id="rId26"/>
    <p:sldId id="307" r:id="rId27"/>
    <p:sldId id="277" r:id="rId28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029" autoAdjust="0"/>
    <p:restoredTop sz="94660"/>
  </p:normalViewPr>
  <p:slideViewPr>
    <p:cSldViewPr>
      <p:cViewPr varScale="1">
        <p:scale>
          <a:sx n="45" d="100"/>
          <a:sy n="45" d="100"/>
        </p:scale>
        <p:origin x="-96" y="-46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ulturistika.net/poraneni-sval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Atrofie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%C5%A0lacha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eznam_kost%C3%AD_lidsk%C3%A9ho_t%C4%9Bla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Havers%C5%AFv_syst%C3%A9m" TargetMode="Externa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Kost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Zlomenina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Klouby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bynekmlcoch.cz/informace/medicina/neurologie-nemoci-vysetreni/bolesti-patere-vertebrogenni-algicky-syndrom-vas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P%C3%A1te%C5%99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koli%C3%B3za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Gigantismus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ostnidren.cz/nadace/index.php?id=350" TargetMode="External"/><Relationship Id="rId3" Type="http://schemas.openxmlformats.org/officeDocument/2006/relationships/hyperlink" Target="http://cs.wikipedia.org/wiki/Hladk%C3%A1_svalovina" TargetMode="External"/><Relationship Id="rId7" Type="http://schemas.openxmlformats.org/officeDocument/2006/relationships/hyperlink" Target="http://cs.wikipedia.org/wiki/Kost" TargetMode="External"/><Relationship Id="rId2" Type="http://schemas.openxmlformats.org/officeDocument/2006/relationships/hyperlink" Target="http://cs.wikipedia.org/wiki/Lidsk%C3%A9_svalstv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oktor-zdravi.cz/clanky/natrzeny-sval-a-svalova-poraneni/" TargetMode="External"/><Relationship Id="rId5" Type="http://schemas.openxmlformats.org/officeDocument/2006/relationships/hyperlink" Target="http://cs.wikipedia.org/wiki/Svalov%C3%A1_tk%C3%A1%C5%88" TargetMode="External"/><Relationship Id="rId4" Type="http://schemas.openxmlformats.org/officeDocument/2006/relationships/hyperlink" Target="http://cs.wikipedia.org/wiki/P%C5%99%C3%AD%C4%8Dn%C4%9B_pruhovan%C3%A1_svalovina" TargetMode="External"/><Relationship Id="rId9" Type="http://schemas.openxmlformats.org/officeDocument/2006/relationships/hyperlink" Target="http://cs.wikipedia.org/wiki/Avitamin%C3%B3z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%C5%99%C3%AD%C4%8Dn%C4%9B_pruhovan%C3%A1_svalovina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cuni.cz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P%C5%99%C3%AD%C4%8Dn%C4%9B_pruhovan%C3%A1_svalovina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Hladk%C3%A1_svalovina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rde%C4%8Dn%C3%AD_svalovina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287784" y="4335466"/>
            <a:ext cx="9792841" cy="1455995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dirty="0" smtClean="0">
                <a:latin typeface="Times New Roman" pitchFamily="18" charset="0"/>
                <a:cs typeface="Times New Roman" pitchFamily="18" charset="0"/>
              </a:rPr>
              <a:t>VY_32_INOVACE_2706</a:t>
            </a:r>
            <a:endParaRPr lang="cs-CZ" sz="2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4400" b="1" dirty="0" smtClean="0"/>
              <a:t>Svalová a opěrná soustava a její nemoci </a:t>
            </a:r>
          </a:p>
          <a:p>
            <a:pPr algn="ctr"/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827509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Zranění svalu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456136" y="899517"/>
            <a:ext cx="6624489" cy="6120680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Svaly jsou intenzivně prokrvené sítí vlásečnic, velké cévy procházejí mezi svalovými snopci</a:t>
            </a:r>
          </a:p>
          <a:p>
            <a:pPr>
              <a:buNone/>
            </a:pPr>
            <a:r>
              <a:rPr lang="cs-CZ" sz="2400" dirty="0" smtClean="0"/>
              <a:t>Poranění svalu doprovází bolest, ztráta funkce, krvácení nebo vznikne modřina</a:t>
            </a:r>
          </a:p>
          <a:p>
            <a:pPr>
              <a:buNone/>
            </a:pPr>
            <a:r>
              <a:rPr lang="cs-CZ" sz="2400" dirty="0" smtClean="0"/>
              <a:t>Řezné, sečné a tržné rány – krvácejí, hojí se za vzniku jizvy, svalovinu je třeba šít nebo alespoň spojit náplasťovými „stehy“</a:t>
            </a:r>
          </a:p>
          <a:p>
            <a:pPr>
              <a:buNone/>
            </a:pPr>
            <a:r>
              <a:rPr lang="cs-CZ" sz="2400" dirty="0" smtClean="0"/>
              <a:t>Přetržený sval -vzniká </a:t>
            </a:r>
            <a:r>
              <a:rPr lang="cs-CZ" sz="2400" b="1" dirty="0" smtClean="0"/>
              <a:t>bolest, krevní sraženina po natržení okolních cév, otok a porucha funkce. Příčinou je rychlý nečekaný pohyb při nedostatečném zahřátí svalů, častější výskyt je u dehydratovaného a unaveného svalu, resp. u „svátečních“ sportovců</a:t>
            </a:r>
            <a:endParaRPr lang="cs-CZ" sz="2400" dirty="0"/>
          </a:p>
        </p:txBody>
      </p:sp>
      <p:pic>
        <p:nvPicPr>
          <p:cNvPr id="4" name="Obrázek 3" descr="nebezpečí na no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824" y="179437"/>
            <a:ext cx="2326412" cy="4680520"/>
          </a:xfrm>
          <a:prstGeom prst="rect">
            <a:avLst/>
          </a:prstGeom>
        </p:spPr>
      </p:pic>
      <p:pic>
        <p:nvPicPr>
          <p:cNvPr id="5" name="Obrázek 4" descr="sval přetr ru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7784" y="5075980"/>
            <a:ext cx="2880320" cy="2169841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888184" y="6804173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http://www.kulturistika.</a:t>
            </a:r>
            <a:r>
              <a:rPr lang="cs-CZ" dirty="0" err="1" smtClean="0">
                <a:hlinkClick r:id="rId4"/>
              </a:rPr>
              <a:t>net</a:t>
            </a:r>
            <a:r>
              <a:rPr lang="cs-CZ" dirty="0" smtClean="0">
                <a:hlinkClick r:id="rId4"/>
              </a:rPr>
              <a:t>/</a:t>
            </a:r>
            <a:r>
              <a:rPr lang="cs-CZ" dirty="0" err="1" smtClean="0">
                <a:hlinkClick r:id="rId4"/>
              </a:rPr>
              <a:t>poraneni</a:t>
            </a:r>
            <a:r>
              <a:rPr lang="cs-CZ" dirty="0" smtClean="0">
                <a:hlinkClick r:id="rId4"/>
              </a:rPr>
              <a:t>-svalu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6552537" cy="886229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Svalová atrofie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9793" y="1331565"/>
            <a:ext cx="6552727" cy="5976664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Úbytek objemu dosud dobře vyvinuté tkáně – včetně svalové (zmenšují se buňky – neubývají)</a:t>
            </a:r>
          </a:p>
          <a:p>
            <a:pPr>
              <a:buNone/>
            </a:pPr>
            <a:r>
              <a:rPr lang="cs-CZ" dirty="0" smtClean="0"/>
              <a:t>Původní objem tkáně je nahrazen vazivem</a:t>
            </a:r>
          </a:p>
          <a:p>
            <a:pPr>
              <a:buNone/>
            </a:pPr>
            <a:r>
              <a:rPr lang="cs-CZ" dirty="0" smtClean="0"/>
              <a:t>Atrofii může nejčastěji způsobit dlouhodobé nepoužívání svalu při znehybnění nebo nedostatečný přísun živin nebo porucha inervace (porušení nervových vláken)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atrofovaná svalová tkáň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60773" y="4571925"/>
            <a:ext cx="2755378" cy="2063874"/>
          </a:xfrm>
          <a:prstGeom prst="rect">
            <a:avLst/>
          </a:prstGeom>
        </p:spPr>
      </p:pic>
      <p:pic>
        <p:nvPicPr>
          <p:cNvPr id="5" name="Obrázek 4" descr="atrofie noh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72560" y="683493"/>
            <a:ext cx="2376264" cy="356439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6192440" y="7020197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http://cs.wikipedia.org/wiki/Atrofie</a:t>
            </a:r>
            <a:endParaRPr lang="cs-CZ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Ochrnutí pohybové soustavy,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r>
              <a:rPr lang="cs-CZ" sz="2800" dirty="0" smtClean="0"/>
              <a:t>Nejčastěji je způsobeno úrazem páteře a poraněním míchy tj. přerušení nervových drah</a:t>
            </a:r>
          </a:p>
          <a:p>
            <a:r>
              <a:rPr lang="cs-CZ" sz="2800" dirty="0" smtClean="0"/>
              <a:t>Může být dočasné nebo trvalé</a:t>
            </a:r>
          </a:p>
          <a:p>
            <a:r>
              <a:rPr lang="cs-CZ" sz="2800" dirty="0" smtClean="0"/>
              <a:t>Záleží na místě poranění míchy – obecně platí: čím je poranění blíže k hlavě, tím je poškození hybnosti větší (od nepohyblivých dolních končetin, přes neovládání svěračů, dýchacích svalů, horních končetin až k úplné ztrátě schopnosti ovládat svaly)</a:t>
            </a:r>
          </a:p>
          <a:p>
            <a:r>
              <a:rPr lang="cs-CZ" sz="2800" dirty="0" smtClean="0"/>
              <a:t>Další příčiny: např. dětská obrna – virová choroba poškozující mozek</a:t>
            </a:r>
          </a:p>
          <a:p>
            <a:r>
              <a:rPr lang="cs-CZ" sz="2800" dirty="0" smtClean="0"/>
              <a:t>Ztráta inervace vede k atrofii svalové tkáně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7824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Šlachy </a:t>
            </a:r>
            <a:r>
              <a:rPr lang="cs-CZ" b="1" dirty="0" smtClean="0"/>
              <a:t>a jejich </a:t>
            </a:r>
            <a:r>
              <a:rPr lang="cs-CZ" b="1" dirty="0" smtClean="0"/>
              <a:t>poškození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115541"/>
            <a:ext cx="6264505" cy="6444134"/>
          </a:xfrm>
        </p:spPr>
        <p:txBody>
          <a:bodyPr/>
          <a:lstStyle/>
          <a:p>
            <a:r>
              <a:rPr lang="cs-CZ" dirty="0" smtClean="0"/>
              <a:t>Spojuje sval a kost – vyrůstá z bříška a přirůstá k okostici, uvádí kost do pohybu</a:t>
            </a:r>
          </a:p>
          <a:p>
            <a:r>
              <a:rPr lang="cs-CZ" dirty="0" smtClean="0"/>
              <a:t>Mají málo nervových zakončení, minimální krevní zásobení – bolí až při poranění</a:t>
            </a:r>
          </a:p>
          <a:p>
            <a:r>
              <a:rPr lang="cs-CZ" dirty="0" smtClean="0"/>
              <a:t>Uschovány v pochvách s mazem</a:t>
            </a:r>
          </a:p>
          <a:p>
            <a:r>
              <a:rPr lang="cs-CZ" dirty="0" smtClean="0"/>
              <a:t>Nemoci: krepitace, zánět šlach, zánět šlachových pouzder </a:t>
            </a:r>
            <a:r>
              <a:rPr lang="cs-CZ" dirty="0" err="1" smtClean="0"/>
              <a:t>např.tenisový</a:t>
            </a:r>
            <a:r>
              <a:rPr lang="cs-CZ" dirty="0" smtClean="0"/>
              <a:t> loket</a:t>
            </a:r>
            <a:endParaRPr lang="cs-CZ" dirty="0"/>
          </a:p>
        </p:txBody>
      </p:sp>
      <p:pic>
        <p:nvPicPr>
          <p:cNvPr id="4" name="Obrázek 3" descr="Achilles-tend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24625" y="971525"/>
            <a:ext cx="3556000" cy="601980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287784" y="702019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http://cs.wikipedia.org/wiki/%C5%A0lacha</a:t>
            </a:r>
            <a:endParaRPr lang="cs-CZ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35856" y="251445"/>
            <a:ext cx="7200800" cy="395461"/>
          </a:xfrm>
        </p:spPr>
        <p:txBody>
          <a:bodyPr/>
          <a:lstStyle/>
          <a:p>
            <a:pPr>
              <a:buNone/>
            </a:pPr>
            <a:r>
              <a:rPr lang="cs-CZ" sz="3200" b="1" dirty="0" smtClean="0"/>
              <a:t>Opěrná soustava  </a:t>
            </a:r>
            <a:endParaRPr lang="cs-CZ" sz="3200" b="1" dirty="0"/>
          </a:p>
        </p:txBody>
      </p:sp>
      <p:pic>
        <p:nvPicPr>
          <p:cNvPr id="6" name="Obrázek 5" descr="Human_skeleton_back_en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60392" y="611485"/>
            <a:ext cx="3477766" cy="6717057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0" y="7190343"/>
            <a:ext cx="10080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http://cs.wikipedia.org/wiki/Seznam_kost%C3%AD_lidsk%C3%A9ho_t%C4%9Bla</a:t>
            </a:r>
            <a:endParaRPr lang="cs-CZ" dirty="0"/>
          </a:p>
        </p:txBody>
      </p:sp>
      <p:pic>
        <p:nvPicPr>
          <p:cNvPr id="9" name="Zástupný symbol pro obsah 8" descr="Human_skeleton_front_en.svg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719832" y="827509"/>
            <a:ext cx="3312368" cy="639760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89951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Stavba </a:t>
            </a:r>
            <a:r>
              <a:rPr lang="cs-CZ" b="1" dirty="0" smtClean="0"/>
              <a:t>kostní </a:t>
            </a:r>
            <a:r>
              <a:rPr lang="cs-CZ" b="1" dirty="0" smtClean="0"/>
              <a:t>tkáně</a:t>
            </a:r>
            <a:endParaRPr lang="cs-CZ" b="1" dirty="0"/>
          </a:p>
        </p:txBody>
      </p:sp>
      <p:pic>
        <p:nvPicPr>
          <p:cNvPr id="4" name="Zástupný symbol pro obsah 3" descr="742px-Oste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9792" y="4787949"/>
            <a:ext cx="3032751" cy="2448272"/>
          </a:xfrm>
        </p:spPr>
      </p:pic>
      <p:pic>
        <p:nvPicPr>
          <p:cNvPr id="5" name="Obrázek 4" descr="Illu_compact_spongy_b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1920" y="899517"/>
            <a:ext cx="6604000" cy="3810000"/>
          </a:xfrm>
          <a:prstGeom prst="rect">
            <a:avLst/>
          </a:prstGeom>
        </p:spPr>
      </p:pic>
      <p:pic>
        <p:nvPicPr>
          <p:cNvPr id="6" name="Obrázek 5" descr="330px-Transverse_Section_Of_B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72160" y="4859957"/>
            <a:ext cx="2567186" cy="2240453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6624488" y="5796061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http://cs.wikipedia.org/wiki/Havers%C5%AFv_syst%C3%A9m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96096" y="0"/>
            <a:ext cx="6479352" cy="1043533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Stavba kosti</a:t>
            </a:r>
            <a:endParaRPr lang="cs-CZ" b="1" dirty="0"/>
          </a:p>
        </p:txBody>
      </p:sp>
      <p:pic>
        <p:nvPicPr>
          <p:cNvPr id="4" name="Zástupný symbol pro obsah 3" descr="stehenní kos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824" y="467469"/>
            <a:ext cx="2520280" cy="6764431"/>
          </a:xfrm>
        </p:spPr>
      </p:pic>
      <p:pic>
        <p:nvPicPr>
          <p:cNvPr id="5" name="Obrázek 4" descr="stavba dlouhé kost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84128" y="971525"/>
            <a:ext cx="4608512" cy="61377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Vývoj dlouhé kosti</a:t>
            </a:r>
            <a:endParaRPr lang="cs-CZ" b="1" dirty="0"/>
          </a:p>
        </p:txBody>
      </p:sp>
      <p:pic>
        <p:nvPicPr>
          <p:cNvPr id="4" name="Zástupný symbol pro obsah 3" descr="Bone_grow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4248" y="1547588"/>
            <a:ext cx="9092567" cy="5420569"/>
          </a:xfrm>
        </p:spPr>
      </p:pic>
      <p:sp>
        <p:nvSpPr>
          <p:cNvPr id="5" name="TextovéPole 4"/>
          <p:cNvSpPr txBox="1"/>
          <p:nvPr/>
        </p:nvSpPr>
        <p:spPr>
          <a:xfrm>
            <a:off x="647824" y="7092205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http://cs.wikipedia.org/wiki/Kost</a:t>
            </a:r>
            <a:endParaRPr lang="cs-CZ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9792" y="0"/>
            <a:ext cx="9071640" cy="1043533"/>
          </a:xfrm>
        </p:spPr>
        <p:txBody>
          <a:bodyPr/>
          <a:lstStyle/>
          <a:p>
            <a:pPr algn="l">
              <a:buNone/>
            </a:pPr>
            <a:r>
              <a:rPr lang="cs-CZ" b="1" dirty="0" smtClean="0"/>
              <a:t>Zlomeniny </a:t>
            </a:r>
            <a:endParaRPr lang="cs-CZ" dirty="0"/>
          </a:p>
        </p:txBody>
      </p:sp>
      <p:pic>
        <p:nvPicPr>
          <p:cNvPr id="4" name="Zástupný symbol pro obsah 3" descr="zlomenin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59204" y="1115541"/>
            <a:ext cx="5321421" cy="5003973"/>
          </a:xfrm>
        </p:spPr>
      </p:pic>
      <p:pic>
        <p:nvPicPr>
          <p:cNvPr id="5" name="Obrázek 4" descr="zlomeniny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47589"/>
            <a:ext cx="4826684" cy="410445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03808" y="6660157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http://cs.wikipedia.org/wiki/Zlomenina</a:t>
            </a:r>
            <a:endParaRPr lang="cs-CZ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Osteoporóza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691605"/>
            <a:ext cx="9071640" cy="5544616"/>
          </a:xfrm>
        </p:spPr>
        <p:txBody>
          <a:bodyPr/>
          <a:lstStyle/>
          <a:p>
            <a:r>
              <a:rPr lang="cs-CZ" b="1" dirty="0" smtClean="0"/>
              <a:t>Osteoporóza</a:t>
            </a:r>
            <a:r>
              <a:rPr lang="cs-CZ" dirty="0" smtClean="0"/>
              <a:t> je metabolická kostní choroba, která se projevuje řídnutím kostní tkáně. V kostech se vytvářejí póry, dochází k úbytku vápníku a jiných minerálů. </a:t>
            </a:r>
            <a:endParaRPr lang="cs-CZ" dirty="0" smtClean="0"/>
          </a:p>
          <a:p>
            <a:r>
              <a:rPr lang="cs-CZ" dirty="0" smtClean="0"/>
              <a:t>Příčinou </a:t>
            </a:r>
            <a:r>
              <a:rPr lang="cs-CZ" dirty="0" smtClean="0"/>
              <a:t>může být podvýživa, nedostatek pohybu, věk nebo menopauza. </a:t>
            </a:r>
            <a:endParaRPr lang="cs-CZ" dirty="0" smtClean="0"/>
          </a:p>
          <a:p>
            <a:r>
              <a:rPr lang="cs-CZ" dirty="0" smtClean="0"/>
              <a:t>Projevuje </a:t>
            </a:r>
            <a:r>
              <a:rPr lang="cs-CZ" dirty="0" smtClean="0"/>
              <a:t>se bolestmi zad, snadnou lomivostí kostí, zmenšení tělesné výšky, zmenšenou pohyblivostí a vytvořením </a:t>
            </a:r>
            <a:r>
              <a:rPr lang="cs-CZ" dirty="0" smtClean="0"/>
              <a:t>hrbu</a:t>
            </a:r>
            <a:endParaRPr lang="cs-CZ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err="1" smtClean="0"/>
              <a:t>aktinomyozinový</a:t>
            </a:r>
            <a:r>
              <a:rPr lang="cs-CZ" dirty="0" smtClean="0"/>
              <a:t> komplex, svalovina - příčně pruhovaná, hladká, srdeční;svaly těla, zranění svalů, svalová atrofie, ochrnutí svalů, záněty šlach; </a:t>
            </a:r>
            <a:r>
              <a:rPr lang="cs-CZ" dirty="0" err="1" smtClean="0"/>
              <a:t>osteocyt</a:t>
            </a:r>
            <a:r>
              <a:rPr lang="cs-CZ" dirty="0" smtClean="0"/>
              <a:t>, </a:t>
            </a:r>
            <a:r>
              <a:rPr lang="cs-CZ" dirty="0" err="1" smtClean="0"/>
              <a:t>chondrocyt</a:t>
            </a:r>
            <a:r>
              <a:rPr lang="cs-CZ" dirty="0" smtClean="0"/>
              <a:t>, kost, chrupavka, </a:t>
            </a:r>
            <a:r>
              <a:rPr lang="cs-CZ" dirty="0" err="1" smtClean="0"/>
              <a:t>Haversův</a:t>
            </a:r>
            <a:r>
              <a:rPr lang="cs-CZ" dirty="0" smtClean="0"/>
              <a:t> systém, osifikace, apatitový komplex, lamely, kosti těla, zlomeniny, osteoporóza, odvápnění, artróza, kostní dřeň, krvetvorba a její poruchy, </a:t>
            </a:r>
            <a:r>
              <a:rPr lang="cs-CZ" dirty="0" err="1" smtClean="0"/>
              <a:t>poruchy</a:t>
            </a:r>
            <a:r>
              <a:rPr lang="cs-CZ" dirty="0" smtClean="0"/>
              <a:t> růstu kostí, nanismus, gigantismus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89951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Artróza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7784" y="827509"/>
            <a:ext cx="6768752" cy="2880320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Též </a:t>
            </a:r>
            <a:r>
              <a:rPr lang="cs-CZ" sz="2400" b="1" dirty="0" err="1" smtClean="0"/>
              <a:t>osteoartróza</a:t>
            </a:r>
            <a:r>
              <a:rPr lang="cs-CZ" sz="2400" dirty="0" smtClean="0"/>
              <a:t> (OA), také </a:t>
            </a:r>
            <a:r>
              <a:rPr lang="cs-CZ" sz="2400" dirty="0" smtClean="0"/>
              <a:t>nebo</a:t>
            </a:r>
            <a:r>
              <a:rPr lang="cs-CZ" sz="2400" dirty="0" smtClean="0"/>
              <a:t> </a:t>
            </a:r>
            <a:r>
              <a:rPr lang="cs-CZ" sz="2400" b="1" dirty="0" smtClean="0"/>
              <a:t>osteoartritida</a:t>
            </a:r>
            <a:r>
              <a:rPr lang="cs-CZ" sz="2400" dirty="0" smtClean="0"/>
              <a:t>, </a:t>
            </a:r>
            <a:r>
              <a:rPr lang="cs-CZ" sz="2400" dirty="0" smtClean="0"/>
              <a:t>je nejčastější</a:t>
            </a:r>
            <a:r>
              <a:rPr lang="cs-CZ" sz="2400" dirty="0" smtClean="0"/>
              <a:t> onemocnění kloubů. Postihuje asi </a:t>
            </a:r>
            <a:r>
              <a:rPr lang="cs-CZ" sz="2400" dirty="0" smtClean="0"/>
              <a:t>velkou část populace. Výskyt </a:t>
            </a:r>
            <a:r>
              <a:rPr lang="cs-CZ" sz="2400" dirty="0" smtClean="0"/>
              <a:t>stoupá s </a:t>
            </a:r>
            <a:r>
              <a:rPr lang="cs-CZ" sz="2400" dirty="0" smtClean="0"/>
              <a:t>věkem </a:t>
            </a:r>
          </a:p>
          <a:p>
            <a:pPr>
              <a:buNone/>
            </a:pPr>
            <a:r>
              <a:rPr lang="cs-CZ" sz="2400" dirty="0" smtClean="0"/>
              <a:t> Nejvíce postihuje </a:t>
            </a:r>
            <a:r>
              <a:rPr lang="cs-CZ" sz="2400" dirty="0" err="1" smtClean="0"/>
              <a:t>váhonosné</a:t>
            </a:r>
            <a:r>
              <a:rPr lang="cs-CZ" sz="2400" dirty="0" smtClean="0"/>
              <a:t> kyčelní a kolenní klouby, nacházíme ji však běžně i v jiných lokalizacích (páteř, rameno, loket, prsty aj.).</a:t>
            </a:r>
            <a:endParaRPr lang="cs-CZ" sz="2400" dirty="0"/>
          </a:p>
        </p:txBody>
      </p:sp>
      <p:pic>
        <p:nvPicPr>
          <p:cNvPr id="4" name="Obrázek 3" descr="klou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824" y="3707829"/>
            <a:ext cx="4233664" cy="2820679"/>
          </a:xfrm>
          <a:prstGeom prst="rect">
            <a:avLst/>
          </a:prstGeom>
        </p:spPr>
      </p:pic>
      <p:pic>
        <p:nvPicPr>
          <p:cNvPr id="5" name="Obrázek 4" descr="klou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40512" y="251445"/>
            <a:ext cx="2985577" cy="6516141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0" y="6588149"/>
            <a:ext cx="10080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 – kulový (ramenní, kyčelní), 2 – elipsoidní, (kost vřetenní a loďkovitá),  3 – sedlový (v zápěstí),  4 – válcový (články prstů), 5 -  čepový (nosič a čepovec) , další typy kladkový (loket) tuhé klouby (obratle)</a:t>
            </a:r>
          </a:p>
          <a:p>
            <a:r>
              <a:rPr lang="cs-CZ" dirty="0" smtClean="0">
                <a:hlinkClick r:id="rId4"/>
              </a:rPr>
              <a:t>http://cs.wikipedia.org/wiki/Klouby</a:t>
            </a:r>
            <a:endParaRPr lang="cs-CZ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32000" y="395461"/>
            <a:ext cx="7416577" cy="936104"/>
          </a:xfrm>
        </p:spPr>
        <p:txBody>
          <a:bodyPr/>
          <a:lstStyle/>
          <a:p>
            <a:pPr algn="l">
              <a:buNone/>
            </a:pPr>
            <a:r>
              <a:rPr lang="cs-CZ" b="1" dirty="0" smtClean="0"/>
              <a:t>Páteř – ochrana míchy</a:t>
            </a:r>
            <a:endParaRPr lang="cs-CZ" b="1" dirty="0"/>
          </a:p>
        </p:txBody>
      </p:sp>
      <p:pic>
        <p:nvPicPr>
          <p:cNvPr id="4" name="Zástupný symbol pro obsah 3" descr="Gray_111_-_Vertebral_column-colour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784" y="251445"/>
            <a:ext cx="1962139" cy="6732165"/>
          </a:xfrm>
        </p:spPr>
      </p:pic>
      <p:sp>
        <p:nvSpPr>
          <p:cNvPr id="6" name="TextovéPole 5"/>
          <p:cNvSpPr txBox="1"/>
          <p:nvPr/>
        </p:nvSpPr>
        <p:spPr>
          <a:xfrm>
            <a:off x="0" y="6913344"/>
            <a:ext cx="10080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www.</a:t>
            </a:r>
            <a:r>
              <a:rPr lang="cs-CZ" dirty="0" err="1" smtClean="0">
                <a:hlinkClick r:id="rId3"/>
              </a:rPr>
              <a:t>zbynekmlcoch.cz</a:t>
            </a:r>
            <a:r>
              <a:rPr lang="cs-CZ" dirty="0" smtClean="0">
                <a:hlinkClick r:id="rId3"/>
              </a:rPr>
              <a:t>/informace/</a:t>
            </a:r>
            <a:r>
              <a:rPr lang="cs-CZ" dirty="0" err="1" smtClean="0">
                <a:hlinkClick r:id="rId3"/>
              </a:rPr>
              <a:t>medicina</a:t>
            </a:r>
            <a:r>
              <a:rPr lang="cs-CZ" dirty="0" smtClean="0">
                <a:hlinkClick r:id="rId3"/>
              </a:rPr>
              <a:t>/neurologie-nemoci-</a:t>
            </a:r>
            <a:r>
              <a:rPr lang="cs-CZ" dirty="0" err="1" smtClean="0">
                <a:hlinkClick r:id="rId3"/>
              </a:rPr>
              <a:t>vysetreni</a:t>
            </a:r>
            <a:r>
              <a:rPr lang="cs-CZ" dirty="0" smtClean="0">
                <a:hlinkClick r:id="rId3"/>
              </a:rPr>
              <a:t>/bolesti-</a:t>
            </a:r>
            <a:r>
              <a:rPr lang="cs-CZ" dirty="0" err="1" smtClean="0">
                <a:hlinkClick r:id="rId3"/>
              </a:rPr>
              <a:t>patere</a:t>
            </a:r>
            <a:r>
              <a:rPr lang="cs-CZ" dirty="0" smtClean="0">
                <a:hlinkClick r:id="rId3"/>
              </a:rPr>
              <a:t>-</a:t>
            </a:r>
            <a:r>
              <a:rPr lang="cs-CZ" dirty="0" err="1" smtClean="0">
                <a:hlinkClick r:id="rId3"/>
              </a:rPr>
              <a:t>vertebrogenni</a:t>
            </a:r>
            <a:r>
              <a:rPr lang="cs-CZ" dirty="0" smtClean="0">
                <a:hlinkClick r:id="rId3"/>
              </a:rPr>
              <a:t>-</a:t>
            </a:r>
            <a:r>
              <a:rPr lang="cs-CZ" dirty="0" err="1" smtClean="0">
                <a:hlinkClick r:id="rId3"/>
              </a:rPr>
              <a:t>algicky</a:t>
            </a:r>
            <a:r>
              <a:rPr lang="cs-CZ" dirty="0" smtClean="0">
                <a:hlinkClick r:id="rId3"/>
              </a:rPr>
              <a:t>-syndrom-</a:t>
            </a:r>
            <a:r>
              <a:rPr lang="cs-CZ" dirty="0" err="1" smtClean="0">
                <a:hlinkClick r:id="rId3"/>
              </a:rPr>
              <a:t>vas</a:t>
            </a:r>
            <a:r>
              <a:rPr lang="cs-CZ" dirty="0" smtClean="0"/>
              <a:t>, </a:t>
            </a:r>
            <a:r>
              <a:rPr lang="cs-CZ" dirty="0" smtClean="0">
                <a:hlinkClick r:id="rId4"/>
              </a:rPr>
              <a:t>http://cs.wikipedia.org/wiki/P%C3%A1te%C5%99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2448024" y="1475581"/>
            <a:ext cx="68407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Nejčastější příčiny bolesti zad</a:t>
            </a:r>
          </a:p>
          <a:p>
            <a:r>
              <a:rPr lang="cs-CZ" sz="2800" dirty="0" smtClean="0"/>
              <a:t>Blokáda v páteřním segmentu – </a:t>
            </a:r>
            <a:r>
              <a:rPr lang="cs-CZ" sz="2800" dirty="0" err="1" smtClean="0"/>
              <a:t>skřípnití</a:t>
            </a:r>
            <a:r>
              <a:rPr lang="cs-CZ" sz="2800" dirty="0" smtClean="0"/>
              <a:t> kloubního pouzdra mezi kloubní plošky, následuje svalový stah zvyšující bolest</a:t>
            </a:r>
          </a:p>
          <a:p>
            <a:r>
              <a:rPr lang="cs-CZ" sz="2800" dirty="0" smtClean="0"/>
              <a:t>Přetížení pohybového systému – nárazový sport, práce</a:t>
            </a:r>
          </a:p>
          <a:p>
            <a:r>
              <a:rPr lang="cs-CZ" sz="2800" dirty="0" smtClean="0"/>
              <a:t>Degenerace – výhřez ploténky, zmenšování množství vody v ploténce, tvorba kostěných návalků – zužování  míšního kanálu</a:t>
            </a:r>
          </a:p>
          <a:p>
            <a:r>
              <a:rPr lang="cs-CZ" sz="2800" dirty="0" smtClean="0"/>
              <a:t>Úrazy</a:t>
            </a:r>
          </a:p>
          <a:p>
            <a:r>
              <a:rPr lang="cs-CZ" sz="2800" dirty="0" smtClean="0"/>
              <a:t>Vrozené vady</a:t>
            </a:r>
          </a:p>
          <a:p>
            <a:r>
              <a:rPr lang="cs-CZ" sz="2800" dirty="0" smtClean="0"/>
              <a:t>Opotřebení věkem</a:t>
            </a:r>
            <a:endParaRPr lang="cs-CZ" sz="2800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Další vady a nemoci opěrné soustavy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769040"/>
            <a:ext cx="5760449" cy="4989240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- </a:t>
            </a:r>
            <a:r>
              <a:rPr lang="cs-CZ" sz="2800" b="1" dirty="0" smtClean="0"/>
              <a:t>rozštěpy</a:t>
            </a:r>
            <a:r>
              <a:rPr lang="cs-CZ" sz="2800" dirty="0" smtClean="0"/>
              <a:t> páteře, rozštěpy patra – nedojde k přirozenému spojení obratlů, obličejových částí – genetická vada</a:t>
            </a:r>
          </a:p>
          <a:p>
            <a:pPr>
              <a:buNone/>
            </a:pPr>
            <a:r>
              <a:rPr lang="cs-CZ" sz="2800" dirty="0" smtClean="0"/>
              <a:t>- </a:t>
            </a:r>
            <a:r>
              <a:rPr lang="cs-CZ" sz="2800" b="1" dirty="0" smtClean="0"/>
              <a:t>vrozená poruchy vývoje kyčelního kloubu</a:t>
            </a:r>
            <a:endParaRPr lang="cs-CZ" sz="2800" dirty="0" smtClean="0"/>
          </a:p>
          <a:p>
            <a:pPr>
              <a:buNone/>
            </a:pPr>
            <a:r>
              <a:rPr lang="cs-CZ" sz="2800" dirty="0" smtClean="0"/>
              <a:t>- bočitost páteře (</a:t>
            </a:r>
            <a:r>
              <a:rPr lang="cs-CZ" sz="2800" b="1" dirty="0" smtClean="0"/>
              <a:t>skoliosa</a:t>
            </a:r>
            <a:r>
              <a:rPr lang="cs-CZ" sz="2800" dirty="0" smtClean="0"/>
              <a:t>)</a:t>
            </a:r>
          </a:p>
          <a:p>
            <a:pPr>
              <a:buNone/>
            </a:pPr>
            <a:r>
              <a:rPr lang="cs-CZ" sz="2800" dirty="0" smtClean="0"/>
              <a:t>- </a:t>
            </a:r>
            <a:r>
              <a:rPr lang="cs-CZ" sz="2800" b="1" dirty="0" smtClean="0"/>
              <a:t>revmatismus</a:t>
            </a:r>
            <a:r>
              <a:rPr lang="cs-CZ" sz="2800" dirty="0" smtClean="0"/>
              <a:t> = záněty kloubů vyvolané viry a bakteriemi</a:t>
            </a:r>
          </a:p>
        </p:txBody>
      </p:sp>
      <p:pic>
        <p:nvPicPr>
          <p:cNvPr id="4" name="Obrázek 3" descr="skolio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80472" y="1115541"/>
            <a:ext cx="3240360" cy="5003116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6552480" y="6372125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http://cs.wikipedia.org/wiki/Skoli%C3%B3za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03024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Poruchy </a:t>
            </a:r>
            <a:r>
              <a:rPr lang="cs-CZ" b="1" dirty="0" smtClean="0"/>
              <a:t>růstu kostí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9071640" cy="6228110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Růst kostí je ovlivněn </a:t>
            </a:r>
            <a:r>
              <a:rPr lang="cs-CZ" b="1" dirty="0" smtClean="0"/>
              <a:t>růstovým hormonem – somatotropní hormon  - STH </a:t>
            </a:r>
            <a:r>
              <a:rPr lang="cs-CZ" dirty="0" smtClean="0"/>
              <a:t>(tvoří se v adenohypofýze – přední lalok podvěsku mozkového v </a:t>
            </a:r>
            <a:r>
              <a:rPr lang="cs-CZ" dirty="0" err="1" smtClean="0"/>
              <a:t>hypothalamu</a:t>
            </a:r>
            <a:r>
              <a:rPr lang="cs-CZ" dirty="0" smtClean="0"/>
              <a:t>)</a:t>
            </a:r>
          </a:p>
          <a:p>
            <a:pPr>
              <a:buNone/>
            </a:pPr>
            <a:r>
              <a:rPr lang="cs-CZ" dirty="0" smtClean="0"/>
              <a:t>Gigantismus – nadměrné vylučování  STH v průběhu dospívání</a:t>
            </a:r>
          </a:p>
          <a:p>
            <a:pPr>
              <a:buNone/>
            </a:pPr>
            <a:r>
              <a:rPr lang="cs-CZ" b="1" dirty="0" smtClean="0"/>
              <a:t>Nanismus</a:t>
            </a:r>
            <a:r>
              <a:rPr lang="cs-CZ" dirty="0" smtClean="0"/>
              <a:t> – </a:t>
            </a:r>
            <a:r>
              <a:rPr lang="cs-CZ" dirty="0" smtClean="0"/>
              <a:t>podprůměrné vylučování  </a:t>
            </a:r>
            <a:r>
              <a:rPr lang="cs-CZ" dirty="0" smtClean="0"/>
              <a:t>STH v průběhu dospívání</a:t>
            </a:r>
            <a:endParaRPr lang="cs-CZ" dirty="0" smtClean="0"/>
          </a:p>
          <a:p>
            <a:pPr>
              <a:buNone/>
            </a:pPr>
            <a:r>
              <a:rPr lang="cs-CZ" b="1" dirty="0" smtClean="0"/>
              <a:t>Akromegalie</a:t>
            </a:r>
            <a:r>
              <a:rPr lang="cs-CZ" dirty="0" smtClean="0"/>
              <a:t> </a:t>
            </a:r>
            <a:r>
              <a:rPr lang="cs-CZ" dirty="0" smtClean="0"/>
              <a:t>– nadměrné vylučování  STH v </a:t>
            </a:r>
            <a:r>
              <a:rPr lang="cs-CZ" dirty="0" smtClean="0"/>
              <a:t>dospělosti (z důvodu např. nádoru) – rostou koncové části těla – brada, nos, lícní kosti.</a:t>
            </a:r>
            <a:endParaRPr lang="cs-CZ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Gigantismus</a:t>
            </a:r>
            <a:endParaRPr lang="cs-CZ" b="1" dirty="0"/>
          </a:p>
        </p:txBody>
      </p:sp>
      <p:pic>
        <p:nvPicPr>
          <p:cNvPr id="4" name="Zástupný symbol pro obsah 3" descr="Robert_Wadlow gigantism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9832" y="1331565"/>
            <a:ext cx="4098719" cy="5827563"/>
          </a:xfrm>
        </p:spPr>
      </p:pic>
      <p:sp>
        <p:nvSpPr>
          <p:cNvPr id="5" name="TextovéPole 4"/>
          <p:cNvSpPr txBox="1"/>
          <p:nvPr/>
        </p:nvSpPr>
        <p:spPr>
          <a:xfrm>
            <a:off x="5328344" y="1691605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Robert </a:t>
            </a:r>
            <a:r>
              <a:rPr lang="cs-CZ" sz="2400" dirty="0" err="1" smtClean="0"/>
              <a:t>Wadlow</a:t>
            </a:r>
            <a:r>
              <a:rPr lang="cs-CZ" sz="2400" dirty="0" smtClean="0"/>
              <a:t> – nejvyšší známý muž s matkou</a:t>
            </a:r>
          </a:p>
          <a:p>
            <a:r>
              <a:rPr lang="cs-CZ" sz="2400" dirty="0" smtClean="0">
                <a:hlinkClick r:id="rId3"/>
              </a:rPr>
              <a:t>http://cs.wikipedia.org/wiki/Gigantismus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Kostní dřeň, </a:t>
            </a:r>
            <a:r>
              <a:rPr lang="cs-CZ" b="1" dirty="0" smtClean="0"/>
              <a:t>krvetvorba a její </a:t>
            </a:r>
            <a:r>
              <a:rPr lang="cs-CZ" b="1" dirty="0" smtClean="0"/>
              <a:t>poruchy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Kostní dřeň vyplňuje dutiny kostí</a:t>
            </a:r>
          </a:p>
          <a:p>
            <a:r>
              <a:rPr lang="cs-CZ" sz="2400" dirty="0" smtClean="0"/>
              <a:t>V mládí je </a:t>
            </a:r>
            <a:r>
              <a:rPr lang="cs-CZ" sz="2400" b="1" dirty="0" smtClean="0"/>
              <a:t>červená</a:t>
            </a:r>
            <a:r>
              <a:rPr lang="cs-CZ" sz="2400" dirty="0" smtClean="0"/>
              <a:t> – odpovídá za krvetvorbu</a:t>
            </a:r>
          </a:p>
          <a:p>
            <a:r>
              <a:rPr lang="cs-CZ" sz="2400" dirty="0" smtClean="0"/>
              <a:t>S věkem se mění ve většině kostí na </a:t>
            </a:r>
            <a:r>
              <a:rPr lang="cs-CZ" sz="2400" b="1" dirty="0" smtClean="0"/>
              <a:t>žlutou</a:t>
            </a:r>
            <a:r>
              <a:rPr lang="cs-CZ" sz="2400" dirty="0" smtClean="0"/>
              <a:t> (morek - tuk), ve stáří přechází v šedou (ztráta tuku)</a:t>
            </a:r>
          </a:p>
          <a:p>
            <a:r>
              <a:rPr lang="cs-CZ" sz="2400" dirty="0" smtClean="0"/>
              <a:t>Červená kostní dřeň zůstává v </a:t>
            </a:r>
            <a:r>
              <a:rPr lang="cs-CZ" sz="2400" b="1" dirty="0" smtClean="0"/>
              <a:t>plochých kostech </a:t>
            </a:r>
            <a:r>
              <a:rPr lang="cs-CZ" sz="2400" dirty="0" smtClean="0"/>
              <a:t>– hrudní kost, žebra, pánev, ploché kosti lebky, funkce krvetvorby zůstává</a:t>
            </a:r>
          </a:p>
          <a:p>
            <a:r>
              <a:rPr lang="cs-CZ" sz="2400" b="1" dirty="0" smtClean="0"/>
              <a:t>Kmenové buňky červené kostní dřeně </a:t>
            </a:r>
            <a:r>
              <a:rPr lang="cs-CZ" sz="2400" dirty="0" smtClean="0"/>
              <a:t>tvoří všechny pevné složky krve – leukocyty (s jádrem), erytrocyty (bez jádra), trombocyty – jsou nebuněčné složky buněčného původu</a:t>
            </a:r>
          </a:p>
          <a:p>
            <a:r>
              <a:rPr lang="cs-CZ" sz="2400" dirty="0" smtClean="0"/>
              <a:t>V případě dárcovství je odebírána z </a:t>
            </a:r>
            <a:r>
              <a:rPr lang="cs-CZ" sz="2400" b="1" dirty="0" smtClean="0"/>
              <a:t>pánevních kostí</a:t>
            </a:r>
            <a:endParaRPr lang="cs-CZ" sz="2400" b="1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Dárcovství kostní dřeně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115541"/>
            <a:ext cx="9071640" cy="4989240"/>
          </a:xfrm>
        </p:spPr>
        <p:txBody>
          <a:bodyPr/>
          <a:lstStyle/>
          <a:p>
            <a:r>
              <a:rPr lang="cs-CZ" dirty="0" smtClean="0"/>
              <a:t>Transplantace kostní dřeně se prováv případě špatné krvetvorby -  krvetvorný útlum, leukémie, lymfom  - nádor mízních uzlin</a:t>
            </a:r>
          </a:p>
          <a:p>
            <a:r>
              <a:rPr lang="cs-CZ" dirty="0" smtClean="0"/>
              <a:t>Obnovuje se nejen krvetvorba </a:t>
            </a:r>
            <a:r>
              <a:rPr lang="cs-CZ" dirty="0" err="1" smtClean="0"/>
              <a:t>alei</a:t>
            </a:r>
            <a:r>
              <a:rPr lang="cs-CZ" dirty="0" smtClean="0"/>
              <a:t>  obranyschopnost organismu</a:t>
            </a:r>
          </a:p>
          <a:p>
            <a:r>
              <a:rPr lang="cs-CZ" dirty="0" smtClean="0"/>
              <a:t>Odběr  se provádí </a:t>
            </a:r>
          </a:p>
          <a:p>
            <a:pPr lvl="1"/>
            <a:r>
              <a:rPr lang="cs-CZ" dirty="0" smtClean="0"/>
              <a:t>Odsátím dřeně z pánevních kostí</a:t>
            </a:r>
          </a:p>
          <a:p>
            <a:pPr lvl="1"/>
            <a:r>
              <a:rPr lang="cs-CZ" dirty="0" smtClean="0"/>
              <a:t>Separací z krve</a:t>
            </a:r>
          </a:p>
          <a:p>
            <a:pPr lvl="1"/>
            <a:r>
              <a:rPr lang="cs-CZ" dirty="0" smtClean="0"/>
              <a:t>Z pupečníkové krve </a:t>
            </a:r>
          </a:p>
          <a:p>
            <a:r>
              <a:rPr lang="cs-CZ" dirty="0" smtClean="0"/>
              <a:t>Buňky se podávají jako běžná transfuze do krevního řečiště příjemce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sz="1800" dirty="0" smtClean="0"/>
              <a:t>Jelínek, J. a </a:t>
            </a:r>
            <a:r>
              <a:rPr lang="cs-CZ" sz="1800" dirty="0" err="1" smtClean="0"/>
              <a:t>Zicháček</a:t>
            </a:r>
            <a:r>
              <a:rPr lang="cs-CZ" sz="1800" dirty="0" smtClean="0"/>
              <a:t>, V.: Biologie pro gymnázia. Nakladatelství Olomouc</a:t>
            </a:r>
          </a:p>
          <a:p>
            <a:pPr>
              <a:buNone/>
            </a:pPr>
            <a:r>
              <a:rPr lang="cs-CZ" sz="1800" dirty="0" smtClean="0">
                <a:hlinkClick r:id="rId2"/>
              </a:rPr>
              <a:t>http://cs.wikipedia.org/wiki/Lidsk%C3%A9_svalstvo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3"/>
              </a:rPr>
              <a:t>http://cs.wikipedia.org/wiki/Hladk%C3%A1_svalovina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4"/>
              </a:rPr>
              <a:t>http://cs.wikipedia.org/wiki/P%C5%99%C3%AD%C4%8Dn%C4%9B_pruhovan%C3%A1_svalovina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5"/>
              </a:rPr>
              <a:t>http://cs.wikipedia.org/wiki/Svalov%C3%A1_tk%C3%A1%C5%88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6"/>
              </a:rPr>
              <a:t>http://www.doktor-</a:t>
            </a:r>
            <a:r>
              <a:rPr lang="cs-CZ" sz="1800" dirty="0" err="1" smtClean="0">
                <a:hlinkClick r:id="rId6"/>
              </a:rPr>
              <a:t>zdravi.cz</a:t>
            </a:r>
            <a:r>
              <a:rPr lang="cs-CZ" sz="1800" dirty="0" smtClean="0">
                <a:hlinkClick r:id="rId6"/>
              </a:rPr>
              <a:t>/</a:t>
            </a:r>
            <a:r>
              <a:rPr lang="cs-CZ" sz="1800" dirty="0" err="1" smtClean="0">
                <a:hlinkClick r:id="rId6"/>
              </a:rPr>
              <a:t>clanky</a:t>
            </a:r>
            <a:r>
              <a:rPr lang="cs-CZ" sz="1800" dirty="0" smtClean="0">
                <a:hlinkClick r:id="rId6"/>
              </a:rPr>
              <a:t>/</a:t>
            </a:r>
            <a:r>
              <a:rPr lang="cs-CZ" sz="1800" dirty="0" err="1" smtClean="0">
                <a:hlinkClick r:id="rId6"/>
              </a:rPr>
              <a:t>natrzeny</a:t>
            </a:r>
            <a:r>
              <a:rPr lang="cs-CZ" sz="1800" dirty="0" smtClean="0">
                <a:hlinkClick r:id="rId6"/>
              </a:rPr>
              <a:t>-sval-a-</a:t>
            </a:r>
            <a:r>
              <a:rPr lang="cs-CZ" sz="1800" dirty="0" err="1" smtClean="0">
                <a:hlinkClick r:id="rId6"/>
              </a:rPr>
              <a:t>svalova</a:t>
            </a:r>
            <a:r>
              <a:rPr lang="cs-CZ" sz="1800" dirty="0" smtClean="0">
                <a:hlinkClick r:id="rId6"/>
              </a:rPr>
              <a:t>-</a:t>
            </a:r>
            <a:r>
              <a:rPr lang="cs-CZ" sz="1800" dirty="0" err="1" smtClean="0">
                <a:hlinkClick r:id="rId6"/>
              </a:rPr>
              <a:t>poraneni</a:t>
            </a:r>
            <a:r>
              <a:rPr lang="cs-CZ" sz="1800" dirty="0" smtClean="0">
                <a:hlinkClick r:id="rId6"/>
              </a:rPr>
              <a:t>/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7"/>
              </a:rPr>
              <a:t>http://</a:t>
            </a:r>
            <a:r>
              <a:rPr lang="cs-CZ" sz="1800" dirty="0" smtClean="0">
                <a:hlinkClick r:id="rId7"/>
              </a:rPr>
              <a:t>cs.wikipedia.org/wiki/Kost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8"/>
              </a:rPr>
              <a:t>http://www.</a:t>
            </a:r>
            <a:r>
              <a:rPr lang="cs-CZ" sz="1800" dirty="0" err="1" smtClean="0">
                <a:hlinkClick r:id="rId8"/>
              </a:rPr>
              <a:t>kostnidren.cz</a:t>
            </a:r>
            <a:r>
              <a:rPr lang="cs-CZ" sz="1800" dirty="0" smtClean="0">
                <a:hlinkClick r:id="rId8"/>
              </a:rPr>
              <a:t>/nadace/index.</a:t>
            </a:r>
            <a:r>
              <a:rPr lang="cs-CZ" sz="1800" dirty="0" err="1" smtClean="0">
                <a:hlinkClick r:id="rId8"/>
              </a:rPr>
              <a:t>php</a:t>
            </a:r>
            <a:r>
              <a:rPr lang="cs-CZ" sz="1800" dirty="0" smtClean="0">
                <a:hlinkClick r:id="rId8"/>
              </a:rPr>
              <a:t>?id=350</a:t>
            </a: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200" dirty="0" smtClean="0">
              <a:hlinkClick r:id="rId9"/>
            </a:endParaRPr>
          </a:p>
          <a:p>
            <a:pPr>
              <a:buNone/>
            </a:pPr>
            <a:endParaRPr lang="cs-CZ" sz="1800" dirty="0" smtClean="0">
              <a:hlinkClick r:id="rId9"/>
            </a:endParaRPr>
          </a:p>
          <a:p>
            <a:pPr>
              <a:buNone/>
            </a:pPr>
            <a:endParaRPr lang="cs-CZ" dirty="0" smtClean="0">
              <a:hlinkClick r:id="rId9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svaly tela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727944" y="0"/>
            <a:ext cx="6985000" cy="74898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Stavba svalové buňky</a:t>
            </a:r>
            <a:endParaRPr lang="cs-CZ" b="1" dirty="0"/>
          </a:p>
        </p:txBody>
      </p:sp>
      <p:pic>
        <p:nvPicPr>
          <p:cNvPr id="6" name="Zástupný symbol pro obsah 5" descr="stavba myocyt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8064" y="899517"/>
            <a:ext cx="4734607" cy="6312809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71640" cy="89951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Stavba svalu</a:t>
            </a:r>
            <a:endParaRPr lang="cs-CZ" b="1" dirty="0"/>
          </a:p>
        </p:txBody>
      </p:sp>
      <p:pic>
        <p:nvPicPr>
          <p:cNvPr id="4" name="Zástupný symbol pro obsah 3" descr="svalové vlákno a stavbasval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1840" y="755501"/>
            <a:ext cx="8856984" cy="6264696"/>
          </a:xfrm>
        </p:spPr>
      </p:pic>
      <p:sp>
        <p:nvSpPr>
          <p:cNvPr id="5" name="TextovéPole 4"/>
          <p:cNvSpPr txBox="1"/>
          <p:nvPr/>
        </p:nvSpPr>
        <p:spPr>
          <a:xfrm>
            <a:off x="431799" y="7092205"/>
            <a:ext cx="9648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http://cs.wikipedia.org/wiki/P%C5%99%C3%AD%C4%8Dn%C4%9B_pruhovan%C3%A1_svalovina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Stavba svalu z </a:t>
            </a:r>
            <a:r>
              <a:rPr lang="cs-CZ" b="1" dirty="0" smtClean="0">
                <a:hlinkClick r:id="rId2"/>
              </a:rPr>
              <a:t>www.</a:t>
            </a:r>
            <a:r>
              <a:rPr lang="cs-CZ" b="1" dirty="0" err="1" smtClean="0">
                <a:hlinkClick r:id="rId2"/>
              </a:rPr>
              <a:t>cuni.cz</a:t>
            </a:r>
            <a:r>
              <a:rPr lang="cs-CZ" b="1" dirty="0" smtClean="0"/>
              <a:t/>
            </a:r>
            <a:br>
              <a:rPr lang="cs-CZ" b="1" dirty="0" smtClean="0"/>
            </a:br>
            <a:endParaRPr lang="cs-CZ" b="1" dirty="0"/>
          </a:p>
        </p:txBody>
      </p:sp>
      <p:pic>
        <p:nvPicPr>
          <p:cNvPr id="4" name="Zástupný symbol pro obsah 3" descr="stavba_svalu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863046"/>
            <a:ext cx="10080625" cy="6696629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Příčně pruhovaná svalovina</a:t>
            </a:r>
            <a:endParaRPr lang="cs-CZ" b="1" dirty="0"/>
          </a:p>
        </p:txBody>
      </p:sp>
      <p:pic>
        <p:nvPicPr>
          <p:cNvPr id="4" name="Zástupný symbol pro obsah 3" descr="pricne sv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1800" y="1043533"/>
            <a:ext cx="4510382" cy="3384376"/>
          </a:xfrm>
        </p:spPr>
      </p:pic>
      <p:pic>
        <p:nvPicPr>
          <p:cNvPr id="5" name="Obrázek 4" descr="podel sv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0312" y="1043533"/>
            <a:ext cx="4491608" cy="3368706"/>
          </a:xfrm>
          <a:prstGeom prst="rect">
            <a:avLst/>
          </a:prstGeom>
        </p:spPr>
      </p:pic>
      <p:pic>
        <p:nvPicPr>
          <p:cNvPr id="6" name="Obrázek 5" descr="Synapse_diag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5816" y="4931965"/>
            <a:ext cx="2457028" cy="226767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3096096" y="4499917"/>
            <a:ext cx="67685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Příčný a podélný řez svalovinou</a:t>
            </a:r>
          </a:p>
          <a:p>
            <a:r>
              <a:rPr lang="cs-CZ" sz="2000" dirty="0" smtClean="0">
                <a:hlinkClick r:id="rId5"/>
              </a:rPr>
              <a:t>http://cs.wikipedia.org/wiki/P%C5%99%C3%AD%C4%8Dn%C4%9B_pruhovan%C3%A1_svalovina</a:t>
            </a:r>
            <a:endParaRPr lang="cs-CZ" sz="2000" dirty="0" smtClean="0"/>
          </a:p>
          <a:p>
            <a:r>
              <a:rPr lang="cs-CZ" sz="2000" b="1" dirty="0" smtClean="0"/>
              <a:t>Zajišťuje pohyb a držení těla</a:t>
            </a:r>
          </a:p>
          <a:p>
            <a:r>
              <a:rPr lang="cs-CZ" sz="2000" b="1" dirty="0" smtClean="0"/>
              <a:t>Je ovládána vůlí</a:t>
            </a:r>
          </a:p>
          <a:p>
            <a:r>
              <a:rPr lang="cs-CZ" sz="2000" dirty="0" smtClean="0"/>
              <a:t>1 – nervové vlákno</a:t>
            </a:r>
          </a:p>
          <a:p>
            <a:r>
              <a:rPr lang="cs-CZ" sz="2000" dirty="0" smtClean="0"/>
              <a:t>2 – nervosvalová ploténka</a:t>
            </a:r>
          </a:p>
          <a:p>
            <a:r>
              <a:rPr lang="cs-CZ" sz="2000" dirty="0" smtClean="0"/>
              <a:t>3 – svalové vlákno = svalová buňka = </a:t>
            </a:r>
            <a:r>
              <a:rPr lang="cs-CZ" sz="2000" dirty="0" err="1" smtClean="0"/>
              <a:t>myocyt</a:t>
            </a:r>
            <a:endParaRPr lang="cs-CZ" sz="2000" dirty="0" smtClean="0"/>
          </a:p>
          <a:p>
            <a:r>
              <a:rPr lang="cs-CZ" sz="2000" dirty="0" smtClean="0"/>
              <a:t>4 – myofibrily – </a:t>
            </a:r>
            <a:r>
              <a:rPr lang="cs-CZ" sz="2000" dirty="0" err="1" smtClean="0"/>
              <a:t>aktinomyozinový</a:t>
            </a:r>
            <a:r>
              <a:rPr lang="cs-CZ" sz="2000" dirty="0" smtClean="0"/>
              <a:t> komplex</a:t>
            </a:r>
            <a:endParaRPr lang="cs-CZ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Hladká svalovina</a:t>
            </a:r>
            <a:endParaRPr lang="cs-CZ" b="1" dirty="0"/>
          </a:p>
        </p:txBody>
      </p:sp>
      <p:pic>
        <p:nvPicPr>
          <p:cNvPr id="4" name="Zástupný symbol pro obsah 3" descr="hladka svalovib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1800" y="1691605"/>
            <a:ext cx="4824536" cy="4758747"/>
          </a:xfrm>
        </p:spPr>
      </p:pic>
      <p:sp>
        <p:nvSpPr>
          <p:cNvPr id="5" name="TextovéPole 4"/>
          <p:cNvSpPr txBox="1"/>
          <p:nvPr/>
        </p:nvSpPr>
        <p:spPr>
          <a:xfrm>
            <a:off x="5472360" y="1691605"/>
            <a:ext cx="42484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Tvoří svalovinu trubic </a:t>
            </a:r>
          </a:p>
          <a:p>
            <a:endParaRPr lang="cs-CZ" sz="2400" dirty="0" smtClean="0"/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Trávicí soustavy. jícen, žaludek, střeva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 Oběhové soustavy: tepny, žíly</a:t>
            </a:r>
          </a:p>
          <a:p>
            <a:endParaRPr lang="cs-CZ" sz="2400" dirty="0" smtClean="0"/>
          </a:p>
          <a:p>
            <a:r>
              <a:rPr lang="cs-CZ" sz="2400" dirty="0" smtClean="0"/>
              <a:t>Tvoří stěny močového měchýře</a:t>
            </a:r>
          </a:p>
          <a:p>
            <a:endParaRPr lang="cs-CZ" sz="2400" dirty="0" smtClean="0"/>
          </a:p>
          <a:p>
            <a:r>
              <a:rPr lang="cs-CZ" sz="2400" dirty="0" smtClean="0"/>
              <a:t>Tvoří svaly dělohy</a:t>
            </a:r>
          </a:p>
          <a:p>
            <a:endParaRPr lang="cs-CZ" sz="2400" dirty="0" smtClean="0"/>
          </a:p>
          <a:p>
            <a:r>
              <a:rPr lang="cs-CZ" sz="2400" dirty="0" smtClean="0"/>
              <a:t>Vřetenovité jednojaderné buňky nejsou u většiny populace vůlí ovlivnitelné</a:t>
            </a:r>
          </a:p>
          <a:p>
            <a:endParaRPr lang="cs-CZ" sz="2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503808" y="7020197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http://cs.wikipedia.org/wiki/Hladk%C3%A1_svalovina</a:t>
            </a:r>
            <a:endParaRPr lang="cs-CZ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Srdeční svalovina</a:t>
            </a:r>
            <a:endParaRPr lang="cs-CZ" b="1" dirty="0"/>
          </a:p>
        </p:txBody>
      </p:sp>
      <p:pic>
        <p:nvPicPr>
          <p:cNvPr id="4" name="Zástupný symbol pro obsah 3" descr="srdec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44368" y="1115541"/>
            <a:ext cx="4266474" cy="3243228"/>
          </a:xfrm>
        </p:spPr>
      </p:pic>
      <p:sp>
        <p:nvSpPr>
          <p:cNvPr id="6" name="TextovéPole 5"/>
          <p:cNvSpPr txBox="1"/>
          <p:nvPr/>
        </p:nvSpPr>
        <p:spPr>
          <a:xfrm>
            <a:off x="503808" y="6948189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http://cs.wikipedia.org/wiki/Srde%C4%8Dn%C3%AD_svalovina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7" name="Obrázek 6" descr="srd v rez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9792" y="1115541"/>
            <a:ext cx="4909636" cy="324036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31800" y="4571925"/>
            <a:ext cx="93610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cs-CZ" sz="2400" dirty="0" smtClean="0"/>
              <a:t>Pracuje po celý život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Stavbou podobná příčně pruhované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Vůlí u většiny populace neovladatelná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Řízená z prodloužené míchy a vlastními řídícími centry – převodní srdeční systém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Buňky jsou vzájemně pospojovány „můstky“ – interkalárními disky </a:t>
            </a:r>
            <a:endParaRPr lang="cs-CZ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907</Words>
  <Application>Microsoft Office PowerPoint</Application>
  <PresentationFormat>Vlastní</PresentationFormat>
  <Paragraphs>130</Paragraphs>
  <Slides>27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Snímek 3</vt:lpstr>
      <vt:lpstr>Stavba svalové buňky</vt:lpstr>
      <vt:lpstr>Stavba svalu</vt:lpstr>
      <vt:lpstr>Stavba svalu z www.cuni.cz </vt:lpstr>
      <vt:lpstr>Příčně pruhovaná svalovina</vt:lpstr>
      <vt:lpstr>Hladká svalovina</vt:lpstr>
      <vt:lpstr>Srdeční svalovina</vt:lpstr>
      <vt:lpstr>Zranění svalu </vt:lpstr>
      <vt:lpstr>Svalová atrofie </vt:lpstr>
      <vt:lpstr>Ochrnutí pohybové soustavy, </vt:lpstr>
      <vt:lpstr>Šlachy a jejich poškození</vt:lpstr>
      <vt:lpstr>Opěrná soustava  </vt:lpstr>
      <vt:lpstr>Stavba kostní tkáně</vt:lpstr>
      <vt:lpstr>Stavba kosti</vt:lpstr>
      <vt:lpstr>Vývoj dlouhé kosti</vt:lpstr>
      <vt:lpstr>Zlomeniny </vt:lpstr>
      <vt:lpstr>Osteoporóza </vt:lpstr>
      <vt:lpstr>Artróza </vt:lpstr>
      <vt:lpstr>Páteř – ochrana míchy</vt:lpstr>
      <vt:lpstr>Další vady a nemoci opěrné soustavy</vt:lpstr>
      <vt:lpstr>Poruchy růstu kostí</vt:lpstr>
      <vt:lpstr>Gigantismus</vt:lpstr>
      <vt:lpstr>Kostní dřeň, krvetvorba a její poruchy</vt:lpstr>
      <vt:lpstr>Dárcovství kostní dřeně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103</cp:revision>
  <dcterms:created xsi:type="dcterms:W3CDTF">2013-04-16T11:06:11Z</dcterms:created>
  <dcterms:modified xsi:type="dcterms:W3CDTF">2013-06-02T14:09:42Z</dcterms:modified>
</cp:coreProperties>
</file>