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78" r:id="rId2"/>
    <p:sldId id="283" r:id="rId3"/>
    <p:sldId id="284" r:id="rId4"/>
    <p:sldId id="297" r:id="rId5"/>
    <p:sldId id="298" r:id="rId6"/>
    <p:sldId id="285" r:id="rId7"/>
    <p:sldId id="286" r:id="rId8"/>
    <p:sldId id="296" r:id="rId9"/>
    <p:sldId id="287" r:id="rId10"/>
    <p:sldId id="288" r:id="rId11"/>
    <p:sldId id="299" r:id="rId12"/>
    <p:sldId id="289" r:id="rId13"/>
    <p:sldId id="300" r:id="rId14"/>
    <p:sldId id="290" r:id="rId15"/>
    <p:sldId id="292" r:id="rId16"/>
    <p:sldId id="293" r:id="rId17"/>
    <p:sldId id="291" r:id="rId18"/>
    <p:sldId id="294" r:id="rId19"/>
    <p:sldId id="295" r:id="rId20"/>
    <p:sldId id="301" r:id="rId21"/>
    <p:sldId id="302" r:id="rId22"/>
    <p:sldId id="277" r:id="rId23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29" autoAdjust="0"/>
    <p:restoredTop sz="94660"/>
  </p:normalViewPr>
  <p:slideViewPr>
    <p:cSldViewPr>
      <p:cViewPr varScale="1">
        <p:scale>
          <a:sx n="62" d="100"/>
          <a:sy n="62" d="100"/>
        </p:scale>
        <p:origin x="-1194" y="-72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F2F8B8F-64AE-48BF-848E-71FE183EAEE0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cs-CZ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35F688-5738-47E9-B155-8A4A98C01553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0329B-E15F-4BAA-A707-D4FCB76881A9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7426FE-8802-4B9C-894D-69368F10538A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E5ABAE3-7C70-40E9-9CC7-697CBAB8C74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CA4874-31BC-46EF-B6A7-098362D5F3A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D5F2A3-C7CC-4853-A414-D8D626BA8AFB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5BD36B-3154-4128-813A-6A65F9F640BE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33B623-D519-47BC-9574-DF38C40FD0D0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85F1A7-A0D2-4B09-887B-C09E6BD76952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C156E8-46F4-402A-B65C-068ED46F1F13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C7461B2-361B-466E-BA44-A5F28C825411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E1B587-2579-4E1A-A8C4-AE8ED6D7707F}" type="slidenum">
              <a:rPr/>
              <a:pPr lvl="0"/>
              <a:t>‹#›</a:t>
            </a:fld>
            <a:endParaRPr lang="cs-CZ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cs-CZ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cs-CZ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cs-CZ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66A45694-66ED-4523-9C19-0EB0278B319C}" type="slidenum">
              <a:rPr/>
              <a:pPr lvl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hangingPunct="0">
        <a:tabLst/>
        <a:defRPr lang="cs-CZ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cs-CZ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Kolorekt%C3%A1ln%C3%AD_karcin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medixa.org/nemoci/hemoroidy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eliakie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Celiakie" TargetMode="External"/><Relationship Id="rId3" Type="http://schemas.openxmlformats.org/officeDocument/2006/relationships/hyperlink" Target="http://cs.wikipedia.org/wiki/Zubn%C3%AD_kaz" TargetMode="External"/><Relationship Id="rId7" Type="http://schemas.openxmlformats.org/officeDocument/2006/relationships/hyperlink" Target="http://cs.wikipedia.org/wiki/Pr%C5%AFjem" TargetMode="External"/><Relationship Id="rId2" Type="http://schemas.openxmlformats.org/officeDocument/2006/relationships/hyperlink" Target="http://www.ordinace-lekarny.cz/clanky/Zaludecni_vred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Crohnova_nemoc" TargetMode="External"/><Relationship Id="rId5" Type="http://schemas.openxmlformats.org/officeDocument/2006/relationships/hyperlink" Target="http://cs.medixa.org/nemoci/hemoroidy" TargetMode="External"/><Relationship Id="rId4" Type="http://schemas.openxmlformats.org/officeDocument/2006/relationships/hyperlink" Target="http://cs.wikipedia.org/wiki/Parodontitida" TargetMode="External"/><Relationship Id="rId9" Type="http://schemas.openxmlformats.org/officeDocument/2006/relationships/hyperlink" Target="http://cs.wikipedia.org/wiki/Avitamin%C3%B3z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://cs.wikipedia.org/wiki/Zubn%C3%AD_kaz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hyperlink" Target="http://cs.wikipedia.org/wiki/Parodontitida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Gastroezofage%C3%A1ln%C3%AD_reflux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inace-lekarny.cz/clanky/Zaludecni_vredy.html" TargetMode="External"/><Relationship Id="rId2" Type="http://schemas.openxmlformats.org/officeDocument/2006/relationships/hyperlink" Target="http://cs.wikipedia.org/wiki/%C5%BDalude%C4%8Dn%C3%AD_v%C5%99e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elicobacter_pylori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cs.wikipedia.org/wiki/%C5%BDalude%C4%8Dn%C3%AD_v%C5%99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s.wikipedia.org/wiki/Z%C3%A1n%C4%9Bt_slep%C3%A9ho_st%C5%99eva" TargetMode="Externa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023727" y="2906707"/>
            <a:ext cx="7541463" cy="714379"/>
          </a:xfrm>
        </p:spPr>
        <p:txBody>
          <a:bodyPr>
            <a:noAutofit/>
          </a:bodyPr>
          <a:lstStyle/>
          <a:p>
            <a:pPr algn="l"/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8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8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8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8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8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800" dirty="0">
                <a:latin typeface="Times New Roman" pitchFamily="18" charset="0"/>
                <a:cs typeface="Times New Roman" pitchFamily="18" charset="0"/>
              </a:rPr>
            </a:br>
            <a:r>
              <a:rPr lang="cs-CZ" sz="1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800" dirty="0"/>
              <a:t/>
            </a:r>
            <a:br>
              <a:rPr lang="cs-CZ" sz="1800" dirty="0"/>
            </a:br>
            <a:endParaRPr lang="cs-CZ" sz="18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4203" y="842944"/>
            <a:ext cx="8652836" cy="1270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586" y="2430454"/>
            <a:ext cx="1270141" cy="119063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287784" y="4335466"/>
            <a:ext cx="9792841" cy="145599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cs-CZ" sz="2600" b="1" dirty="0" smtClean="0">
                <a:latin typeface="Times New Roman" pitchFamily="18" charset="0"/>
                <a:cs typeface="Times New Roman" pitchFamily="18" charset="0"/>
              </a:rPr>
              <a:t>VY_32_INOVACE_2705</a:t>
            </a:r>
            <a:endParaRPr lang="cs-CZ" sz="2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cs-CZ" sz="4400" b="1" dirty="0" smtClean="0"/>
              <a:t>Nemoci trávicí soustavy </a:t>
            </a:r>
          </a:p>
          <a:p>
            <a:pPr algn="ctr"/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Kolorektální karcinom</a:t>
            </a:r>
            <a:br>
              <a:rPr lang="cs-CZ" b="1" dirty="0" smtClean="0"/>
            </a:br>
            <a:r>
              <a:rPr lang="cs-CZ" b="1" dirty="0" smtClean="0"/>
              <a:t>rakovina tlustého střeva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769039"/>
            <a:ext cx="9071640" cy="5323165"/>
          </a:xfrm>
        </p:spPr>
        <p:txBody>
          <a:bodyPr/>
          <a:lstStyle/>
          <a:p>
            <a:r>
              <a:rPr lang="cs-CZ" sz="2400" dirty="0" smtClean="0"/>
              <a:t>Jedno z nejčastějších nádorových onemocnění</a:t>
            </a:r>
          </a:p>
          <a:p>
            <a:r>
              <a:rPr lang="cs-CZ" sz="2400" dirty="0" smtClean="0"/>
              <a:t>Nejčastější  u věkové kategorie nad 50 let</a:t>
            </a:r>
          </a:p>
          <a:p>
            <a:r>
              <a:rPr lang="cs-CZ" sz="2400" dirty="0" smtClean="0"/>
              <a:t>ČR je na špičce nejpostiženějších oblastí světa</a:t>
            </a:r>
          </a:p>
          <a:p>
            <a:r>
              <a:rPr lang="cs-CZ" sz="2400" dirty="0" smtClean="0"/>
              <a:t>Nevzniká rychle – nezhoubný polyp (benigní) se postupně zvrhne v karcinom (maligní)</a:t>
            </a:r>
          </a:p>
          <a:p>
            <a:r>
              <a:rPr lang="cs-CZ" sz="2400" dirty="0" smtClean="0"/>
              <a:t>Příčiny: vliv dědičnosti, sedavé zaměstnání, špatná životospráva, kouření, alkohol, zanedbání a podcenění prevence</a:t>
            </a:r>
          </a:p>
          <a:p>
            <a:r>
              <a:rPr lang="cs-CZ" sz="2400" dirty="0" smtClean="0"/>
              <a:t>První známky problému – krev ve stolici</a:t>
            </a:r>
          </a:p>
          <a:p>
            <a:r>
              <a:rPr lang="cs-CZ" sz="2400" dirty="0" err="1" smtClean="0"/>
              <a:t>Kolonoskopické</a:t>
            </a:r>
            <a:r>
              <a:rPr lang="cs-CZ" sz="2400" dirty="0" smtClean="0"/>
              <a:t> vyšetření – zároveň jsou odstraněny polypy a odebrány vzorky k histologickému vyšetření</a:t>
            </a:r>
          </a:p>
          <a:p>
            <a:endParaRPr lang="cs-CZ" sz="24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Rakovina a její podstata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31800" y="1043533"/>
            <a:ext cx="6264505" cy="5354707"/>
          </a:xfrm>
        </p:spPr>
        <p:txBody>
          <a:bodyPr/>
          <a:lstStyle/>
          <a:p>
            <a:r>
              <a:rPr lang="cs-CZ" sz="2800" dirty="0" smtClean="0"/>
              <a:t>Buňky se začnou nekontrolovatelně množit – degradace mitózy na amitózu</a:t>
            </a:r>
          </a:p>
          <a:p>
            <a:r>
              <a:rPr lang="cs-CZ" sz="2800" dirty="0" smtClean="0"/>
              <a:t>Imunitní reakce organismu selže – nenajde „zvrhlou“ buňku</a:t>
            </a:r>
            <a:endParaRPr lang="cs-CZ" sz="2800" dirty="0"/>
          </a:p>
        </p:txBody>
      </p:sp>
      <p:pic>
        <p:nvPicPr>
          <p:cNvPr id="6" name="Obrázek 5" descr="schema rakovin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8504" y="1043533"/>
            <a:ext cx="2664296" cy="6013979"/>
          </a:xfrm>
          <a:prstGeom prst="rect">
            <a:avLst/>
          </a:prstGeom>
        </p:spPr>
      </p:pic>
      <p:pic>
        <p:nvPicPr>
          <p:cNvPr id="7" name="Obrázek 6" descr="kolorektaln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5856" y="3419797"/>
            <a:ext cx="4680520" cy="353379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863848" y="7020197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http://cs.wikipedia.org/wiki/Kolorekt%C3%A1ln%C3%AD_karcinom</a:t>
            </a:r>
            <a:endParaRPr lang="cs-CZ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Hemoroidy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426715"/>
          </a:xfrm>
        </p:spPr>
        <p:txBody>
          <a:bodyPr/>
          <a:lstStyle/>
          <a:p>
            <a:pPr>
              <a:buNone/>
            </a:pPr>
            <a:r>
              <a:rPr lang="cs-CZ" sz="2800" dirty="0" smtClean="0"/>
              <a:t>Onemocnění cév v konečníku – rozšíření a zápal žil – vypadají jako křečové žíly na nohou</a:t>
            </a:r>
          </a:p>
          <a:p>
            <a:pPr>
              <a:buNone/>
            </a:pPr>
            <a:r>
              <a:rPr lang="cs-CZ" sz="2800" dirty="0" smtClean="0"/>
              <a:t>Vnější hemoroidy – kolem konečníku</a:t>
            </a:r>
          </a:p>
          <a:p>
            <a:pPr>
              <a:buNone/>
            </a:pPr>
            <a:r>
              <a:rPr lang="cs-CZ" sz="2800" dirty="0" smtClean="0"/>
              <a:t>Vnitřní hemoroidy – v hloubce 3 – 4 cm od análního otvoru</a:t>
            </a:r>
          </a:p>
          <a:p>
            <a:pPr>
              <a:buNone/>
            </a:pPr>
            <a:r>
              <a:rPr lang="cs-CZ" sz="2800" dirty="0" smtClean="0"/>
              <a:t>Rizikové faktory: sedavé zaměstnání, opakující se zácpy a průjmy, vysoký krevní tlak, jízda na kole, kořeněná strava</a:t>
            </a:r>
          </a:p>
          <a:p>
            <a:pPr>
              <a:buNone/>
            </a:pPr>
            <a:r>
              <a:rPr lang="cs-CZ" sz="2800" dirty="0" smtClean="0"/>
              <a:t>Léčí se sedacími koupelemi v odvaru z hojivých bylin, mastě, čípky</a:t>
            </a:r>
          </a:p>
          <a:p>
            <a:pPr>
              <a:buNone/>
            </a:pPr>
            <a:r>
              <a:rPr lang="cs-CZ" sz="2800" dirty="0" smtClean="0"/>
              <a:t>Je nutné </a:t>
            </a:r>
            <a:r>
              <a:rPr lang="cs-CZ" sz="2800" dirty="0" err="1" smtClean="0"/>
              <a:t>lékařskě</a:t>
            </a:r>
            <a:r>
              <a:rPr lang="cs-CZ" sz="2800" dirty="0" smtClean="0"/>
              <a:t> vyšetření resp. lékařský zákrok</a:t>
            </a:r>
          </a:p>
          <a:p>
            <a:pPr>
              <a:buNone/>
            </a:pPr>
            <a:endParaRPr lang="cs-CZ" sz="2800" dirty="0" smtClean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755501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Hemoroidy</a:t>
            </a:r>
            <a:endParaRPr lang="cs-CZ" b="1" dirty="0"/>
          </a:p>
        </p:txBody>
      </p:sp>
      <p:pic>
        <p:nvPicPr>
          <p:cNvPr id="4" name="Zástupný symbol pro obsah 3" descr="hemoroidy_ilustrac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683493"/>
            <a:ext cx="6282331" cy="4104456"/>
          </a:xfrm>
        </p:spPr>
      </p:pic>
      <p:pic>
        <p:nvPicPr>
          <p:cNvPr id="5" name="Obrázek 4" descr="hemoroid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808" y="4859957"/>
            <a:ext cx="5184576" cy="2418415"/>
          </a:xfrm>
          <a:prstGeom prst="rect">
            <a:avLst/>
          </a:prstGeom>
        </p:spPr>
      </p:pic>
      <p:pic>
        <p:nvPicPr>
          <p:cNvPr id="6" name="Obrázek 5" descr="hemoroid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0472" y="1259556"/>
            <a:ext cx="3168352" cy="2416331"/>
          </a:xfrm>
          <a:prstGeom prst="rect">
            <a:avLst/>
          </a:prstGeom>
        </p:spPr>
      </p:pic>
      <p:pic>
        <p:nvPicPr>
          <p:cNvPr id="7" name="Obrázek 6" descr="hemoroid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76415" y="3851845"/>
            <a:ext cx="3763717" cy="2808312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6048424" y="6804173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>
                <a:hlinkClick r:id="rId6"/>
              </a:rPr>
              <a:t>cs.medixa.org</a:t>
            </a:r>
            <a:r>
              <a:rPr lang="cs-CZ" dirty="0" smtClean="0"/>
              <a:t> 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Crohnova choroba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904656"/>
          </a:xfrm>
        </p:spPr>
        <p:txBody>
          <a:bodyPr/>
          <a:lstStyle/>
          <a:p>
            <a:r>
              <a:rPr lang="cs-CZ" sz="2800" dirty="0" smtClean="0"/>
              <a:t>Chronické zánětlivé onemocnění jakékoli části trávicí soustavy – nejčastěji tenkého a tlustého střeva – má autoimunitní charakter, je ovlivněna geneticky</a:t>
            </a:r>
          </a:p>
          <a:p>
            <a:r>
              <a:rPr lang="cs-CZ" sz="2800" dirty="0" smtClean="0"/>
              <a:t>Projevuje se bolestmi v podbřišku, únavou, hubnutím, teplotami; ale i vyrážka, kloubní a oční záněty, afty v ústech</a:t>
            </a:r>
          </a:p>
          <a:p>
            <a:r>
              <a:rPr lang="cs-CZ" sz="2800" dirty="0" smtClean="0"/>
              <a:t>Často bývá spojena s neschopností trávit některé složky potravy (laktóza, lepek, aj.)</a:t>
            </a:r>
          </a:p>
          <a:p>
            <a:r>
              <a:rPr lang="cs-CZ" sz="2800" dirty="0" smtClean="0"/>
              <a:t>Může vyústit v rakovinu</a:t>
            </a:r>
          </a:p>
          <a:p>
            <a:r>
              <a:rPr lang="cs-CZ" sz="2800" dirty="0" smtClean="0"/>
              <a:t>Léčba – nelze vyléčit úplně, udržuje se v tzv. remisi (v minimálních projevech) – léčba antibiotiky, kortikoidy, </a:t>
            </a:r>
            <a:r>
              <a:rPr lang="cs-CZ" sz="2800" dirty="0" err="1" smtClean="0"/>
              <a:t>imunosupresiva</a:t>
            </a:r>
            <a:endParaRPr lang="cs-CZ" sz="2800" dirty="0" smtClean="0"/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808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Průjmová onemocnění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115541"/>
            <a:ext cx="9071640" cy="608409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cs-CZ" sz="2400" dirty="0" smtClean="0"/>
              <a:t>Porucha zažívání – vyprazdňování řídké stolice více než 3x denně</a:t>
            </a:r>
          </a:p>
          <a:p>
            <a:pPr>
              <a:spcAft>
                <a:spcPts val="600"/>
              </a:spcAft>
              <a:buNone/>
            </a:pPr>
            <a:r>
              <a:rPr lang="cs-CZ" sz="2400" b="1" dirty="0" smtClean="0"/>
              <a:t>Příčiny:</a:t>
            </a:r>
          </a:p>
          <a:p>
            <a:pPr>
              <a:spcAft>
                <a:spcPts val="600"/>
              </a:spcAft>
            </a:pPr>
            <a:r>
              <a:rPr lang="cs-CZ" sz="2400" dirty="0" err="1" smtClean="0"/>
              <a:t>Sebeléčebný</a:t>
            </a:r>
            <a:r>
              <a:rPr lang="cs-CZ" sz="2400" dirty="0" smtClean="0"/>
              <a:t> proces ve střevech organismu při pozření závadných potravin (resp. dietní chybě) – snaha naředit a odstranit z těla pryč</a:t>
            </a:r>
          </a:p>
          <a:p>
            <a:pPr>
              <a:spcAft>
                <a:spcPts val="600"/>
              </a:spcAft>
            </a:pPr>
            <a:r>
              <a:rPr lang="cs-CZ" sz="2400" dirty="0" smtClean="0"/>
              <a:t>Úplavice, tyfus, salmonelóza, cholera</a:t>
            </a:r>
          </a:p>
          <a:p>
            <a:pPr>
              <a:spcAft>
                <a:spcPts val="600"/>
              </a:spcAft>
            </a:pPr>
            <a:r>
              <a:rPr lang="cs-CZ" sz="2400" dirty="0" smtClean="0"/>
              <a:t>Hormonální poruchy</a:t>
            </a:r>
          </a:p>
          <a:p>
            <a:pPr>
              <a:spcAft>
                <a:spcPts val="600"/>
              </a:spcAft>
              <a:buNone/>
            </a:pPr>
            <a:r>
              <a:rPr lang="cs-CZ" sz="2400" b="1" dirty="0" smtClean="0"/>
              <a:t>Následky: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Dehydratace, ztráta minerálů, </a:t>
            </a:r>
            <a:r>
              <a:rPr lang="cs-CZ" sz="2400" dirty="0" err="1" smtClean="0"/>
              <a:t>podvživa</a:t>
            </a:r>
            <a:r>
              <a:rPr lang="cs-CZ" sz="2400" dirty="0" smtClean="0"/>
              <a:t> (resp. buněčná podvýživa)</a:t>
            </a:r>
          </a:p>
          <a:p>
            <a:pPr>
              <a:spcAft>
                <a:spcPts val="600"/>
              </a:spcAft>
              <a:buNone/>
            </a:pPr>
            <a:r>
              <a:rPr lang="cs-CZ" sz="2400" b="1" dirty="0" smtClean="0"/>
              <a:t>Léčení: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Živočišné uhlí, doplnění tekutin, glukózy a minerálů, rýže, mrkev – při dietní chybě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Při déle trvajícím průjmu je nutné vyhledat lékařskou péči</a:t>
            </a:r>
          </a:p>
          <a:p>
            <a:pPr>
              <a:buNone/>
            </a:pPr>
            <a:endParaRPr lang="cs-CZ" sz="2400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Zácpa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547589"/>
            <a:ext cx="9071640" cy="5760640"/>
          </a:xfrm>
        </p:spPr>
        <p:txBody>
          <a:bodyPr/>
          <a:lstStyle/>
          <a:p>
            <a:r>
              <a:rPr lang="cs-CZ" sz="2800" dirty="0" smtClean="0"/>
              <a:t>Porucha zažívání spojená s obtížným, bolestivým  a nepravidelným málo častým vyprazdňováním tuhé stolice</a:t>
            </a:r>
          </a:p>
          <a:p>
            <a:r>
              <a:rPr lang="cs-CZ" sz="2800" dirty="0" smtClean="0"/>
              <a:t>Zhoršuje stav hemoroidů</a:t>
            </a:r>
          </a:p>
          <a:p>
            <a:r>
              <a:rPr lang="cs-CZ" sz="2800" dirty="0" smtClean="0"/>
              <a:t>Může mít psychickou příčinu – „nemám svůj záchod“</a:t>
            </a:r>
          </a:p>
          <a:p>
            <a:r>
              <a:rPr lang="cs-CZ" sz="2800" dirty="0" smtClean="0"/>
              <a:t>Může být způsobena dietní chybou, nedostatkem vlákniny a tekutin, nedostatkem pohybu, překážkou ve střevě</a:t>
            </a:r>
          </a:p>
          <a:p>
            <a:r>
              <a:rPr lang="cs-CZ" sz="2800" dirty="0" smtClean="0"/>
              <a:t>Je nutné hledat příčiny v případě opakovaných epizod či setrvalém stavu</a:t>
            </a:r>
          </a:p>
          <a:p>
            <a:endParaRPr lang="cs-CZ" sz="28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Parazité trávicí soustavy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331565"/>
            <a:ext cx="9071640" cy="5760640"/>
          </a:xfrm>
        </p:spPr>
        <p:txBody>
          <a:bodyPr/>
          <a:lstStyle/>
          <a:p>
            <a:pPr>
              <a:buNone/>
            </a:pPr>
            <a:r>
              <a:rPr lang="cs-CZ" sz="2400" b="1" dirty="0" smtClean="0"/>
              <a:t>Mikroorganismy</a:t>
            </a:r>
            <a:r>
              <a:rPr lang="cs-CZ" sz="2400" dirty="0" smtClean="0"/>
              <a:t> – bakterie – např. Salmonela,  prvoci – např. </a:t>
            </a:r>
            <a:r>
              <a:rPr lang="cs-CZ" sz="2400" dirty="0" err="1" smtClean="0"/>
              <a:t>lamblie</a:t>
            </a:r>
            <a:r>
              <a:rPr lang="cs-CZ" sz="2400" dirty="0" smtClean="0"/>
              <a:t> střevní, měňavka úplavičná</a:t>
            </a:r>
          </a:p>
          <a:p>
            <a:pPr>
              <a:buNone/>
            </a:pPr>
            <a:r>
              <a:rPr lang="cs-CZ" sz="2400" b="1" dirty="0" smtClean="0"/>
              <a:t>Ploštěnci</a:t>
            </a:r>
            <a:r>
              <a:rPr lang="cs-CZ" sz="2400" dirty="0" smtClean="0"/>
              <a:t> – např. rod tasemnice </a:t>
            </a:r>
          </a:p>
          <a:p>
            <a:pPr>
              <a:buNone/>
            </a:pPr>
            <a:r>
              <a:rPr lang="cs-CZ" sz="2400" b="1" dirty="0" smtClean="0"/>
              <a:t>Hlísti </a:t>
            </a:r>
            <a:r>
              <a:rPr lang="cs-CZ" sz="2400" dirty="0" smtClean="0"/>
              <a:t>- např. roupi, škrkavky</a:t>
            </a:r>
          </a:p>
          <a:p>
            <a:pPr>
              <a:buNone/>
            </a:pPr>
            <a:r>
              <a:rPr lang="cs-CZ" sz="2400" dirty="0" smtClean="0"/>
              <a:t>Způsobují svými životními projevy oslabení organismu, které se projevuje nevolností, únavou, zvracením, průjmem, teplotou</a:t>
            </a:r>
          </a:p>
          <a:p>
            <a:pPr>
              <a:buNone/>
            </a:pPr>
            <a:r>
              <a:rPr lang="cs-CZ" sz="2400" dirty="0" smtClean="0"/>
              <a:t>Ploštěnci a hlísti ve všech svých vývojových stadii mohou vést řadou nespecifických projevů často k mylným diagnózám</a:t>
            </a:r>
          </a:p>
          <a:p>
            <a:pPr>
              <a:buNone/>
            </a:pPr>
            <a:r>
              <a:rPr lang="cs-CZ" sz="2400" b="1" dirty="0" smtClean="0"/>
              <a:t>Nebezpečí hrozí </a:t>
            </a:r>
            <a:r>
              <a:rPr lang="cs-CZ" sz="2400" b="1" dirty="0" smtClean="0"/>
              <a:t>při </a:t>
            </a:r>
            <a:r>
              <a:rPr lang="cs-CZ" sz="2400" b="1" dirty="0" smtClean="0"/>
              <a:t>: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nedodržování hygienických návyků (mytí rukou)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konzumací nedokonale tepelně upravených pokrmů</a:t>
            </a:r>
          </a:p>
          <a:p>
            <a:pPr>
              <a:buFont typeface="Wingdings" pitchFamily="2" charset="2"/>
              <a:buChar char="Ø"/>
            </a:pPr>
            <a:r>
              <a:rPr lang="cs-CZ" sz="2400" dirty="0" smtClean="0"/>
              <a:t>m</a:t>
            </a:r>
            <a:r>
              <a:rPr lang="cs-CZ" sz="2400" dirty="0" smtClean="0"/>
              <a:t>anipulace s neznámými zvířaty (savci, ptáci)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Alergie na potraviny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dirty="0" smtClean="0"/>
              <a:t>Autoimunitní reakce na různé druhy potravin</a:t>
            </a:r>
          </a:p>
          <a:p>
            <a:r>
              <a:rPr lang="cs-CZ" dirty="0" smtClean="0"/>
              <a:t>Reakce na neschopnost trávit některé složky potravy – např. cukry a bílkoviny mléka, lepek, konzervační prostředky - </a:t>
            </a:r>
            <a:r>
              <a:rPr lang="cs-CZ" dirty="0" err="1" smtClean="0"/>
              <a:t>glutamát</a:t>
            </a:r>
            <a:endParaRPr lang="cs-CZ" dirty="0" smtClean="0"/>
          </a:p>
          <a:p>
            <a:r>
              <a:rPr lang="cs-CZ" dirty="0" smtClean="0"/>
              <a:t>Časté alergeny: mák, sója, oříšky, arašídy, kyselé ovoce</a:t>
            </a:r>
          </a:p>
          <a:p>
            <a:r>
              <a:rPr lang="cs-CZ" dirty="0" smtClean="0"/>
              <a:t>Projevy: vyrážky, otoky, astmatické záchvaty, bolesti žaludku, průjmy</a:t>
            </a:r>
          </a:p>
          <a:p>
            <a:r>
              <a:rPr lang="cs-CZ" dirty="0" smtClean="0"/>
              <a:t>Řešení: vyvarovat se potravin, které reakce </a:t>
            </a:r>
            <a:r>
              <a:rPr lang="cs-CZ" dirty="0" err="1" smtClean="0"/>
              <a:t>zpouštějí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err="1" smtClean="0"/>
              <a:t>Celiakie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sz="2400" dirty="0" smtClean="0"/>
              <a:t>Nevyléčitelná choroba, nesnášenlivost k lepku přetrvává celoživotně</a:t>
            </a:r>
          </a:p>
          <a:p>
            <a:r>
              <a:rPr lang="cs-CZ" sz="2400" dirty="0" smtClean="0"/>
              <a:t>Vzniká zánět sliznice tenkého střeva, dochází k destrukci epitelových buněk tenkého střeva</a:t>
            </a:r>
          </a:p>
          <a:p>
            <a:r>
              <a:rPr lang="cs-CZ" sz="2400" dirty="0" smtClean="0"/>
              <a:t>Lepek (gluten) – směs bílkovin v mnoha druzích obilí</a:t>
            </a:r>
          </a:p>
          <a:p>
            <a:r>
              <a:rPr lang="cs-CZ" sz="2400" dirty="0" smtClean="0"/>
              <a:t>Bývá geneticky založená</a:t>
            </a:r>
          </a:p>
          <a:p>
            <a:r>
              <a:rPr lang="cs-CZ" sz="2400" dirty="0" smtClean="0"/>
              <a:t>Příznaky: nechutenství, </a:t>
            </a:r>
            <a:r>
              <a:rPr lang="cs-CZ" sz="2400" dirty="0" err="1" smtClean="0"/>
              <a:t>zvraceníztráta</a:t>
            </a:r>
            <a:r>
              <a:rPr lang="cs-CZ" sz="2400" dirty="0" smtClean="0"/>
              <a:t> váhy (u dětí nepřibývání na váze), únava, mrzutost, často spojené s cukrovkou (Diabetes </a:t>
            </a:r>
            <a:r>
              <a:rPr lang="cs-CZ" sz="2400" dirty="0" err="1" smtClean="0"/>
              <a:t>melitus</a:t>
            </a:r>
            <a:r>
              <a:rPr lang="cs-CZ" sz="2400" dirty="0" smtClean="0"/>
              <a:t> I.) a poruchou štítné žlázy</a:t>
            </a:r>
          </a:p>
          <a:p>
            <a:r>
              <a:rPr lang="cs-CZ" sz="2400" dirty="0" smtClean="0"/>
              <a:t>Bezlepková dieta</a:t>
            </a:r>
            <a:endParaRPr lang="cs-CZ" sz="24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Ústní dutina, kazivost </a:t>
            </a:r>
            <a:r>
              <a:rPr lang="cs-CZ" dirty="0" smtClean="0"/>
              <a:t>zubů, chrup, zuby, jícen, hltan, pálení žáhy, žaludeční vředy, žaludek, gastrointestinální enzymy, kyselina chlorovodíková, svěrače žaludku – česlo, vrátník, zánět slepého střeva, apendix, Crohnova choroba, kolorektální karcinom, konečník, vývod,  další nádorová onemocnění trávicí soustavy, </a:t>
            </a:r>
            <a:r>
              <a:rPr lang="cs-CZ" dirty="0" smtClean="0"/>
              <a:t>parazité trávicí soustavy, průjmová onemocnění, zácpa, </a:t>
            </a:r>
            <a:r>
              <a:rPr lang="cs-CZ" dirty="0" err="1" smtClean="0"/>
              <a:t>celiakie</a:t>
            </a:r>
            <a:r>
              <a:rPr lang="cs-CZ" dirty="0" smtClean="0"/>
              <a:t>, alergie na některé potraviny – mléko, oříšky, luštěniny, </a:t>
            </a:r>
            <a:r>
              <a:rPr lang="cs-CZ" dirty="0" smtClean="0"/>
              <a:t>mák, hemoroidy</a:t>
            </a:r>
            <a:endParaRPr lang="cs-CZ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err="1" smtClean="0"/>
              <a:t>Celiakie</a:t>
            </a:r>
            <a:r>
              <a:rPr lang="cs-CZ" b="1" dirty="0" smtClean="0"/>
              <a:t> a její projevy ve střevě </a:t>
            </a:r>
            <a:endParaRPr lang="cs-CZ" b="1" dirty="0"/>
          </a:p>
        </p:txBody>
      </p:sp>
      <p:pic>
        <p:nvPicPr>
          <p:cNvPr id="4" name="Zástupný symbol pro obsah 3" descr="zkáza epitelu střeva při celiak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784" y="1763613"/>
            <a:ext cx="9231795" cy="4392488"/>
          </a:xfrm>
        </p:spPr>
      </p:pic>
      <p:sp>
        <p:nvSpPr>
          <p:cNvPr id="5" name="TextovéPole 4"/>
          <p:cNvSpPr txBox="1"/>
          <p:nvPr/>
        </p:nvSpPr>
        <p:spPr>
          <a:xfrm>
            <a:off x="575816" y="6876181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cs.wikipedia.org/wiki/Celiakie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Další nemoci trávicí soustavy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r>
              <a:rPr lang="cs-CZ" dirty="0" smtClean="0"/>
              <a:t>Záněty jater</a:t>
            </a:r>
          </a:p>
          <a:p>
            <a:r>
              <a:rPr lang="cs-CZ" dirty="0" smtClean="0"/>
              <a:t>Žloutenky </a:t>
            </a:r>
          </a:p>
          <a:p>
            <a:r>
              <a:rPr lang="cs-CZ" dirty="0" smtClean="0"/>
              <a:t>Cirhóza jater</a:t>
            </a:r>
          </a:p>
          <a:p>
            <a:r>
              <a:rPr lang="cs-CZ" dirty="0" smtClean="0"/>
              <a:t>Zánět slinivky břišní</a:t>
            </a:r>
          </a:p>
          <a:p>
            <a:r>
              <a:rPr lang="cs-CZ" dirty="0" smtClean="0"/>
              <a:t>Cukrovka</a:t>
            </a:r>
          </a:p>
          <a:p>
            <a:r>
              <a:rPr lang="cs-CZ" dirty="0" smtClean="0"/>
              <a:t>Překyselení žaludku</a:t>
            </a:r>
          </a:p>
          <a:p>
            <a:r>
              <a:rPr lang="cs-CZ" dirty="0" smtClean="0"/>
              <a:t>Plynatost</a:t>
            </a:r>
          </a:p>
          <a:p>
            <a:r>
              <a:rPr lang="cs-CZ" dirty="0" smtClean="0"/>
              <a:t>Rakoviny kterékoli části trávicí soustavy</a:t>
            </a:r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1403573"/>
            <a:ext cx="9071640" cy="5354707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Jelínek, J. a </a:t>
            </a:r>
            <a:r>
              <a:rPr lang="cs-CZ" sz="2400" dirty="0" err="1" smtClean="0"/>
              <a:t>Zicháček</a:t>
            </a:r>
            <a:r>
              <a:rPr lang="cs-CZ" sz="2400" dirty="0" smtClean="0"/>
              <a:t>, V.: Biologie pro gymnázia. Nakladatelství </a:t>
            </a:r>
            <a:r>
              <a:rPr lang="cs-CZ" sz="2400" dirty="0" smtClean="0"/>
              <a:t>Olomouc</a:t>
            </a:r>
          </a:p>
          <a:p>
            <a:pPr>
              <a:buNone/>
            </a:pPr>
            <a:r>
              <a:rPr lang="cs-CZ" sz="2400" dirty="0" smtClean="0">
                <a:hlinkClick r:id="rId2"/>
              </a:rPr>
              <a:t>http://</a:t>
            </a:r>
            <a:r>
              <a:rPr lang="cs-CZ" sz="2400" dirty="0" smtClean="0">
                <a:hlinkClick r:id="rId2"/>
              </a:rPr>
              <a:t>www.ordinace-</a:t>
            </a:r>
            <a:r>
              <a:rPr lang="cs-CZ" sz="2400" dirty="0" err="1" smtClean="0">
                <a:hlinkClick r:id="rId2"/>
              </a:rPr>
              <a:t>lekarny.cz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clanky</a:t>
            </a:r>
            <a:r>
              <a:rPr lang="cs-CZ" sz="2400" dirty="0" smtClean="0">
                <a:hlinkClick r:id="rId2"/>
              </a:rPr>
              <a:t>/</a:t>
            </a:r>
            <a:r>
              <a:rPr lang="cs-CZ" sz="2400" dirty="0" err="1" smtClean="0">
                <a:hlinkClick r:id="rId2"/>
              </a:rPr>
              <a:t>Zaludecni</a:t>
            </a:r>
            <a:r>
              <a:rPr lang="cs-CZ" sz="2400" dirty="0" smtClean="0">
                <a:hlinkClick r:id="rId2"/>
              </a:rPr>
              <a:t>_</a:t>
            </a:r>
            <a:r>
              <a:rPr lang="cs-CZ" sz="2400" dirty="0" err="1" smtClean="0">
                <a:hlinkClick r:id="rId2"/>
              </a:rPr>
              <a:t>vredy.html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3"/>
              </a:rPr>
              <a:t>http://</a:t>
            </a:r>
            <a:r>
              <a:rPr lang="cs-CZ" sz="2400" dirty="0" smtClean="0">
                <a:hlinkClick r:id="rId3"/>
              </a:rPr>
              <a:t>cs.wikipedia.org/wiki/Zubn%C3%AD_kaz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4"/>
              </a:rPr>
              <a:t>http://</a:t>
            </a:r>
            <a:r>
              <a:rPr lang="cs-CZ" sz="2400" dirty="0" smtClean="0">
                <a:hlinkClick r:id="rId4"/>
              </a:rPr>
              <a:t>cs.wikipedia.org/wiki/Parodontitida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5"/>
              </a:rPr>
              <a:t>http://</a:t>
            </a:r>
            <a:r>
              <a:rPr lang="cs-CZ" sz="2400" dirty="0" smtClean="0">
                <a:hlinkClick r:id="rId5"/>
              </a:rPr>
              <a:t>cs.medixa.org/nemoci/hemoroidy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6"/>
              </a:rPr>
              <a:t>http://</a:t>
            </a:r>
            <a:r>
              <a:rPr lang="cs-CZ" sz="2400" dirty="0" smtClean="0">
                <a:hlinkClick r:id="rId6"/>
              </a:rPr>
              <a:t>cs.wikipedia.org/wiki/Crohnova_nemoc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7"/>
              </a:rPr>
              <a:t>http://</a:t>
            </a:r>
            <a:r>
              <a:rPr lang="cs-CZ" sz="2400" dirty="0" smtClean="0">
                <a:hlinkClick r:id="rId7"/>
              </a:rPr>
              <a:t>cs.wikipedia.org/wiki/Pr%C5%AFjem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>
                <a:hlinkClick r:id="rId8"/>
              </a:rPr>
              <a:t>http://cs.wikipedia.org/wiki/Celiakie</a:t>
            </a:r>
            <a:endParaRPr lang="cs-CZ" sz="2400" dirty="0" smtClean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400" dirty="0" smtClean="0"/>
          </a:p>
          <a:p>
            <a:pPr>
              <a:buNone/>
            </a:pPr>
            <a:endParaRPr lang="cs-CZ" sz="2400" dirty="0" smtClean="0">
              <a:hlinkClick r:id="rId9"/>
            </a:endParaRPr>
          </a:p>
          <a:p>
            <a:pPr>
              <a:buNone/>
            </a:pPr>
            <a:endParaRPr lang="cs-CZ" sz="1800" dirty="0" smtClean="0">
              <a:hlinkClick r:id="rId9"/>
            </a:endParaRPr>
          </a:p>
          <a:p>
            <a:pPr>
              <a:buNone/>
            </a:pPr>
            <a:endParaRPr lang="cs-CZ" dirty="0" smtClean="0">
              <a:hlinkClick r:id="rId9"/>
            </a:endParaRP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Kazivost zubů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7824" y="1331565"/>
            <a:ext cx="9071640" cy="5940078"/>
          </a:xfrm>
        </p:spPr>
        <p:txBody>
          <a:bodyPr/>
          <a:lstStyle/>
          <a:p>
            <a:r>
              <a:rPr lang="cs-CZ" sz="2400" dirty="0" smtClean="0"/>
              <a:t>Zubní plak – mikrobiální (</a:t>
            </a:r>
            <a:r>
              <a:rPr lang="cs-CZ" sz="2400" dirty="0" err="1" smtClean="0"/>
              <a:t>Streptococcus</a:t>
            </a:r>
            <a:r>
              <a:rPr lang="cs-CZ" sz="2400" dirty="0" smtClean="0"/>
              <a:t> </a:t>
            </a:r>
            <a:r>
              <a:rPr lang="cs-CZ" sz="2400" dirty="0" err="1" smtClean="0"/>
              <a:t>mutans</a:t>
            </a:r>
            <a:r>
              <a:rPr lang="cs-CZ" sz="2400" dirty="0" smtClean="0"/>
              <a:t>) vrstva na hranici zubu a dásně, způsobuje rozklad sacharidů na organické kyseliny, které odvápňují sklovinu</a:t>
            </a:r>
          </a:p>
          <a:p>
            <a:r>
              <a:rPr lang="cs-CZ" sz="2400" dirty="0" smtClean="0"/>
              <a:t>Zubní kámen – mineralizovaný plak</a:t>
            </a:r>
          </a:p>
          <a:p>
            <a:r>
              <a:rPr lang="cs-CZ" sz="2400" dirty="0" smtClean="0"/>
              <a:t>Obnažení zubních krčků – ustupující dáseň</a:t>
            </a:r>
          </a:p>
          <a:p>
            <a:r>
              <a:rPr lang="cs-CZ" sz="2400" dirty="0" smtClean="0"/>
              <a:t>Zánět dásní – počáteční stadium </a:t>
            </a:r>
            <a:r>
              <a:rPr lang="cs-CZ" sz="2400" dirty="0" err="1" smtClean="0"/>
              <a:t>parodontitidy</a:t>
            </a:r>
            <a:endParaRPr lang="cs-CZ" sz="2400" dirty="0" smtClean="0"/>
          </a:p>
          <a:p>
            <a:r>
              <a:rPr lang="cs-CZ" sz="2400" dirty="0" smtClean="0"/>
              <a:t>Zubní váček  - zánětlivé ložisko u hrotu zubního kořene, které tlačí na nerv</a:t>
            </a:r>
          </a:p>
          <a:p>
            <a:r>
              <a:rPr lang="cs-CZ" sz="2400" dirty="0" smtClean="0"/>
              <a:t>Fluoróza – matně bělavé až tmavnoucí skvrny na zubech z přebytku chlóru</a:t>
            </a:r>
          </a:p>
          <a:p>
            <a:r>
              <a:rPr lang="cs-CZ" sz="2400" dirty="0" smtClean="0"/>
              <a:t>Zánět ozubice – zánět zasahující do kostního lůžka</a:t>
            </a:r>
          </a:p>
          <a:p>
            <a:r>
              <a:rPr lang="cs-CZ" sz="2400" dirty="0" smtClean="0"/>
              <a:t>Bruxismus – skřípání a klepání zuby</a:t>
            </a:r>
          </a:p>
          <a:p>
            <a:endParaRPr lang="cs-CZ" sz="2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Zubní kaz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808" y="1475581"/>
            <a:ext cx="9071640" cy="5544616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na </a:t>
            </a:r>
            <a:r>
              <a:rPr lang="cs-CZ" dirty="0" smtClean="0"/>
              <a:t>místě chybějící skloviny je obnažený a poškozený dentin</a:t>
            </a:r>
          </a:p>
          <a:p>
            <a:endParaRPr lang="cs-CZ" dirty="0"/>
          </a:p>
        </p:txBody>
      </p:sp>
      <p:pic>
        <p:nvPicPr>
          <p:cNvPr id="4" name="Obrázek 3" descr="220px-Zubni_kaz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824" y="3059757"/>
            <a:ext cx="2095500" cy="1447800"/>
          </a:xfrm>
          <a:prstGeom prst="rect">
            <a:avLst/>
          </a:prstGeom>
        </p:spPr>
      </p:pic>
      <p:pic>
        <p:nvPicPr>
          <p:cNvPr id="5" name="Obrázek 4" descr="220px-Zubni_kaz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2080" y="3059757"/>
            <a:ext cx="2095500" cy="1409700"/>
          </a:xfrm>
          <a:prstGeom prst="rect">
            <a:avLst/>
          </a:prstGeom>
        </p:spPr>
      </p:pic>
      <p:pic>
        <p:nvPicPr>
          <p:cNvPr id="6" name="Obrázek 5" descr="220px-Zubni_kaz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5816" y="4787949"/>
            <a:ext cx="2095500" cy="1438275"/>
          </a:xfrm>
          <a:prstGeom prst="rect">
            <a:avLst/>
          </a:prstGeom>
        </p:spPr>
      </p:pic>
      <p:pic>
        <p:nvPicPr>
          <p:cNvPr id="7" name="Obrázek 6" descr="220px-Kaz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52080" y="4787949"/>
            <a:ext cx="2095500" cy="1438275"/>
          </a:xfrm>
          <a:prstGeom prst="rect">
            <a:avLst/>
          </a:prstGeom>
        </p:spPr>
      </p:pic>
      <p:pic>
        <p:nvPicPr>
          <p:cNvPr id="8" name="Obrázek 7" descr="zubní kaz fot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04408" y="2051645"/>
            <a:ext cx="2413550" cy="5030346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431800" y="6516141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7"/>
              </a:rPr>
              <a:t>http://cs.wikipedia.org/wiki/Zubn%C3%AD_kaz</a:t>
            </a:r>
            <a:endParaRPr lang="cs-CZ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1800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err="1" smtClean="0"/>
              <a:t>Parodontitida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1800" y="1043533"/>
            <a:ext cx="9071640" cy="4989240"/>
          </a:xfrm>
        </p:spPr>
        <p:txBody>
          <a:bodyPr/>
          <a:lstStyle/>
          <a:p>
            <a:r>
              <a:rPr lang="cs-CZ" sz="2400" dirty="0" smtClean="0"/>
              <a:t>Zánětlivé onemocnění dásní a podpůrných tkání zubu s nevratnými změnami</a:t>
            </a:r>
          </a:p>
          <a:p>
            <a:r>
              <a:rPr lang="cs-CZ" sz="2400" dirty="0" smtClean="0"/>
              <a:t>Mezi příznaky patří ústup dásní, krvácení dásní, zápach z úst, viklání až ztráta zubů</a:t>
            </a:r>
          </a:p>
          <a:p>
            <a:pPr algn="ctr">
              <a:buNone/>
            </a:pPr>
            <a:r>
              <a:rPr lang="cs-CZ" sz="2400" b="1" dirty="0" smtClean="0"/>
              <a:t>Zásadní je preventivní péče o chrup – hygiena ústní dutiny, </a:t>
            </a:r>
          </a:p>
          <a:p>
            <a:pPr algn="ctr">
              <a:buNone/>
            </a:pPr>
            <a:r>
              <a:rPr lang="cs-CZ" sz="2400" b="1" dirty="0" smtClean="0"/>
              <a:t>2x do roka návštěva zubního lékaře</a:t>
            </a:r>
            <a:endParaRPr lang="cs-CZ" sz="2400" b="1" dirty="0"/>
          </a:p>
        </p:txBody>
      </p:sp>
      <p:pic>
        <p:nvPicPr>
          <p:cNvPr id="4" name="Obrázek 3" descr="120px-Zdrava_da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800" y="3851845"/>
            <a:ext cx="2133570" cy="1440160"/>
          </a:xfrm>
          <a:prstGeom prst="rect">
            <a:avLst/>
          </a:prstGeom>
        </p:spPr>
      </p:pic>
      <p:pic>
        <p:nvPicPr>
          <p:cNvPr id="5" name="Obrázek 4" descr="120px-Mirna_parodontiti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6056" y="3851845"/>
            <a:ext cx="2133570" cy="1440160"/>
          </a:xfrm>
          <a:prstGeom prst="rect">
            <a:avLst/>
          </a:prstGeom>
        </p:spPr>
      </p:pic>
      <p:pic>
        <p:nvPicPr>
          <p:cNvPr id="6" name="Obrázek 5" descr="120px-Stredni_parodontiti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40312" y="3851845"/>
            <a:ext cx="2133570" cy="1440160"/>
          </a:xfrm>
          <a:prstGeom prst="rect">
            <a:avLst/>
          </a:prstGeom>
        </p:spPr>
      </p:pic>
      <p:pic>
        <p:nvPicPr>
          <p:cNvPr id="7" name="Obrázek 6" descr="120px-Kriticke_stadium_parodontitid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44568" y="3851845"/>
            <a:ext cx="2133570" cy="1440160"/>
          </a:xfrm>
          <a:prstGeom prst="rect">
            <a:avLst/>
          </a:prstGeom>
        </p:spPr>
      </p:pic>
      <p:pic>
        <p:nvPicPr>
          <p:cNvPr id="8" name="Obrázek 7" descr="190px-Paro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1800" y="5508029"/>
            <a:ext cx="2525816" cy="172819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5256336" y="6660157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cs.wikipedia.org/wiki/Parodontitida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Pálení žáhy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575816" y="1259557"/>
            <a:ext cx="9071640" cy="5498723"/>
          </a:xfrm>
        </p:spPr>
        <p:txBody>
          <a:bodyPr/>
          <a:lstStyle/>
          <a:p>
            <a:pPr>
              <a:buNone/>
            </a:pPr>
            <a:r>
              <a:rPr lang="cs-CZ" sz="2400" dirty="0" smtClean="0"/>
              <a:t>Je způsobeno zpětným tokem žaludečních šťáv ze žaludku do jícnu – špatně se dovírá česlo (8)</a:t>
            </a:r>
          </a:p>
          <a:p>
            <a:pPr>
              <a:buNone/>
            </a:pPr>
            <a:r>
              <a:rPr lang="cs-CZ" sz="2400" dirty="0" smtClean="0"/>
              <a:t>Vede </a:t>
            </a:r>
          </a:p>
          <a:p>
            <a:pPr>
              <a:buNone/>
            </a:pPr>
            <a:r>
              <a:rPr lang="cs-CZ" sz="2400" dirty="0" smtClean="0"/>
              <a:t>	</a:t>
            </a:r>
            <a:r>
              <a:rPr lang="cs-CZ" sz="2400" dirty="0" smtClean="0"/>
              <a:t>- k zánětům jícnu</a:t>
            </a:r>
          </a:p>
          <a:p>
            <a:pPr>
              <a:buNone/>
            </a:pPr>
            <a:r>
              <a:rPr lang="cs-CZ" sz="2400" dirty="0" smtClean="0"/>
              <a:t>	</a:t>
            </a:r>
            <a:r>
              <a:rPr lang="cs-CZ" sz="2400" dirty="0" smtClean="0"/>
              <a:t>- krvácení</a:t>
            </a:r>
          </a:p>
          <a:p>
            <a:pPr>
              <a:buNone/>
            </a:pPr>
            <a:r>
              <a:rPr lang="cs-CZ" sz="2400" dirty="0" smtClean="0"/>
              <a:t>	</a:t>
            </a:r>
            <a:r>
              <a:rPr lang="cs-CZ" sz="2400" dirty="0" smtClean="0"/>
              <a:t>- až k rakovině</a:t>
            </a:r>
          </a:p>
          <a:p>
            <a:pPr>
              <a:buNone/>
            </a:pPr>
            <a:r>
              <a:rPr lang="cs-CZ" sz="2400" dirty="0" smtClean="0"/>
              <a:t>Léčba</a:t>
            </a:r>
          </a:p>
          <a:p>
            <a:pPr>
              <a:buNone/>
            </a:pPr>
            <a:r>
              <a:rPr lang="cs-CZ" sz="2400" dirty="0" smtClean="0"/>
              <a:t>	</a:t>
            </a:r>
            <a:r>
              <a:rPr lang="cs-CZ" sz="2400" dirty="0" smtClean="0"/>
              <a:t>- dieta</a:t>
            </a:r>
          </a:p>
          <a:p>
            <a:pPr>
              <a:buNone/>
            </a:pPr>
            <a:r>
              <a:rPr lang="cs-CZ" sz="2400" dirty="0" smtClean="0"/>
              <a:t>např.  snížit kořenění, tučná jídla</a:t>
            </a:r>
          </a:p>
          <a:p>
            <a:pPr>
              <a:buNone/>
            </a:pPr>
            <a:r>
              <a:rPr lang="cs-CZ" sz="2400" dirty="0" smtClean="0"/>
              <a:t>	</a:t>
            </a:r>
            <a:r>
              <a:rPr lang="cs-CZ" sz="2400" dirty="0" smtClean="0"/>
              <a:t>- </a:t>
            </a:r>
            <a:r>
              <a:rPr lang="cs-CZ" sz="2400" dirty="0" err="1" smtClean="0"/>
              <a:t>antacida</a:t>
            </a:r>
            <a:endParaRPr lang="cs-CZ" sz="2400" dirty="0" smtClean="0"/>
          </a:p>
          <a:p>
            <a:pPr>
              <a:buNone/>
            </a:pPr>
            <a:r>
              <a:rPr lang="cs-CZ" sz="2400" dirty="0" smtClean="0"/>
              <a:t>	- operativní zákrok na česle </a:t>
            </a:r>
          </a:p>
          <a:p>
            <a:endParaRPr lang="cs-CZ" dirty="0"/>
          </a:p>
        </p:txBody>
      </p:sp>
      <p:pic>
        <p:nvPicPr>
          <p:cNvPr id="6" name="Obrázek 5" descr="zalud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16376" y="1907629"/>
            <a:ext cx="3744416" cy="455321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935856" y="6804173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cs.wikipedia.org/wiki/Gastroezofage%C3%A1ln%C3%AD_reflux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Žaludeční vředy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3999" y="971525"/>
            <a:ext cx="9071640" cy="5786755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cs-CZ" b="1" dirty="0" smtClean="0"/>
              <a:t>Rizikové faktory: 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kouření</a:t>
            </a:r>
            <a:r>
              <a:rPr lang="cs-CZ" sz="2400" dirty="0" smtClean="0"/>
              <a:t>, pití kávy, alkoholu, stres, špatná životospráva (vysoký obsah tuku a soli v potravě), dědičnost, léky (</a:t>
            </a:r>
            <a:r>
              <a:rPr lang="cs-CZ" sz="2400" dirty="0" err="1" smtClean="0"/>
              <a:t>např.Acylpyrin</a:t>
            </a:r>
            <a:r>
              <a:rPr lang="cs-CZ" sz="2400" dirty="0" smtClean="0"/>
              <a:t>)</a:t>
            </a:r>
          </a:p>
          <a:p>
            <a:pPr>
              <a:spcAft>
                <a:spcPts val="600"/>
              </a:spcAft>
              <a:buNone/>
            </a:pPr>
            <a:r>
              <a:rPr lang="cs-CZ" b="1" dirty="0" smtClean="0"/>
              <a:t>Příznaky: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nauzea – pocit na zvracení, nevolnost, zvracení,nechutenství, bolest žaludku</a:t>
            </a:r>
          </a:p>
          <a:p>
            <a:pPr>
              <a:spcAft>
                <a:spcPts val="600"/>
              </a:spcAft>
              <a:buNone/>
            </a:pPr>
            <a:r>
              <a:rPr lang="cs-CZ" b="1" dirty="0" smtClean="0"/>
              <a:t>Původci: 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smtClean="0"/>
              <a:t>infekce způsobená bakterií </a:t>
            </a:r>
            <a:r>
              <a:rPr lang="cs-CZ" sz="2400" dirty="0" err="1" smtClean="0"/>
              <a:t>Helicobacter</a:t>
            </a:r>
            <a:r>
              <a:rPr lang="cs-CZ" sz="2400" dirty="0" smtClean="0"/>
              <a:t> </a:t>
            </a:r>
            <a:r>
              <a:rPr lang="cs-CZ" sz="2400" dirty="0" err="1" smtClean="0"/>
              <a:t>pilori</a:t>
            </a:r>
            <a:r>
              <a:rPr lang="cs-CZ" sz="2400" dirty="0" smtClean="0"/>
              <a:t>, stres, nadměrná produkce enzymů v žaludku – gastrin, </a:t>
            </a:r>
            <a:r>
              <a:rPr lang="cs-CZ" sz="2400" dirty="0" err="1" smtClean="0"/>
              <a:t>HCl</a:t>
            </a:r>
            <a:r>
              <a:rPr lang="cs-CZ" sz="2400" dirty="0" smtClean="0"/>
              <a:t>; ztráta ochranné mucinové vrstvy</a:t>
            </a:r>
          </a:p>
          <a:p>
            <a:pPr>
              <a:spcAft>
                <a:spcPts val="600"/>
              </a:spcAft>
              <a:buNone/>
            </a:pPr>
            <a:r>
              <a:rPr lang="cs-CZ" b="1" dirty="0" smtClean="0"/>
              <a:t>Léčba:</a:t>
            </a:r>
          </a:p>
          <a:p>
            <a:pPr>
              <a:spcAft>
                <a:spcPts val="600"/>
              </a:spcAft>
              <a:buNone/>
            </a:pPr>
            <a:r>
              <a:rPr lang="cs-CZ" sz="2400" dirty="0" err="1" smtClean="0"/>
              <a:t>Antacida</a:t>
            </a:r>
            <a:r>
              <a:rPr lang="cs-CZ" sz="2400" dirty="0" smtClean="0"/>
              <a:t>, antibiotika, operace</a:t>
            </a:r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647824" y="6516141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http://cs.wikipedia.org/wiki/%C5%BDalude%C4%8Dn%C3%AD_v%C5%99ed</a:t>
            </a:r>
            <a:r>
              <a:rPr lang="cs-CZ" dirty="0" smtClean="0"/>
              <a:t>, </a:t>
            </a:r>
            <a:r>
              <a:rPr lang="cs-CZ" dirty="0" smtClean="0">
                <a:hlinkClick r:id="rId3"/>
              </a:rPr>
              <a:t>http://www.ordinace-</a:t>
            </a:r>
            <a:r>
              <a:rPr lang="cs-CZ" dirty="0" err="1" smtClean="0">
                <a:hlinkClick r:id="rId3"/>
              </a:rPr>
              <a:t>lekarny.cz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clanky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Zaludecni</a:t>
            </a:r>
            <a:r>
              <a:rPr lang="cs-CZ" dirty="0" smtClean="0">
                <a:hlinkClick r:id="rId3"/>
              </a:rPr>
              <a:t>_</a:t>
            </a:r>
            <a:r>
              <a:rPr lang="cs-CZ" dirty="0" err="1" smtClean="0">
                <a:hlinkClick r:id="rId3"/>
              </a:rPr>
              <a:t>vredy.html</a:t>
            </a:r>
            <a:endParaRPr lang="cs-CZ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5816" y="0"/>
            <a:ext cx="9071640" cy="1262160"/>
          </a:xfrm>
        </p:spPr>
        <p:txBody>
          <a:bodyPr/>
          <a:lstStyle/>
          <a:p>
            <a:pPr>
              <a:buNone/>
            </a:pPr>
            <a:r>
              <a:rPr lang="cs-CZ" b="1" dirty="0" smtClean="0"/>
              <a:t>Vředy a původci choroby</a:t>
            </a:r>
            <a:endParaRPr lang="cs-CZ" b="1" dirty="0"/>
          </a:p>
        </p:txBody>
      </p:sp>
      <p:pic>
        <p:nvPicPr>
          <p:cNvPr id="5" name="Zástupný symbol pro obsah 4" descr="heliobacter pilo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72360" y="899517"/>
            <a:ext cx="3888432" cy="3110746"/>
          </a:xfrm>
        </p:spPr>
      </p:pic>
      <p:sp>
        <p:nvSpPr>
          <p:cNvPr id="4" name="TextovéPole 3"/>
          <p:cNvSpPr txBox="1"/>
          <p:nvPr/>
        </p:nvSpPr>
        <p:spPr>
          <a:xfrm>
            <a:off x="0" y="6913344"/>
            <a:ext cx="9864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cs.wikipedia.org/wiki/Helicobacter_pylori</a:t>
            </a:r>
            <a:r>
              <a:rPr lang="cs-CZ" dirty="0" smtClean="0"/>
              <a:t>, </a:t>
            </a:r>
            <a:r>
              <a:rPr lang="cs-CZ" dirty="0" smtClean="0">
                <a:hlinkClick r:id="rId4"/>
              </a:rPr>
              <a:t>http://cs.wikipedia.org/wiki/%C5%BDalude%C4%8Dn%C3%AD_v%C5%99ed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6" name="Obrázek 5" descr="250px-EMpylor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68304" y="4211885"/>
            <a:ext cx="4392488" cy="2934182"/>
          </a:xfrm>
          <a:prstGeom prst="rect">
            <a:avLst/>
          </a:prstGeom>
        </p:spPr>
      </p:pic>
      <p:pic>
        <p:nvPicPr>
          <p:cNvPr id="7" name="Obrázek 6" descr="vredy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1800" y="971525"/>
            <a:ext cx="3911352" cy="2630441"/>
          </a:xfrm>
          <a:prstGeom prst="rect">
            <a:avLst/>
          </a:prstGeom>
        </p:spPr>
      </p:pic>
      <p:pic>
        <p:nvPicPr>
          <p:cNvPr id="9" name="Obrázek 8" descr="vřed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1800" y="3563813"/>
            <a:ext cx="3915056" cy="297692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cs-CZ" b="1" dirty="0" smtClean="0"/>
              <a:t>Zánět slepého střeva</a:t>
            </a:r>
            <a:br>
              <a:rPr lang="cs-CZ" b="1" dirty="0" smtClean="0"/>
            </a:br>
            <a:r>
              <a:rPr lang="cs-CZ" b="1" dirty="0" smtClean="0"/>
              <a:t>apendicitida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Zánět červovitého přívěsku slepého střeva – náhlá břišní příhoda</a:t>
            </a:r>
          </a:p>
          <a:p>
            <a:r>
              <a:rPr lang="cs-CZ" sz="2400" dirty="0" smtClean="0"/>
              <a:t>Projevuje se bolestí v nadbřišku, posléze pravého podbřišku, zvedáním se žaludku, zvracením, nadýmáním</a:t>
            </a:r>
          </a:p>
          <a:p>
            <a:r>
              <a:rPr lang="cs-CZ" sz="2400" dirty="0" smtClean="0"/>
              <a:t>Prasklý apendix způsobí velmi rychle zánět dutiny břišní – může skončit smrtí</a:t>
            </a:r>
          </a:p>
          <a:p>
            <a:pPr algn="ctr">
              <a:buNone/>
            </a:pPr>
            <a:r>
              <a:rPr lang="cs-CZ" sz="2400" b="1" dirty="0" smtClean="0"/>
              <a:t>NIKDY NEPODCEŇOVAT BOLESTI BŘICHA</a:t>
            </a:r>
            <a:endParaRPr lang="cs-CZ" sz="2400" b="1" dirty="0"/>
          </a:p>
        </p:txBody>
      </p:sp>
      <p:pic>
        <p:nvPicPr>
          <p:cNvPr id="4" name="Obrázek 3" descr="kde je apend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1800" y="4859956"/>
            <a:ext cx="2167508" cy="2266031"/>
          </a:xfrm>
          <a:prstGeom prst="rect">
            <a:avLst/>
          </a:prstGeom>
        </p:spPr>
      </p:pic>
      <p:pic>
        <p:nvPicPr>
          <p:cNvPr id="5" name="Obrázek 4" descr="foto kde slepe stre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8064" y="4859957"/>
            <a:ext cx="3558656" cy="2232248"/>
          </a:xfrm>
          <a:prstGeom prst="rect">
            <a:avLst/>
          </a:prstGeom>
        </p:spPr>
      </p:pic>
      <p:pic>
        <p:nvPicPr>
          <p:cNvPr id="6" name="Obrázek 5" descr="Acute_Appendicit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6649" y="4931965"/>
            <a:ext cx="3306191" cy="147353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552480" y="6516141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5"/>
              </a:rPr>
              <a:t>http://cs.wikipedia.org/wiki/Z%C3%A1n%C4%9Bt_slep%C3%A9ho_st%C5%99eva</a:t>
            </a:r>
            <a:endParaRPr lang="cs-CZ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</TotalTime>
  <Words>1131</Words>
  <Application>Microsoft Office PowerPoint</Application>
  <PresentationFormat>Vlastní</PresentationFormat>
  <Paragraphs>144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Výchozí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Kazivost zubů</vt:lpstr>
      <vt:lpstr>Zubní kaz</vt:lpstr>
      <vt:lpstr>Parodontitida</vt:lpstr>
      <vt:lpstr>Pálení žáhy</vt:lpstr>
      <vt:lpstr>Žaludeční vředy</vt:lpstr>
      <vt:lpstr>Vředy a původci choroby</vt:lpstr>
      <vt:lpstr>Zánět slepého střeva apendicitida</vt:lpstr>
      <vt:lpstr>Kolorektální karcinom rakovina tlustého střeva</vt:lpstr>
      <vt:lpstr>Rakovina a její podstata</vt:lpstr>
      <vt:lpstr>Hemoroidy</vt:lpstr>
      <vt:lpstr>Hemoroidy</vt:lpstr>
      <vt:lpstr>Crohnova choroba</vt:lpstr>
      <vt:lpstr>Průjmová onemocnění</vt:lpstr>
      <vt:lpstr>Zácpa</vt:lpstr>
      <vt:lpstr>Parazité trávicí soustavy</vt:lpstr>
      <vt:lpstr>Alergie na potraviny</vt:lpstr>
      <vt:lpstr>Celiakie</vt:lpstr>
      <vt:lpstr>Celiakie a její projevy ve střevě </vt:lpstr>
      <vt:lpstr>Další nemoci trávicí soustavy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Význam vitamínů</dc:title>
  <dc:creator>stepnickova</dc:creator>
  <cp:lastModifiedBy>stepnickova</cp:lastModifiedBy>
  <cp:revision>98</cp:revision>
  <dcterms:created xsi:type="dcterms:W3CDTF">2013-04-16T11:06:11Z</dcterms:created>
  <dcterms:modified xsi:type="dcterms:W3CDTF">2013-05-03T21:20:45Z</dcterms:modified>
</cp:coreProperties>
</file>