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8" r:id="rId2"/>
    <p:sldId id="283" r:id="rId3"/>
    <p:sldId id="292" r:id="rId4"/>
    <p:sldId id="286" r:id="rId5"/>
    <p:sldId id="290" r:id="rId6"/>
    <p:sldId id="291" r:id="rId7"/>
    <p:sldId id="289" r:id="rId8"/>
    <p:sldId id="287" r:id="rId9"/>
    <p:sldId id="288" r:id="rId10"/>
    <p:sldId id="293" r:id="rId11"/>
    <p:sldId id="284" r:id="rId12"/>
    <p:sldId id="285" r:id="rId13"/>
    <p:sldId id="296" r:id="rId14"/>
    <p:sldId id="294" r:id="rId15"/>
    <p:sldId id="295" r:id="rId16"/>
    <p:sldId id="297" r:id="rId17"/>
    <p:sldId id="299" r:id="rId18"/>
    <p:sldId id="298" r:id="rId19"/>
    <p:sldId id="277" r:id="rId20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9" autoAdjust="0"/>
    <p:restoredTop sz="94660"/>
  </p:normalViewPr>
  <p:slideViewPr>
    <p:cSldViewPr>
      <p:cViewPr varScale="1">
        <p:scale>
          <a:sx n="62" d="100"/>
          <a:sy n="62" d="100"/>
        </p:scale>
        <p:origin x="-1194" y="-7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635F688-5738-47E9-B155-8A4A98C01553}" type="slidenum">
              <a:rPr lang="cs-CZ" smtClean="0"/>
              <a:pPr lvl="0"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Index_t%C4%9Blesn%C3%A9_hmotnosti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ortujeme.sk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aloricketabulky.cz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Avitamin%C3%B3za" TargetMode="External"/><Relationship Id="rId3" Type="http://schemas.openxmlformats.org/officeDocument/2006/relationships/hyperlink" Target="http://zivotopis.osobnosti.cz/isabelle-caro.php" TargetMode="External"/><Relationship Id="rId7" Type="http://schemas.openxmlformats.org/officeDocument/2006/relationships/hyperlink" Target="http://www.abcvyzivy.cz/" TargetMode="External"/><Relationship Id="rId2" Type="http://schemas.openxmlformats.org/officeDocument/2006/relationships/hyperlink" Target="http://www.celostnimedicina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portujeme.sk/" TargetMode="External"/><Relationship Id="rId5" Type="http://schemas.openxmlformats.org/officeDocument/2006/relationships/hyperlink" Target="http://cs.wikipedia.org/wiki/Index_t%C4%9Blesn%C3%A9_hmotnosti" TargetMode="External"/><Relationship Id="rId4" Type="http://schemas.openxmlformats.org/officeDocument/2006/relationships/hyperlink" Target="http://www.kaloricketabulky.cz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lostnimedicina.cz/bulimie.htm?gclid=CJCw4uGR-LYCFcRd3gods1gAc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l%C5%BEb%C4%9Bta_Bavorsk%C3%A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zivotopis.osobnosti.cz/isabelle-caro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87784" y="4335466"/>
            <a:ext cx="9792841" cy="2133104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VY_32_INOVACE_2704</a:t>
            </a:r>
            <a:endParaRPr lang="cs-CZ" sz="2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4400" b="1" dirty="0" smtClean="0"/>
              <a:t>Poruchy stravovacích návyků – bulimie, anorexie, obezita </a:t>
            </a:r>
          </a:p>
          <a:p>
            <a:pPr algn="ctr"/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Anorexie a její následky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5904656"/>
          </a:xfrm>
        </p:spPr>
        <p:txBody>
          <a:bodyPr/>
          <a:lstStyle/>
          <a:p>
            <a:r>
              <a:rPr lang="cs-CZ" sz="2000" b="1" dirty="0" smtClean="0"/>
              <a:t>Až 10% případů končí smrtí</a:t>
            </a:r>
          </a:p>
          <a:p>
            <a:r>
              <a:rPr lang="cs-CZ" sz="2000" dirty="0" smtClean="0"/>
              <a:t>Příčinou jsou nevratné změny v organismu</a:t>
            </a:r>
          </a:p>
          <a:p>
            <a:r>
              <a:rPr lang="cs-CZ" sz="2000" dirty="0" smtClean="0"/>
              <a:t>Tělo štěpí vlastní bílkoviny</a:t>
            </a:r>
          </a:p>
          <a:p>
            <a:r>
              <a:rPr lang="cs-CZ" sz="2000" dirty="0" smtClean="0"/>
              <a:t>Ztráta menstruace</a:t>
            </a:r>
          </a:p>
          <a:p>
            <a:r>
              <a:rPr lang="cs-CZ" sz="2000" dirty="0" smtClean="0"/>
              <a:t>Poleptání sliznice žaludku vlastními trávicími šťávami</a:t>
            </a:r>
          </a:p>
          <a:p>
            <a:r>
              <a:rPr lang="cs-CZ" sz="2000" dirty="0" smtClean="0"/>
              <a:t>Snížení střevní peristaltiky</a:t>
            </a:r>
          </a:p>
          <a:p>
            <a:r>
              <a:rPr lang="cs-CZ" sz="2000" dirty="0" smtClean="0"/>
              <a:t>Snížení tepové frekvence, tlaku a tělesné teploty, poškození srdce</a:t>
            </a:r>
          </a:p>
          <a:p>
            <a:r>
              <a:rPr lang="cs-CZ" sz="2000" dirty="0" smtClean="0"/>
              <a:t>Podrážděnost, deprese, nespavost</a:t>
            </a:r>
          </a:p>
          <a:p>
            <a:r>
              <a:rPr lang="cs-CZ" sz="2000" dirty="0" err="1" smtClean="0"/>
              <a:t>Neschpnost</a:t>
            </a:r>
            <a:r>
              <a:rPr lang="cs-CZ" sz="2000" dirty="0" smtClean="0"/>
              <a:t> vést partnerský a sexuální život</a:t>
            </a:r>
          </a:p>
          <a:p>
            <a:r>
              <a:rPr lang="cs-CZ" sz="2000" dirty="0" smtClean="0"/>
              <a:t>Osteoporóza, kazivost zubů</a:t>
            </a:r>
          </a:p>
          <a:p>
            <a:r>
              <a:rPr lang="cs-CZ" sz="2000" dirty="0" smtClean="0"/>
              <a:t>Poškození mozku</a:t>
            </a:r>
          </a:p>
          <a:p>
            <a:r>
              <a:rPr lang="cs-CZ" sz="2000" dirty="0" smtClean="0"/>
              <a:t>Ztráta imunity</a:t>
            </a:r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err="1" smtClean="0"/>
              <a:t>Orthorexie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5426715"/>
          </a:xfrm>
        </p:spPr>
        <p:txBody>
          <a:bodyPr/>
          <a:lstStyle/>
          <a:p>
            <a:pPr>
              <a:buNone/>
            </a:pPr>
            <a:r>
              <a:rPr lang="cs-CZ" sz="2400" b="1" dirty="0" err="1" smtClean="0"/>
              <a:t>Orthorexie</a:t>
            </a:r>
            <a:r>
              <a:rPr lang="cs-CZ" sz="2400" dirty="0" smtClean="0"/>
              <a:t> je patologická závislost na zdravém stravování a biologicky čisté stravě</a:t>
            </a:r>
          </a:p>
          <a:p>
            <a:pPr>
              <a:buNone/>
            </a:pPr>
            <a:r>
              <a:rPr lang="cs-CZ" sz="2400" b="1" dirty="0" smtClean="0"/>
              <a:t>Charakteristika postižených </a:t>
            </a:r>
            <a:r>
              <a:rPr lang="cs-CZ" sz="2400" b="1" dirty="0" err="1" smtClean="0"/>
              <a:t>orthorexií</a:t>
            </a:r>
            <a:r>
              <a:rPr lang="cs-CZ" sz="2400" b="1" dirty="0" smtClean="0"/>
              <a:t>:</a:t>
            </a:r>
          </a:p>
          <a:p>
            <a:r>
              <a:rPr lang="cs-CZ" sz="2400" dirty="0" smtClean="0"/>
              <a:t>konzumují výhradně biopotraviny</a:t>
            </a:r>
          </a:p>
          <a:p>
            <a:r>
              <a:rPr lang="cs-CZ" sz="2400" dirty="0" smtClean="0"/>
              <a:t>odmítají konvenční potraviny obsahující aditiva a kontaminující látky a potraviny z geneticky upravovaných surovin</a:t>
            </a:r>
          </a:p>
          <a:p>
            <a:pPr>
              <a:buNone/>
            </a:pPr>
            <a:r>
              <a:rPr lang="cs-CZ" sz="2400" b="1" dirty="0" smtClean="0"/>
              <a:t>Ohrožené skupiny:</a:t>
            </a:r>
          </a:p>
          <a:p>
            <a:r>
              <a:rPr lang="cs-CZ" sz="2400" dirty="0" smtClean="0"/>
              <a:t>vyznavači veganství, makrobiotiky, syrové stravy a jiných alternativních výživových směrů. </a:t>
            </a:r>
          </a:p>
          <a:p>
            <a:r>
              <a:rPr lang="cs-CZ" sz="2400" dirty="0" smtClean="0"/>
              <a:t>ti, kteří zdravému stravování věnují většinu svého času, cítí se vinni a trpí výčitkami, když poruší své stravovací zásady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1200" dirty="0" smtClean="0"/>
              <a:t/>
            </a:r>
            <a:br>
              <a:rPr lang="cs-CZ" sz="1200" dirty="0" smtClean="0"/>
            </a:br>
            <a:endParaRPr lang="cs-CZ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err="1" smtClean="0"/>
              <a:t>Bigorexie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043533"/>
            <a:ext cx="9071640" cy="6264696"/>
          </a:xfrm>
        </p:spPr>
        <p:txBody>
          <a:bodyPr/>
          <a:lstStyle/>
          <a:p>
            <a:pPr>
              <a:buNone/>
            </a:pPr>
            <a:r>
              <a:rPr lang="cs-CZ" sz="2000" b="1" dirty="0" err="1" smtClean="0"/>
              <a:t>Bigorexie</a:t>
            </a:r>
            <a:r>
              <a:rPr lang="cs-CZ" sz="2000" b="1" dirty="0" smtClean="0"/>
              <a:t> </a:t>
            </a:r>
            <a:r>
              <a:rPr lang="cs-CZ" sz="2000" dirty="0" smtClean="0"/>
              <a:t>(též </a:t>
            </a:r>
            <a:r>
              <a:rPr lang="cs-CZ" sz="2000" dirty="0" err="1" smtClean="0"/>
              <a:t>Adonisův</a:t>
            </a:r>
            <a:r>
              <a:rPr lang="cs-CZ" sz="2000" dirty="0" smtClean="0"/>
              <a:t> komplex, obrácená anorexie) postižený jedinec má představu, že je nedostatečně svalově vyvinutý. </a:t>
            </a:r>
            <a:r>
              <a:rPr lang="cs-CZ" sz="2000" b="1" dirty="0" smtClean="0"/>
              <a:t>Poruchou trpí převážně muži. </a:t>
            </a:r>
          </a:p>
          <a:p>
            <a:pPr>
              <a:buNone/>
            </a:pPr>
            <a:r>
              <a:rPr lang="cs-CZ" sz="2000" b="1" dirty="0" smtClean="0"/>
              <a:t>Charakteristika postižených </a:t>
            </a:r>
            <a:r>
              <a:rPr lang="cs-CZ" sz="2000" b="1" dirty="0" err="1" smtClean="0"/>
              <a:t>bigorexií</a:t>
            </a:r>
            <a:r>
              <a:rPr lang="cs-CZ" sz="2000" b="1" dirty="0" smtClean="0"/>
              <a:t>:</a:t>
            </a:r>
          </a:p>
          <a:p>
            <a:r>
              <a:rPr lang="cs-CZ" sz="1800" dirty="0" smtClean="0"/>
              <a:t>nemocní tráví mnoho hodin denně v posilovnách </a:t>
            </a:r>
          </a:p>
          <a:p>
            <a:r>
              <a:rPr lang="cs-CZ" sz="1800" dirty="0" smtClean="0"/>
              <a:t>užívají nejrůznější doplňky stravy, především preparáty na bázi bílkovin a aminokyselin</a:t>
            </a:r>
          </a:p>
          <a:p>
            <a:r>
              <a:rPr lang="cs-CZ" sz="1800" dirty="0" smtClean="0"/>
              <a:t>užívání anabolických steroidů</a:t>
            </a:r>
          </a:p>
          <a:p>
            <a:r>
              <a:rPr lang="cs-CZ" sz="1800" dirty="0" smtClean="0"/>
              <a:t>nadměrná spotřeba  množství stravy konzumované za účelem tvorby svaloviny.</a:t>
            </a:r>
          </a:p>
          <a:p>
            <a:pPr>
              <a:buNone/>
            </a:pPr>
            <a:r>
              <a:rPr lang="cs-CZ" sz="2000" b="1" dirty="0" smtClean="0"/>
              <a:t>Následky:</a:t>
            </a:r>
          </a:p>
          <a:p>
            <a:r>
              <a:rPr lang="cs-CZ" sz="1800" dirty="0" smtClean="0"/>
              <a:t>přetěžování kostí a kloubů</a:t>
            </a:r>
          </a:p>
          <a:p>
            <a:r>
              <a:rPr lang="cs-CZ" sz="1800" dirty="0" smtClean="0"/>
              <a:t>nadměrné posilování bez regenerace způsobuje  poškození pohybového aparátu</a:t>
            </a:r>
          </a:p>
          <a:p>
            <a:r>
              <a:rPr lang="cs-CZ" sz="1800" dirty="0" smtClean="0"/>
              <a:t>nadbytečný příjem energie a bílkovin narušuje funkce ledvin a jater</a:t>
            </a:r>
          </a:p>
          <a:p>
            <a:r>
              <a:rPr lang="cs-CZ" sz="1800" dirty="0" smtClean="0"/>
              <a:t>neřízené užívání anabolických steroidů představuje riziko vážného poškození zdraví s ohrožením života.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792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Obezita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r>
              <a:rPr lang="cs-CZ" sz="2800" dirty="0" smtClean="0"/>
              <a:t>Energetický příjem převyšuje energetický výdej</a:t>
            </a:r>
          </a:p>
          <a:p>
            <a:r>
              <a:rPr lang="cs-CZ" sz="2800" dirty="0" smtClean="0"/>
              <a:t>Nevyužitá energie se ukládá v podobě tuku</a:t>
            </a:r>
          </a:p>
          <a:p>
            <a:r>
              <a:rPr lang="cs-CZ" sz="2800" dirty="0" smtClean="0"/>
              <a:t>Ukládání tuku u žen je rychlejší proces než u mužů – genetický předpoklad ženy pro přežití nepříznivých podmínek i v </a:t>
            </a:r>
            <a:r>
              <a:rPr lang="cs-CZ" sz="2800" dirty="0" err="1" smtClean="0"/>
              <a:t>těhotnenství</a:t>
            </a:r>
            <a:endParaRPr lang="cs-CZ" sz="2800" dirty="0" smtClean="0"/>
          </a:p>
          <a:p>
            <a:pPr>
              <a:buNone/>
            </a:pPr>
            <a:r>
              <a:rPr lang="cs-CZ" sz="2800" b="1" dirty="0" smtClean="0"/>
              <a:t>Obezitu způsobuje:</a:t>
            </a:r>
          </a:p>
          <a:p>
            <a:pPr>
              <a:buNone/>
            </a:pPr>
            <a:r>
              <a:rPr lang="cs-CZ" sz="2800" dirty="0" smtClean="0"/>
              <a:t>Nedostatečná pohybová aktivita</a:t>
            </a:r>
          </a:p>
          <a:p>
            <a:pPr>
              <a:buNone/>
            </a:pPr>
            <a:r>
              <a:rPr lang="cs-CZ" sz="2800" dirty="0" smtClean="0"/>
              <a:t>Nepravidelný příjem potravy tj.  porušení 3 hodinového cyklu snídaně – svačina – oběd – svačina – 1. večeře – 2. večeře</a:t>
            </a:r>
          </a:p>
          <a:p>
            <a:pPr>
              <a:buNone/>
            </a:pPr>
            <a:r>
              <a:rPr lang="cs-CZ" sz="2800" dirty="0" smtClean="0"/>
              <a:t>Nedostatečný příjem tekutin</a:t>
            </a:r>
            <a:endParaRPr lang="cs-CZ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Kdy se jedná o obezitu</a:t>
            </a: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431799" y="1475581"/>
          <a:ext cx="9361040" cy="5760641"/>
        </p:xfrm>
        <a:graphic>
          <a:graphicData uri="http://schemas.openxmlformats.org/drawingml/2006/table">
            <a:tbl>
              <a:tblPr/>
              <a:tblGrid>
                <a:gridCol w="2340260"/>
                <a:gridCol w="2340260"/>
                <a:gridCol w="2340260"/>
                <a:gridCol w="2340260"/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Kategorie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Rozsah BMI – kg/m</a:t>
                      </a:r>
                      <a:r>
                        <a:rPr lang="cs-CZ" baseline="30000"/>
                        <a:t>2</a:t>
                      </a:r>
                      <a:endParaRPr lang="cs-CZ"/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Základní BMI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/>
                        <a:t>Hmotnost osoby vysoké 180 cm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806490">
                <a:tc>
                  <a:txBody>
                    <a:bodyPr/>
                    <a:lstStyle/>
                    <a:p>
                      <a:r>
                        <a:rPr lang="cs-CZ"/>
                        <a:t>těžká podvýživa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≤ 16,5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méně než 0,6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méně než 53,5 kg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806490">
                <a:tc>
                  <a:txBody>
                    <a:bodyPr/>
                    <a:lstStyle/>
                    <a:p>
                      <a:r>
                        <a:rPr lang="cs-CZ"/>
                        <a:t>podváha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16,5 – 18,5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0,6 – 0,74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od 53,5 do 60 kg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60851">
                <a:tc>
                  <a:txBody>
                    <a:bodyPr/>
                    <a:lstStyle/>
                    <a:p>
                      <a:r>
                        <a:rPr lang="cs-CZ"/>
                        <a:t>ideální váha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18,5 – 25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0,74 – 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od 60 do 81 kg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60851">
                <a:tc>
                  <a:txBody>
                    <a:bodyPr/>
                    <a:lstStyle/>
                    <a:p>
                      <a:r>
                        <a:rPr lang="cs-CZ"/>
                        <a:t>nadváha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25 – 30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1 – 1,2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od 81 do 97 kg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60851">
                <a:tc>
                  <a:txBody>
                    <a:bodyPr/>
                    <a:lstStyle/>
                    <a:p>
                      <a:r>
                        <a:rPr lang="cs-CZ"/>
                        <a:t>mírná obezita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30 – 35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1,2 – 1,4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od 97 do 113 kg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806490">
                <a:tc>
                  <a:txBody>
                    <a:bodyPr/>
                    <a:lstStyle/>
                    <a:p>
                      <a:r>
                        <a:rPr lang="cs-CZ"/>
                        <a:t>střední obezita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35 – 40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1,4 – 1,6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od 113 do 130 kg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806490">
                <a:tc>
                  <a:txBody>
                    <a:bodyPr/>
                    <a:lstStyle/>
                    <a:p>
                      <a:r>
                        <a:rPr lang="cs-CZ"/>
                        <a:t>morbidní obezita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&gt; 40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nad 1,6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nad 130 kg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 BMI = hmotnost (kg)/ výška</a:t>
            </a:r>
            <a:r>
              <a:rPr lang="cs-CZ" b="1" baseline="30000" dirty="0" smtClean="0"/>
              <a:t>2</a:t>
            </a:r>
            <a:r>
              <a:rPr lang="cs-CZ" b="1" dirty="0" smtClean="0"/>
              <a:t> (m)</a:t>
            </a:r>
            <a:endParaRPr lang="cs-CZ" b="1" dirty="0"/>
          </a:p>
        </p:txBody>
      </p:sp>
      <p:pic>
        <p:nvPicPr>
          <p:cNvPr id="4" name="Zástupný symbol pro obsah 3" descr="BM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87549"/>
            <a:ext cx="10063899" cy="5585464"/>
          </a:xfrm>
        </p:spPr>
      </p:pic>
      <p:sp>
        <p:nvSpPr>
          <p:cNvPr id="5" name="TextovéPole 4"/>
          <p:cNvSpPr txBox="1"/>
          <p:nvPr/>
        </p:nvSpPr>
        <p:spPr>
          <a:xfrm>
            <a:off x="431800" y="6876181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http://cs.wikipedia.org/wiki/Index_t%C4%9Blesn%C3%A9_hmotnosti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ázek 5" descr="bmi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52280" y="1907629"/>
            <a:ext cx="1409700" cy="4381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Energetická spotřeba mužů a žen </a:t>
            </a: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1223888" y="1331565"/>
          <a:ext cx="7776863" cy="5400612"/>
        </p:xfrm>
        <a:graphic>
          <a:graphicData uri="http://schemas.openxmlformats.org/drawingml/2006/table">
            <a:tbl>
              <a:tblPr/>
              <a:tblGrid>
                <a:gridCol w="1821584"/>
                <a:gridCol w="1985093"/>
                <a:gridCol w="1985093"/>
                <a:gridCol w="1985093"/>
              </a:tblGrid>
              <a:tr h="207716">
                <a:tc>
                  <a:txBody>
                    <a:bodyPr/>
                    <a:lstStyle/>
                    <a:p>
                      <a:pPr algn="ctr"/>
                      <a:r>
                        <a:rPr lang="cs-CZ" sz="1300" b="1" dirty="0"/>
                        <a:t>Muži</a:t>
                      </a:r>
                      <a:endParaRPr lang="cs-CZ" sz="13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 b="1"/>
                        <a:t>Průměr</a:t>
                      </a:r>
                      <a:endParaRPr lang="cs-CZ" sz="13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 b="1"/>
                        <a:t>Maximum</a:t>
                      </a:r>
                      <a:endParaRPr lang="cs-CZ" sz="13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 b="1"/>
                        <a:t>Minimum</a:t>
                      </a:r>
                      <a:endParaRPr lang="cs-CZ" sz="13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 b="1"/>
                        <a:t>Povolání</a:t>
                      </a:r>
                      <a:endParaRPr lang="cs-CZ" sz="13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kcal / den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kcal / den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kcal / den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Důchodce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2330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2810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1750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Úředník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2520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3270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1820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Laborant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2840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2820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2240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415431">
                <a:tc>
                  <a:txBody>
                    <a:bodyPr/>
                    <a:lstStyle/>
                    <a:p>
                      <a:r>
                        <a:rPr lang="cs-CZ" sz="1300"/>
                        <a:t>Strojírenský dělník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2840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3710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2180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Student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2930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4410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2270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Stavební dělník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3730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2440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415431">
                <a:tc>
                  <a:txBody>
                    <a:bodyPr/>
                    <a:lstStyle/>
                    <a:p>
                      <a:r>
                        <a:rPr lang="cs-CZ" sz="1300"/>
                        <a:t>Ocelářský dělník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3280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3960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2600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Voják ZS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3490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4100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2990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Rolník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3550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4670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2450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Baník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 dirty="0"/>
                        <a:t>3660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4560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2970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Dřevorubec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3670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4660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2860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pPr algn="ctr"/>
                      <a:r>
                        <a:rPr lang="cs-CZ" sz="1300" b="1"/>
                        <a:t>Ženy</a:t>
                      </a:r>
                      <a:endParaRPr lang="cs-CZ" sz="13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Důchodkyně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1990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2410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1490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415431">
                <a:tc>
                  <a:txBody>
                    <a:bodyPr/>
                    <a:lstStyle/>
                    <a:p>
                      <a:r>
                        <a:rPr lang="cs-CZ" sz="1300"/>
                        <a:t>Žena v domácnosti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2090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2320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1760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Laborantka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2130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2540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1340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Prodavačka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2250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2850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1820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Studentka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2290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2500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2090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415431">
                <a:tc>
                  <a:txBody>
                    <a:bodyPr/>
                    <a:lstStyle/>
                    <a:p>
                      <a:r>
                        <a:rPr lang="cs-CZ" sz="1300"/>
                        <a:t>Strojírenská dělnice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2320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2980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1970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Pekárka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2510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3390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  <a:tr h="207716">
                <a:tc>
                  <a:txBody>
                    <a:bodyPr/>
                    <a:lstStyle/>
                    <a:p>
                      <a:r>
                        <a:rPr lang="cs-CZ" sz="1300"/>
                        <a:t>Rolnička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2890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/>
                        <a:t>3860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 dirty="0"/>
                        <a:t>2200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8FA"/>
                    </a:solidFill>
                  </a:tcPr>
                </a:tc>
              </a:tr>
            </a:tbl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863848" y="6948189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2"/>
              </a:rPr>
              <a:t>http://www.sportujeme.</a:t>
            </a:r>
            <a:r>
              <a:rPr lang="cs-CZ" dirty="0" err="1" smtClean="0">
                <a:hlinkClick r:id="rId2"/>
              </a:rPr>
              <a:t>sk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359792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Rizika obezity</a:t>
            </a:r>
            <a:endParaRPr lang="cs-CZ" b="1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431800" y="1187549"/>
            <a:ext cx="9071640" cy="5282699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Kardiovaskulární problémy</a:t>
            </a:r>
          </a:p>
          <a:p>
            <a:r>
              <a:rPr lang="cs-CZ" dirty="0" smtClean="0"/>
              <a:t>Kornatění cév</a:t>
            </a:r>
          </a:p>
          <a:p>
            <a:r>
              <a:rPr lang="cs-CZ" dirty="0" smtClean="0"/>
              <a:t>Infarkt, mrtvice, embolie</a:t>
            </a:r>
          </a:p>
          <a:p>
            <a:r>
              <a:rPr lang="cs-CZ" dirty="0" smtClean="0"/>
              <a:t>Vysoký tlak</a:t>
            </a:r>
          </a:p>
          <a:p>
            <a:pPr>
              <a:buNone/>
            </a:pPr>
            <a:r>
              <a:rPr lang="cs-CZ" dirty="0" smtClean="0"/>
              <a:t>Nemoci pohybového aparátu</a:t>
            </a:r>
          </a:p>
          <a:p>
            <a:pPr>
              <a:buNone/>
            </a:pPr>
            <a:r>
              <a:rPr lang="cs-CZ" dirty="0" smtClean="0"/>
              <a:t>Dechová nedostatečnost</a:t>
            </a:r>
          </a:p>
          <a:p>
            <a:pPr>
              <a:buNone/>
            </a:pPr>
            <a:r>
              <a:rPr lang="cs-CZ" dirty="0" smtClean="0"/>
              <a:t>Cukrovka, dna</a:t>
            </a:r>
          </a:p>
          <a:p>
            <a:pPr>
              <a:buNone/>
            </a:pPr>
            <a:r>
              <a:rPr lang="cs-CZ" dirty="0" smtClean="0"/>
              <a:t>Onkologické problémy</a:t>
            </a:r>
          </a:p>
          <a:p>
            <a:pPr>
              <a:buNone/>
            </a:pPr>
            <a:r>
              <a:rPr lang="cs-CZ" dirty="0" smtClean="0"/>
              <a:t>Společenská omezení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792" y="251445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Jak na obezitu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7784" y="1259557"/>
            <a:ext cx="9071640" cy="5904656"/>
          </a:xfrm>
        </p:spPr>
        <p:txBody>
          <a:bodyPr/>
          <a:lstStyle/>
          <a:p>
            <a:r>
              <a:rPr lang="cs-CZ" dirty="0" smtClean="0"/>
              <a:t>Pravidelné  tříhodinové intervaly mezi jídly</a:t>
            </a:r>
          </a:p>
          <a:p>
            <a:r>
              <a:rPr lang="cs-CZ" dirty="0" smtClean="0"/>
              <a:t>Pravidelný pohyb</a:t>
            </a:r>
          </a:p>
          <a:p>
            <a:r>
              <a:rPr lang="cs-CZ" dirty="0" smtClean="0"/>
              <a:t>Dostatečný příjem tekutin – 0,4 l na 10 kg váhy</a:t>
            </a:r>
          </a:p>
          <a:p>
            <a:r>
              <a:rPr lang="cs-CZ" dirty="0" smtClean="0"/>
              <a:t>Pestrá a vyvážená strava s přiměřenou kalorickou hodnotou - </a:t>
            </a:r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kaloricketabulky.cz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smtClean="0"/>
              <a:t> </a:t>
            </a:r>
          </a:p>
          <a:p>
            <a:r>
              <a:rPr lang="cs-CZ" dirty="0" smtClean="0"/>
              <a:t>Dostatek spánku</a:t>
            </a:r>
          </a:p>
          <a:p>
            <a:pPr>
              <a:buNone/>
            </a:pPr>
            <a:r>
              <a:rPr lang="cs-CZ" b="1" dirty="0" smtClean="0"/>
              <a:t>Přísloví:</a:t>
            </a:r>
          </a:p>
          <a:p>
            <a:pPr>
              <a:buNone/>
            </a:pPr>
            <a:r>
              <a:rPr lang="cs-CZ" dirty="0" smtClean="0"/>
              <a:t>Pij do </a:t>
            </a:r>
            <a:r>
              <a:rPr lang="cs-CZ" dirty="0" err="1" smtClean="0"/>
              <a:t>polopita</a:t>
            </a:r>
            <a:r>
              <a:rPr lang="cs-CZ" dirty="0" smtClean="0"/>
              <a:t> a jez do </a:t>
            </a:r>
            <a:r>
              <a:rPr lang="cs-CZ" dirty="0" err="1" smtClean="0"/>
              <a:t>polosyta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Malý dvůr a dlouhý bič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1800" dirty="0" smtClean="0"/>
              <a:t>Jelínek, J. a </a:t>
            </a:r>
            <a:r>
              <a:rPr lang="cs-CZ" sz="1800" dirty="0" err="1" smtClean="0"/>
              <a:t>Zicháček</a:t>
            </a:r>
            <a:r>
              <a:rPr lang="cs-CZ" sz="1800" dirty="0" smtClean="0"/>
              <a:t>, V.: Biologie pro gymnázia. Nakladatelství Olomouc</a:t>
            </a:r>
          </a:p>
          <a:p>
            <a:pPr>
              <a:buNone/>
            </a:pPr>
            <a:r>
              <a:rPr lang="cs-CZ" sz="1800" dirty="0" err="1" smtClean="0"/>
              <a:t>Hamar</a:t>
            </a:r>
            <a:r>
              <a:rPr lang="cs-CZ" sz="1800" dirty="0" smtClean="0"/>
              <a:t> Dušan - Jana </a:t>
            </a:r>
            <a:r>
              <a:rPr lang="cs-CZ" sz="1800" dirty="0" err="1" smtClean="0"/>
              <a:t>Lipková</a:t>
            </a:r>
            <a:r>
              <a:rPr lang="cs-CZ" sz="1800" dirty="0" smtClean="0"/>
              <a:t>.: Fyziologie tělesných cvičení. Bratislava: Univerzita Komenského, 2001, 174 s.. </a:t>
            </a:r>
          </a:p>
          <a:p>
            <a:pPr>
              <a:buNone/>
            </a:pPr>
            <a:r>
              <a:rPr lang="cs-CZ" sz="1800" dirty="0" smtClean="0"/>
              <a:t>Zdeněk Jirka: Regenerace a sport. Praha: Olympia, 1990, 254 s.</a:t>
            </a:r>
          </a:p>
          <a:p>
            <a:pPr>
              <a:buNone/>
            </a:pPr>
            <a:r>
              <a:rPr lang="cs-CZ" sz="1800" dirty="0" smtClean="0">
                <a:hlinkClick r:id="rId2"/>
              </a:rPr>
              <a:t>http://www.</a:t>
            </a:r>
            <a:r>
              <a:rPr lang="cs-CZ" sz="1800" dirty="0" err="1" smtClean="0">
                <a:hlinkClick r:id="rId2"/>
              </a:rPr>
              <a:t>celostnimedicina.cz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3"/>
              </a:rPr>
              <a:t>http://zivotopis.osobnosti.cz/isabelle-caro.php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4"/>
              </a:rPr>
              <a:t>http://www.</a:t>
            </a:r>
            <a:r>
              <a:rPr lang="cs-CZ" sz="1800" dirty="0" err="1" smtClean="0">
                <a:hlinkClick r:id="rId4"/>
              </a:rPr>
              <a:t>kaloricketabulky.cz</a:t>
            </a:r>
            <a:r>
              <a:rPr lang="cs-CZ" sz="1800" dirty="0" smtClean="0">
                <a:hlinkClick r:id="rId4"/>
              </a:rPr>
              <a:t>/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5"/>
              </a:rPr>
              <a:t>http://cs.wikipedia.org/wiki/Index_t%C4%9Blesn%C3%A9_hmotnosti</a:t>
            </a:r>
            <a:r>
              <a:rPr lang="cs-CZ" sz="1800" dirty="0" smtClean="0"/>
              <a:t> </a:t>
            </a:r>
          </a:p>
          <a:p>
            <a:pPr>
              <a:buNone/>
            </a:pPr>
            <a:r>
              <a:rPr lang="cs-CZ" sz="1800" dirty="0" smtClean="0">
                <a:hlinkClick r:id="rId6"/>
              </a:rPr>
              <a:t>http://www.sportujeme.</a:t>
            </a:r>
            <a:r>
              <a:rPr lang="cs-CZ" sz="1800" dirty="0" err="1" smtClean="0">
                <a:hlinkClick r:id="rId6"/>
              </a:rPr>
              <a:t>sk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7"/>
              </a:rPr>
              <a:t>http://www.</a:t>
            </a:r>
            <a:r>
              <a:rPr lang="cs-CZ" sz="1800" dirty="0" err="1" smtClean="0">
                <a:hlinkClick r:id="rId7"/>
              </a:rPr>
              <a:t>abcvyzivy.cz</a:t>
            </a:r>
            <a:r>
              <a:rPr lang="cs-CZ" sz="1800" dirty="0" smtClean="0"/>
              <a:t> </a:t>
            </a:r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200" dirty="0" smtClean="0">
              <a:hlinkClick r:id="rId8"/>
            </a:endParaRPr>
          </a:p>
          <a:p>
            <a:pPr>
              <a:buNone/>
            </a:pPr>
            <a:endParaRPr lang="cs-CZ" sz="1800" dirty="0" smtClean="0">
              <a:hlinkClick r:id="rId8"/>
            </a:endParaRPr>
          </a:p>
          <a:p>
            <a:pPr>
              <a:buNone/>
            </a:pPr>
            <a:endParaRPr lang="cs-CZ" dirty="0" smtClean="0">
              <a:hlinkClick r:id="rId8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403573"/>
            <a:ext cx="9071640" cy="5832648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poruchy příjmu potravy - příčiny a následky</a:t>
            </a:r>
          </a:p>
          <a:p>
            <a:pPr>
              <a:buNone/>
            </a:pPr>
            <a:r>
              <a:rPr lang="cs-CZ" dirty="0" smtClean="0"/>
              <a:t>charakteristika mentální anorexie</a:t>
            </a:r>
          </a:p>
          <a:p>
            <a:pPr>
              <a:buNone/>
            </a:pPr>
            <a:r>
              <a:rPr lang="cs-CZ" dirty="0" smtClean="0"/>
              <a:t>charakteristika bulimie</a:t>
            </a:r>
          </a:p>
          <a:p>
            <a:pPr>
              <a:buNone/>
            </a:pPr>
            <a:r>
              <a:rPr lang="cs-CZ" dirty="0" smtClean="0"/>
              <a:t>charakteristika obezity</a:t>
            </a:r>
          </a:p>
          <a:p>
            <a:pPr>
              <a:buNone/>
            </a:pPr>
            <a:r>
              <a:rPr lang="cs-CZ" dirty="0" smtClean="0"/>
              <a:t>charakteristika </a:t>
            </a:r>
            <a:r>
              <a:rPr lang="cs-CZ" dirty="0" err="1" smtClean="0"/>
              <a:t>orthorexie</a:t>
            </a:r>
            <a:r>
              <a:rPr lang="cs-CZ" dirty="0" smtClean="0"/>
              <a:t> a </a:t>
            </a:r>
            <a:r>
              <a:rPr lang="cs-CZ" dirty="0" err="1" smtClean="0"/>
              <a:t>bigorexie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doporučené energetické příjmy mužů a žen, dětí mládeže, dospělých a starých lidí</a:t>
            </a:r>
          </a:p>
          <a:p>
            <a:pPr>
              <a:buNone/>
            </a:pPr>
            <a:r>
              <a:rPr lang="cs-CZ" dirty="0" smtClean="0"/>
              <a:t>doporučené energetické příjmy jednotlivých povolání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Poruchy příjmu potravy – bulimie a anorexie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763613"/>
            <a:ext cx="9071640" cy="4994667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Nejvíce ohrožená skupina jsou mladé dívky ve věku 13 až 18 let</a:t>
            </a:r>
          </a:p>
          <a:p>
            <a:pPr>
              <a:buNone/>
            </a:pPr>
            <a:r>
              <a:rPr lang="cs-CZ" sz="2800" dirty="0" smtClean="0"/>
              <a:t>Poslední roky je stále častější u starších žen a vzácně i u mužů</a:t>
            </a:r>
          </a:p>
          <a:p>
            <a:pPr>
              <a:buNone/>
            </a:pPr>
            <a:r>
              <a:rPr lang="cs-CZ" sz="2800" b="1" dirty="0" smtClean="0"/>
              <a:t>Zásadní je léčba pomocí psychoterapie a odborníků</a:t>
            </a:r>
          </a:p>
          <a:p>
            <a:pPr algn="ctr">
              <a:buNone/>
            </a:pPr>
            <a:r>
              <a:rPr lang="cs-CZ" sz="2800" b="1" u="sng" dirty="0" smtClean="0"/>
              <a:t>Vyšší riziko vzniku poruch je tam, kde je životní uplatnění spojeno s nepřiměřeně štíhlou postavou </a:t>
            </a:r>
          </a:p>
          <a:p>
            <a:pPr>
              <a:buNone/>
            </a:pPr>
            <a:r>
              <a:rPr lang="cs-CZ" sz="2800" dirty="0" smtClean="0"/>
              <a:t>	- sportovkyně, tanečnice, modelky, herečky, zpěvačky</a:t>
            </a:r>
          </a:p>
          <a:p>
            <a:pPr>
              <a:buNone/>
            </a:pPr>
            <a:r>
              <a:rPr lang="cs-CZ" sz="2800" dirty="0" smtClean="0"/>
              <a:t>	- soutěže krásy – různé MISS</a:t>
            </a:r>
          </a:p>
          <a:p>
            <a:endParaRPr lang="cs-CZ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Bulimie - historie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832648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- je nemoc pradávného původu</a:t>
            </a:r>
          </a:p>
          <a:p>
            <a:pPr>
              <a:buNone/>
            </a:pPr>
            <a:r>
              <a:rPr lang="cs-CZ" sz="2400" dirty="0" smtClean="0"/>
              <a:t>- už ve </a:t>
            </a:r>
            <a:r>
              <a:rPr lang="cs-CZ" sz="2400" b="1" dirty="0" smtClean="0"/>
              <a:t>2. století </a:t>
            </a:r>
            <a:r>
              <a:rPr lang="cs-CZ" sz="2400" dirty="0" smtClean="0"/>
              <a:t>ji tímto způsobem pojmenoval </a:t>
            </a:r>
            <a:r>
              <a:rPr lang="cs-CZ" sz="2400" b="1" dirty="0" smtClean="0"/>
              <a:t>řecký lékař </a:t>
            </a:r>
            <a:r>
              <a:rPr lang="cs-CZ" sz="2400" b="1" dirty="0" err="1" smtClean="0"/>
              <a:t>Galén</a:t>
            </a:r>
            <a:endParaRPr lang="cs-CZ" sz="2400" b="1" dirty="0" smtClean="0"/>
          </a:p>
          <a:p>
            <a:pPr>
              <a:buNone/>
            </a:pPr>
            <a:r>
              <a:rPr lang="cs-CZ" sz="2400" dirty="0" smtClean="0"/>
              <a:t>- v </a:t>
            </a:r>
            <a:r>
              <a:rPr lang="cs-CZ" sz="2400" b="1" dirty="0" smtClean="0"/>
              <a:t>novodobé historii </a:t>
            </a:r>
            <a:r>
              <a:rPr lang="cs-CZ" sz="2400" dirty="0" smtClean="0"/>
              <a:t>je popsána poprvé v roce </a:t>
            </a:r>
            <a:r>
              <a:rPr lang="cs-CZ" sz="2400" b="1" dirty="0" smtClean="0"/>
              <a:t>1979</a:t>
            </a:r>
          </a:p>
          <a:p>
            <a:pPr>
              <a:buNone/>
            </a:pPr>
            <a:r>
              <a:rPr lang="cs-CZ" sz="2400" dirty="0" smtClean="0"/>
              <a:t>- výskyt poruch příjmu potravy u nás </a:t>
            </a:r>
            <a:r>
              <a:rPr lang="cs-CZ" sz="2400" b="1" dirty="0" smtClean="0"/>
              <a:t>stoupá</a:t>
            </a:r>
          </a:p>
          <a:p>
            <a:pPr>
              <a:buNone/>
            </a:pPr>
            <a:r>
              <a:rPr lang="cs-CZ" sz="2000" dirty="0" smtClean="0"/>
              <a:t/>
            </a:r>
            <a:br>
              <a:rPr lang="cs-CZ" sz="2000" dirty="0" smtClean="0"/>
            </a:br>
            <a:endParaRPr lang="cs-CZ" sz="2000" dirty="0"/>
          </a:p>
        </p:txBody>
      </p:sp>
      <p:pic>
        <p:nvPicPr>
          <p:cNvPr id="4" name="Obrázek 3" descr="bulimi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792" y="3563813"/>
            <a:ext cx="5472608" cy="3625603"/>
          </a:xfrm>
          <a:prstGeom prst="rect">
            <a:avLst/>
          </a:prstGeom>
        </p:spPr>
      </p:pic>
      <p:pic>
        <p:nvPicPr>
          <p:cNvPr id="5" name="Obrázek 4" descr="bulimi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68504" y="2987749"/>
            <a:ext cx="2736304" cy="40907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Bulimie - charakteristika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1800" y="1331565"/>
            <a:ext cx="9071640" cy="5832648"/>
          </a:xfrm>
        </p:spPr>
        <p:txBody>
          <a:bodyPr/>
          <a:lstStyle/>
          <a:p>
            <a:r>
              <a:rPr lang="cs-CZ" sz="2000" dirty="0" smtClean="0"/>
              <a:t>je to porucha příjmu potravy</a:t>
            </a:r>
          </a:p>
          <a:p>
            <a:r>
              <a:rPr lang="cs-CZ" sz="2000" dirty="0" smtClean="0"/>
              <a:t>nemocný jedinec se začne extrémně silně přejídat</a:t>
            </a:r>
          </a:p>
          <a:p>
            <a:r>
              <a:rPr lang="cs-CZ" sz="2000" dirty="0" smtClean="0"/>
              <a:t>následně jídlo vyzvrací, resp. vyvolá silný průjem projímadlem </a:t>
            </a:r>
          </a:p>
          <a:p>
            <a:r>
              <a:rPr lang="cs-CZ" sz="2000" dirty="0" smtClean="0"/>
              <a:t>v průběhu nemoci ale přibírá na váze - hledá prostředky na zhubnutí (přejídání vyvolává pocity viny ze selhání v dietě</a:t>
            </a:r>
          </a:p>
          <a:p>
            <a:pPr>
              <a:buNone/>
            </a:pPr>
            <a:r>
              <a:rPr lang="cs-CZ" sz="2000" b="1" dirty="0" smtClean="0"/>
              <a:t>objevují se:</a:t>
            </a:r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záchvaty zimnice</a:t>
            </a:r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deprese</a:t>
            </a:r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časté zácpy a </a:t>
            </a:r>
            <a:r>
              <a:rPr lang="cs-CZ" sz="2000" dirty="0" err="1" smtClean="0"/>
              <a:t>průjm</a:t>
            </a:r>
            <a:endParaRPr lang="cs-CZ" sz="2000" dirty="0" smtClean="0"/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poničení zubní skloviny a sliznice jícnu a ústní dutiny v důsledku zvracení</a:t>
            </a:r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poruchy ledvin - výsledek opakovaného</a:t>
            </a:r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prudké změny nálady, častá přecitlivělost a podrážděnost. </a:t>
            </a:r>
            <a:endParaRPr lang="cs-CZ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Bulimie – příčiny a následky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547589"/>
            <a:ext cx="9071640" cy="5760640"/>
          </a:xfrm>
        </p:spPr>
        <p:txBody>
          <a:bodyPr/>
          <a:lstStyle/>
          <a:p>
            <a:pPr>
              <a:buNone/>
            </a:pPr>
            <a:r>
              <a:rPr lang="cs-CZ" sz="2000" b="1" dirty="0" smtClean="0"/>
              <a:t>Příčiny jsou různé a rozmanité, proto je těžká prevence</a:t>
            </a:r>
          </a:p>
          <a:p>
            <a:pPr>
              <a:buFont typeface="Wingdings" pitchFamily="2" charset="2"/>
              <a:buChar char="Ø"/>
            </a:pPr>
            <a:r>
              <a:rPr lang="cs-CZ" sz="2000" b="1" dirty="0" smtClean="0"/>
              <a:t>Negativní hodnocení vlastní osoby</a:t>
            </a:r>
          </a:p>
          <a:p>
            <a:pPr>
              <a:buFont typeface="Wingdings" pitchFamily="2" charset="2"/>
              <a:buChar char="Ø"/>
            </a:pPr>
            <a:r>
              <a:rPr lang="cs-CZ" sz="2000" b="1" dirty="0" smtClean="0"/>
              <a:t>Nefungující rodina</a:t>
            </a:r>
          </a:p>
          <a:p>
            <a:pPr>
              <a:buFont typeface="Wingdings" pitchFamily="2" charset="2"/>
              <a:buChar char="Ø"/>
            </a:pPr>
            <a:r>
              <a:rPr lang="cs-CZ" sz="2000" b="1" dirty="0" smtClean="0"/>
              <a:t>Neuspokojivá životní situace</a:t>
            </a:r>
          </a:p>
          <a:p>
            <a:pPr>
              <a:buFont typeface="Wingdings" pitchFamily="2" charset="2"/>
              <a:buChar char="Ø"/>
            </a:pPr>
            <a:r>
              <a:rPr lang="cs-CZ" sz="2000" b="1" dirty="0" smtClean="0"/>
              <a:t>Nepřijetí sociální skupinou</a:t>
            </a:r>
          </a:p>
          <a:p>
            <a:pPr>
              <a:buNone/>
            </a:pPr>
            <a:r>
              <a:rPr lang="cs-CZ" sz="2000" dirty="0" smtClean="0"/>
              <a:t>PODSTATNÁ JE INFORMOVANOST NEJRIZIKOVĚJŠÍCH SKUPIN O PROJEVECH A NÁSLEDCÍCH</a:t>
            </a:r>
          </a:p>
          <a:p>
            <a:pPr>
              <a:buNone/>
            </a:pPr>
            <a:r>
              <a:rPr lang="cs-CZ" sz="2000" dirty="0" smtClean="0"/>
              <a:t>LÉČBA JE ZALOŽENÁ NA ZMĚNĚ STRAVOVACÍCH NÁVYKŮ POTÉ, CO BYL STABILIZOVÁN PSYCHICKÝ STAV JEDINCE – vrácení sebevědomí</a:t>
            </a:r>
          </a:p>
          <a:p>
            <a:pPr>
              <a:buNone/>
            </a:pPr>
            <a:r>
              <a:rPr lang="cs-CZ" sz="2000" dirty="0" smtClean="0"/>
              <a:t>LÉČBA MUSÍ BÝT VEDENA ODBORNÍKY - při vážnějším psychickém stavu psychiatři předepisují antidepresiva</a:t>
            </a:r>
          </a:p>
          <a:p>
            <a:pPr>
              <a:buNone/>
            </a:pPr>
            <a:r>
              <a:rPr lang="cs-CZ" sz="2000" b="1" dirty="0" smtClean="0"/>
              <a:t>Více na:</a:t>
            </a:r>
            <a:r>
              <a:rPr lang="cs-CZ" sz="2000" dirty="0" smtClean="0"/>
              <a:t> </a:t>
            </a:r>
            <a:r>
              <a:rPr lang="cs-CZ" sz="2000" dirty="0" smtClean="0">
                <a:hlinkClick r:id="rId2"/>
              </a:rPr>
              <a:t>http://www.</a:t>
            </a:r>
            <a:r>
              <a:rPr lang="cs-CZ" sz="2000" dirty="0" err="1" smtClean="0">
                <a:hlinkClick r:id="rId2"/>
              </a:rPr>
              <a:t>celostnimedicina.cz</a:t>
            </a:r>
            <a:r>
              <a:rPr lang="cs-CZ" sz="2000" dirty="0" smtClean="0">
                <a:hlinkClick r:id="rId2"/>
              </a:rPr>
              <a:t>/bulimie.</a:t>
            </a:r>
            <a:r>
              <a:rPr lang="cs-CZ" sz="2000" dirty="0" err="1" smtClean="0">
                <a:hlinkClick r:id="rId2"/>
              </a:rPr>
              <a:t>htm</a:t>
            </a:r>
            <a:r>
              <a:rPr lang="cs-CZ" sz="2000" dirty="0" smtClean="0">
                <a:hlinkClick r:id="rId2"/>
              </a:rPr>
              <a:t>?</a:t>
            </a:r>
            <a:r>
              <a:rPr lang="cs-CZ" sz="2000" dirty="0" err="1" smtClean="0">
                <a:hlinkClick r:id="rId2"/>
              </a:rPr>
              <a:t>gclid</a:t>
            </a:r>
            <a:r>
              <a:rPr lang="cs-CZ" sz="2000" dirty="0" smtClean="0">
                <a:hlinkClick r:id="rId2"/>
              </a:rPr>
              <a:t>=CJCw4uGR-LYCFcRd3gods1gAcw#ixzz2SALl9SrK</a:t>
            </a:r>
            <a:endParaRPr lang="cs-CZ" sz="2000" dirty="0" smtClean="0"/>
          </a:p>
          <a:p>
            <a:endParaRPr lang="cs-CZ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Mentální anorexie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1800" y="899517"/>
            <a:ext cx="9071640" cy="5976664"/>
          </a:xfrm>
        </p:spPr>
        <p:txBody>
          <a:bodyPr/>
          <a:lstStyle/>
          <a:p>
            <a:pPr fontAlgn="t"/>
            <a:r>
              <a:rPr lang="cs-CZ" sz="2400" dirty="0" smtClean="0"/>
              <a:t>Psychiatrické onemocnění klasifikované jako porucha příjmu potravy s kódem  MKN – 10</a:t>
            </a:r>
          </a:p>
          <a:p>
            <a:pPr fontAlgn="t"/>
            <a:r>
              <a:rPr lang="cs-CZ" sz="2400" dirty="0" smtClean="0"/>
              <a:t>Není civilizační chorobou – trpěli jí již v minulosti i významné ženské osobnosti např. Alžběta Bavorská – </a:t>
            </a:r>
            <a:r>
              <a:rPr lang="cs-CZ" sz="2400" dirty="0" err="1" smtClean="0"/>
              <a:t>Sissi</a:t>
            </a:r>
            <a:r>
              <a:rPr lang="cs-CZ" sz="2400" dirty="0" smtClean="0"/>
              <a:t> (1837–1898)</a:t>
            </a:r>
          </a:p>
          <a:p>
            <a:pPr fontAlgn="t"/>
            <a:r>
              <a:rPr lang="cs-CZ" sz="2400" b="1" dirty="0" smtClean="0"/>
              <a:t>Zásadní je snaha zhubnout  pomocí drasticky sníženého příjmu potravy a nadměrnou pohybovou aktivitou – tj. chybí základní energetické zdroje, vitamíny, minerály a tělo je vyčerpáváno nadměrným výdejem energie</a:t>
            </a:r>
          </a:p>
          <a:p>
            <a:pPr fontAlgn="t"/>
            <a:r>
              <a:rPr lang="cs-CZ" sz="2400" b="1" dirty="0" smtClean="0"/>
              <a:t>Nemocní nezvládají kontrolu nad realitou</a:t>
            </a:r>
          </a:p>
          <a:p>
            <a:pPr fontAlgn="t"/>
            <a:r>
              <a:rPr lang="cs-CZ" sz="2400" dirty="0" smtClean="0"/>
              <a:t>Snaha o absolutní dokonalost – včetně dokonalosti těla</a:t>
            </a:r>
          </a:p>
          <a:p>
            <a:pPr fontAlgn="t"/>
            <a:r>
              <a:rPr lang="cs-CZ" sz="2400" dirty="0" smtClean="0"/>
              <a:t>Nemocní často pocházejí s </a:t>
            </a:r>
            <a:r>
              <a:rPr lang="cs-CZ" sz="2400" b="1" dirty="0" smtClean="0"/>
              <a:t>prostředí</a:t>
            </a:r>
            <a:r>
              <a:rPr lang="cs-CZ" sz="2400" dirty="0" smtClean="0"/>
              <a:t>, které na ně </a:t>
            </a:r>
            <a:r>
              <a:rPr lang="cs-CZ" sz="2400" b="1" dirty="0" smtClean="0"/>
              <a:t>klade vysoké nároky </a:t>
            </a:r>
            <a:r>
              <a:rPr lang="cs-CZ" sz="2400" dirty="0" smtClean="0"/>
              <a:t>(tlak společnosti, rodičů, trenérů, manažerů, vrstevníků)</a:t>
            </a:r>
          </a:p>
          <a:p>
            <a:pPr fontAlgn="t"/>
            <a:r>
              <a:rPr lang="cs-CZ" sz="2400" dirty="0" smtClean="0"/>
              <a:t>Postižení jsou okolím velmi často jsou označováni jako </a:t>
            </a:r>
            <a:r>
              <a:rPr lang="cs-CZ" sz="2400" b="1" dirty="0" smtClean="0"/>
              <a:t>perfekcionisté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endParaRPr lang="cs-CZ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Alžběta Bavorská </a:t>
            </a:r>
            <a:r>
              <a:rPr lang="cs-CZ" dirty="0" smtClean="0"/>
              <a:t>(1837–1898)</a:t>
            </a:r>
            <a:r>
              <a:rPr lang="cs-CZ" b="1" dirty="0" smtClean="0"/>
              <a:t> </a:t>
            </a:r>
            <a:endParaRPr lang="cs-CZ" b="1" dirty="0"/>
          </a:p>
        </p:txBody>
      </p:sp>
      <p:pic>
        <p:nvPicPr>
          <p:cNvPr id="5" name="Zástupný symbol pro obsah 4" descr="Siss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9912" y="1691605"/>
            <a:ext cx="2725862" cy="4989513"/>
          </a:xfrm>
        </p:spPr>
      </p:pic>
      <p:sp>
        <p:nvSpPr>
          <p:cNvPr id="4" name="TextovéPole 3"/>
          <p:cNvSpPr txBox="1"/>
          <p:nvPr/>
        </p:nvSpPr>
        <p:spPr>
          <a:xfrm>
            <a:off x="1439912" y="6804173"/>
            <a:ext cx="727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http://cs.wikipedia.org/wiki/Al%C5%BEb%C4%9Bta_Bavorsk%C3%A1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ázek 5" descr="Sissi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24288" y="1691605"/>
            <a:ext cx="3873500" cy="49403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err="1" smtClean="0"/>
              <a:t>Isabelle</a:t>
            </a:r>
            <a:r>
              <a:rPr lang="cs-CZ" b="1" dirty="0" smtClean="0"/>
              <a:t> </a:t>
            </a:r>
            <a:r>
              <a:rPr lang="cs-CZ" b="1" dirty="0" err="1" smtClean="0"/>
              <a:t>Caro</a:t>
            </a:r>
            <a:r>
              <a:rPr lang="cs-CZ" b="1" dirty="0" smtClean="0"/>
              <a:t> </a:t>
            </a:r>
            <a:r>
              <a:rPr lang="cs-CZ" b="1" dirty="0" smtClean="0"/>
              <a:t>- modelka</a:t>
            </a:r>
            <a:r>
              <a:rPr lang="cs-CZ" dirty="0" smtClean="0"/>
              <a:t> </a:t>
            </a:r>
            <a:br>
              <a:rPr lang="cs-CZ" dirty="0" smtClean="0"/>
            </a:br>
            <a:r>
              <a:rPr lang="cs-CZ" dirty="0" smtClean="0"/>
              <a:t>(12.9. 1982 – 17. 11. 2010)</a:t>
            </a:r>
            <a:endParaRPr lang="cs-CZ" b="1" dirty="0"/>
          </a:p>
        </p:txBody>
      </p:sp>
      <p:pic>
        <p:nvPicPr>
          <p:cNvPr id="4" name="Zástupný symbol pro obsah 3" descr="Isabelle Caro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5776" y="1835621"/>
            <a:ext cx="5400600" cy="3533871"/>
          </a:xfrm>
        </p:spPr>
      </p:pic>
      <p:pic>
        <p:nvPicPr>
          <p:cNvPr id="5" name="Obrázek 4" descr="Isabelle Car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4328" y="3923853"/>
            <a:ext cx="4648938" cy="345638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31800" y="5796061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Francouzská modelka, která otevřeně varovala před nebezpečím anorexie</a:t>
            </a:r>
            <a:endParaRPr lang="cs-CZ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5904408" y="1907629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Zemřela na následky dlouhodobé podvýživy ve věku 28 let</a:t>
            </a:r>
          </a:p>
          <a:p>
            <a:r>
              <a:rPr lang="cs-CZ" sz="2400" dirty="0" smtClean="0">
                <a:hlinkClick r:id="rId4"/>
              </a:rPr>
              <a:t>http://zivotopis.osobnosti.cz/isabelle-caro.php</a:t>
            </a:r>
            <a:endParaRPr lang="cs-CZ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1076</Words>
  <Application>Microsoft Office PowerPoint</Application>
  <PresentationFormat>Vlastní</PresentationFormat>
  <Paragraphs>262</Paragraphs>
  <Slides>19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Poruchy příjmu potravy – bulimie a anorexie</vt:lpstr>
      <vt:lpstr>Bulimie - historie</vt:lpstr>
      <vt:lpstr>Bulimie - charakteristika</vt:lpstr>
      <vt:lpstr>Bulimie – příčiny a následky</vt:lpstr>
      <vt:lpstr>Mentální anorexie</vt:lpstr>
      <vt:lpstr>Alžběta Bavorská (1837–1898) </vt:lpstr>
      <vt:lpstr>Isabelle Caro - modelka  (12.9. 1982 – 17. 11. 2010)</vt:lpstr>
      <vt:lpstr>Anorexie a její následky</vt:lpstr>
      <vt:lpstr>Orthorexie</vt:lpstr>
      <vt:lpstr>Bigorexie</vt:lpstr>
      <vt:lpstr>Obezita</vt:lpstr>
      <vt:lpstr>Kdy se jedná o obezitu</vt:lpstr>
      <vt:lpstr> BMI = hmotnost (kg)/ výška2 (m)</vt:lpstr>
      <vt:lpstr>Energetická spotřeba mužů a žen </vt:lpstr>
      <vt:lpstr>Rizika obezity</vt:lpstr>
      <vt:lpstr>Jak na obezitu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88</cp:revision>
  <dcterms:created xsi:type="dcterms:W3CDTF">2013-04-16T11:06:11Z</dcterms:created>
  <dcterms:modified xsi:type="dcterms:W3CDTF">2013-06-02T06:28:45Z</dcterms:modified>
</cp:coreProperties>
</file>