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8" r:id="rId2"/>
    <p:sldId id="283" r:id="rId3"/>
    <p:sldId id="284" r:id="rId4"/>
    <p:sldId id="290" r:id="rId5"/>
    <p:sldId id="296" r:id="rId6"/>
    <p:sldId id="287" r:id="rId7"/>
    <p:sldId id="293" r:id="rId8"/>
    <p:sldId id="285" r:id="rId9"/>
    <p:sldId id="294" r:id="rId10"/>
    <p:sldId id="295" r:id="rId11"/>
    <p:sldId id="291" r:id="rId12"/>
    <p:sldId id="298" r:id="rId13"/>
    <p:sldId id="297" r:id="rId14"/>
    <p:sldId id="288" r:id="rId15"/>
    <p:sldId id="286" r:id="rId16"/>
    <p:sldId id="302" r:id="rId17"/>
    <p:sldId id="289" r:id="rId18"/>
    <p:sldId id="292" r:id="rId19"/>
    <p:sldId id="299" r:id="rId20"/>
    <p:sldId id="300" r:id="rId21"/>
    <p:sldId id="301" r:id="rId22"/>
    <p:sldId id="277" r:id="rId23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Riboz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Tuky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Avitamin%C3%B3z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etabolismus_b%C3%ADlkovin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45599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VY_32_INOVACE_2703</a:t>
            </a:r>
            <a:endParaRPr lang="cs-CZ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4400" b="1" dirty="0" smtClean="0"/>
              <a:t>Základní živiny - tuky, cukry, bílkoviny 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Funkce bílkovin v organismu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39"/>
            <a:ext cx="9071640" cy="5611198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Stavební </a:t>
            </a:r>
          </a:p>
          <a:p>
            <a:r>
              <a:rPr lang="cs-CZ" sz="2800" dirty="0" smtClean="0"/>
              <a:t>Buněčné membrány</a:t>
            </a:r>
          </a:p>
          <a:p>
            <a:r>
              <a:rPr lang="cs-CZ" sz="2800" dirty="0" smtClean="0"/>
              <a:t>Aktin a myozin</a:t>
            </a:r>
          </a:p>
          <a:p>
            <a:pPr>
              <a:buNone/>
            </a:pPr>
            <a:r>
              <a:rPr lang="cs-CZ" sz="2800" dirty="0" smtClean="0"/>
              <a:t>  bílkoviny svalové buňky</a:t>
            </a:r>
          </a:p>
          <a:p>
            <a:r>
              <a:rPr lang="cs-CZ" sz="2800" dirty="0" smtClean="0"/>
              <a:t>Zajišťující srážlivost krve</a:t>
            </a:r>
          </a:p>
          <a:p>
            <a:pPr>
              <a:buNone/>
            </a:pPr>
            <a:r>
              <a:rPr lang="cs-CZ" b="1" dirty="0" smtClean="0"/>
              <a:t>Řídící</a:t>
            </a:r>
          </a:p>
          <a:p>
            <a:r>
              <a:rPr lang="cs-CZ" sz="2800" dirty="0" smtClean="0"/>
              <a:t>Enzymy – např. trávicí </a:t>
            </a:r>
          </a:p>
          <a:p>
            <a:r>
              <a:rPr lang="cs-CZ" sz="2800" dirty="0" smtClean="0"/>
              <a:t>Hormony </a:t>
            </a:r>
          </a:p>
          <a:p>
            <a:r>
              <a:rPr lang="cs-CZ" sz="2800" dirty="0" smtClean="0"/>
              <a:t>Protilátky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AKTIN A MYOZ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28344" y="1763613"/>
            <a:ext cx="3978970" cy="307535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Metabolismus bílkovin 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87549"/>
            <a:ext cx="9071640" cy="5786755"/>
          </a:xfrm>
        </p:spPr>
        <p:txBody>
          <a:bodyPr/>
          <a:lstStyle/>
          <a:p>
            <a:pPr algn="l">
              <a:buNone/>
            </a:pPr>
            <a:r>
              <a:rPr lang="cs-CZ" sz="2400" b="1" dirty="0" smtClean="0"/>
              <a:t>Aminokyseliny – Peptidy – Proteiny</a:t>
            </a:r>
          </a:p>
          <a:p>
            <a:pPr algn="l">
              <a:buNone/>
            </a:pPr>
            <a:r>
              <a:rPr lang="cs-CZ" sz="2400" dirty="0" smtClean="0"/>
              <a:t>V buňce jsou syntetizovány podle předlohy na molekule </a:t>
            </a:r>
            <a:r>
              <a:rPr lang="cs-CZ" sz="2400" b="1" dirty="0" smtClean="0"/>
              <a:t>nukleové kyseliny v jádře</a:t>
            </a:r>
          </a:p>
          <a:p>
            <a:pPr algn="l">
              <a:buNone/>
            </a:pPr>
            <a:r>
              <a:rPr lang="cs-CZ" sz="2400" dirty="0" smtClean="0"/>
              <a:t>Syntéza probíhá mimo jádro na </a:t>
            </a:r>
            <a:r>
              <a:rPr lang="cs-CZ" sz="2400" b="1" dirty="0" err="1" smtClean="0"/>
              <a:t>ribozómech</a:t>
            </a:r>
            <a:endParaRPr lang="cs-CZ" sz="2400" b="1" dirty="0" smtClean="0"/>
          </a:p>
          <a:p>
            <a:pPr algn="l">
              <a:buNone/>
            </a:pPr>
            <a:r>
              <a:rPr lang="cs-CZ" sz="2400" b="1" dirty="0" smtClean="0"/>
              <a:t>Nutná je přítomnost předlohy (RNA i), energie (ATP), aminokyselin</a:t>
            </a:r>
          </a:p>
          <a:p>
            <a:pPr algn="l">
              <a:buNone/>
            </a:pPr>
            <a:r>
              <a:rPr lang="cs-CZ" sz="2400" dirty="0" smtClean="0"/>
              <a:t>V trávicí soustavě je bílkovina upravena </a:t>
            </a:r>
            <a:r>
              <a:rPr lang="cs-CZ" sz="2400" b="1" dirty="0" err="1" smtClean="0"/>
              <a:t>proteázami</a:t>
            </a:r>
            <a:r>
              <a:rPr lang="cs-CZ" sz="2400" dirty="0" smtClean="0"/>
              <a:t> </a:t>
            </a:r>
          </a:p>
          <a:p>
            <a:pPr algn="l"/>
            <a:r>
              <a:rPr lang="cs-CZ" sz="2000" dirty="0" smtClean="0"/>
              <a:t>pro trávení v </a:t>
            </a:r>
            <a:r>
              <a:rPr lang="cs-CZ" sz="2000" b="1" dirty="0" smtClean="0"/>
              <a:t>žaludku kyselinou chlorovodíkovou (</a:t>
            </a:r>
            <a:r>
              <a:rPr lang="cs-CZ" sz="2000" b="1" dirty="0" err="1" smtClean="0"/>
              <a:t>HCl</a:t>
            </a:r>
            <a:r>
              <a:rPr lang="cs-CZ" sz="2000" b="1" dirty="0" smtClean="0"/>
              <a:t>) </a:t>
            </a:r>
            <a:r>
              <a:rPr lang="cs-CZ" sz="2000" dirty="0" smtClean="0"/>
              <a:t>– tj. jsou narušeny</a:t>
            </a:r>
            <a:r>
              <a:rPr lang="cs-CZ" sz="2000" b="1" dirty="0" smtClean="0"/>
              <a:t> povázky</a:t>
            </a:r>
            <a:r>
              <a:rPr lang="cs-CZ" sz="2000" dirty="0" smtClean="0"/>
              <a:t> (vazivové)</a:t>
            </a:r>
            <a:r>
              <a:rPr lang="cs-CZ" sz="2000" b="1" dirty="0" smtClean="0"/>
              <a:t> </a:t>
            </a:r>
            <a:r>
              <a:rPr lang="cs-CZ" sz="2000" dirty="0" smtClean="0"/>
              <a:t>sdružující svalové buňky ve snopečky, snopce a svalová bříška), pokračuje působením </a:t>
            </a:r>
            <a:r>
              <a:rPr lang="cs-CZ" sz="2000" b="1" dirty="0" smtClean="0"/>
              <a:t>pepsinu (proteiny -&gt; peptidy)</a:t>
            </a:r>
          </a:p>
          <a:p>
            <a:pPr algn="l"/>
            <a:r>
              <a:rPr lang="cs-CZ" sz="2000" dirty="0" smtClean="0"/>
              <a:t>v </a:t>
            </a:r>
            <a:r>
              <a:rPr lang="cs-CZ" sz="2000" b="1" dirty="0" smtClean="0"/>
              <a:t>tenkém střevě </a:t>
            </a:r>
            <a:r>
              <a:rPr lang="cs-CZ" sz="2000" dirty="0" smtClean="0"/>
              <a:t>pokračuje rozklad peptidů na jednotlivé aminokyseliny působením </a:t>
            </a:r>
            <a:r>
              <a:rPr lang="cs-CZ" sz="2000" b="1" dirty="0" smtClean="0"/>
              <a:t>trypsinu</a:t>
            </a:r>
            <a:r>
              <a:rPr lang="cs-CZ" sz="2000" dirty="0" smtClean="0"/>
              <a:t> (součást pankreatických trávicích enzymů)</a:t>
            </a:r>
          </a:p>
          <a:p>
            <a:pPr algn="l">
              <a:buNone/>
            </a:pPr>
            <a:r>
              <a:rPr lang="cs-CZ" sz="2400" dirty="0" smtClean="0"/>
              <a:t>V </a:t>
            </a:r>
            <a:r>
              <a:rPr lang="cs-CZ" sz="2400" b="1" dirty="0" smtClean="0"/>
              <a:t>tenkém střevě </a:t>
            </a:r>
            <a:r>
              <a:rPr lang="cs-CZ" sz="2400" dirty="0" smtClean="0"/>
              <a:t>jsou vstřebávány do</a:t>
            </a:r>
            <a:r>
              <a:rPr lang="cs-CZ" sz="2400" b="1" dirty="0" smtClean="0"/>
              <a:t> krve</a:t>
            </a:r>
          </a:p>
          <a:p>
            <a:pPr algn="l">
              <a:buNone/>
            </a:pPr>
            <a:endParaRPr lang="cs-CZ" sz="2400" b="1" dirty="0" smtClean="0"/>
          </a:p>
          <a:p>
            <a:pPr algn="l">
              <a:buNone/>
            </a:pPr>
            <a:endParaRPr lang="cs-CZ" dirty="0" smtClean="0"/>
          </a:p>
          <a:p>
            <a:pPr algn="l"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Metabolismus bílkovin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547589"/>
            <a:ext cx="9071640" cy="5210691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Z krve jdou </a:t>
            </a:r>
          </a:p>
          <a:p>
            <a:pPr>
              <a:buNone/>
            </a:pPr>
            <a:r>
              <a:rPr lang="cs-CZ" dirty="0" smtClean="0"/>
              <a:t>1) </a:t>
            </a:r>
            <a:r>
              <a:rPr lang="cs-CZ" b="1" dirty="0" smtClean="0"/>
              <a:t>do buněk organismu </a:t>
            </a:r>
            <a:r>
              <a:rPr lang="cs-CZ" dirty="0" smtClean="0"/>
              <a:t>– jako stavební kameny pro syntézu bílkovin tělu vlastních</a:t>
            </a:r>
          </a:p>
          <a:p>
            <a:pPr>
              <a:buNone/>
            </a:pPr>
            <a:r>
              <a:rPr lang="cs-CZ" dirty="0" smtClean="0"/>
              <a:t>2) </a:t>
            </a:r>
            <a:r>
              <a:rPr lang="cs-CZ" b="1" dirty="0" smtClean="0"/>
              <a:t>do jater</a:t>
            </a:r>
            <a:r>
              <a:rPr lang="cs-CZ" dirty="0" smtClean="0"/>
              <a:t>:</a:t>
            </a:r>
          </a:p>
          <a:p>
            <a:r>
              <a:rPr lang="cs-CZ" dirty="0" smtClean="0"/>
              <a:t>	</a:t>
            </a:r>
            <a:r>
              <a:rPr lang="cs-CZ" sz="2800" dirty="0" smtClean="0"/>
              <a:t>přeměna na </a:t>
            </a:r>
            <a:r>
              <a:rPr lang="cs-CZ" sz="2800" b="1" dirty="0" smtClean="0"/>
              <a:t>glukózu, glykogen (</a:t>
            </a:r>
            <a:r>
              <a:rPr lang="cs-CZ" sz="2800" b="1" u="sng" dirty="0" smtClean="0"/>
              <a:t>energie</a:t>
            </a:r>
            <a:r>
              <a:rPr lang="cs-CZ" sz="2800" b="1" dirty="0" smtClean="0"/>
              <a:t>)</a:t>
            </a:r>
          </a:p>
          <a:p>
            <a:r>
              <a:rPr lang="cs-CZ" sz="2800" dirty="0" smtClean="0"/>
              <a:t>	součást procesu je </a:t>
            </a:r>
            <a:r>
              <a:rPr lang="cs-CZ" sz="2800" b="1" dirty="0" smtClean="0"/>
              <a:t>deaminace</a:t>
            </a:r>
            <a:r>
              <a:rPr lang="cs-CZ" sz="2800" dirty="0" smtClean="0"/>
              <a:t> (odstranění dusíku (resp. aminové skupiny) – vznik močoviny - </a:t>
            </a:r>
            <a:r>
              <a:rPr lang="cs-CZ" sz="2800" b="1" dirty="0" smtClean="0"/>
              <a:t>CO(NH</a:t>
            </a:r>
            <a:r>
              <a:rPr lang="cs-CZ" sz="2800" b="1" baseline="-25000" dirty="0" smtClean="0"/>
              <a:t>2</a:t>
            </a:r>
            <a:r>
              <a:rPr lang="cs-CZ" sz="2800" b="1" dirty="0" smtClean="0"/>
              <a:t>)</a:t>
            </a:r>
            <a:r>
              <a:rPr lang="cs-CZ" sz="2800" b="1" baseline="-25000" dirty="0" smtClean="0"/>
              <a:t>2</a:t>
            </a:r>
            <a:r>
              <a:rPr lang="cs-CZ" sz="2800" dirty="0" smtClean="0"/>
              <a:t>, je filtrována z krve v ledvině (</a:t>
            </a:r>
            <a:r>
              <a:rPr lang="cs-CZ" sz="2800" b="1" dirty="0" smtClean="0"/>
              <a:t>v nefronu</a:t>
            </a:r>
            <a:r>
              <a:rPr lang="cs-CZ" sz="2800" dirty="0" smtClean="0"/>
              <a:t>) a odstraněna </a:t>
            </a:r>
            <a:r>
              <a:rPr lang="cs-CZ" sz="2800" b="1" dirty="0" smtClean="0"/>
              <a:t>močením</a:t>
            </a:r>
            <a:r>
              <a:rPr lang="cs-CZ" sz="2800" dirty="0" smtClean="0"/>
              <a:t> (urinací)	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Syntéza bílkoviny na ribozomu</a:t>
            </a:r>
            <a:endParaRPr lang="cs-CZ" b="1" dirty="0"/>
          </a:p>
        </p:txBody>
      </p:sp>
      <p:pic>
        <p:nvPicPr>
          <p:cNvPr id="4" name="Zástupný symbol pro obsah 3" descr="Ribosome_mRNA_translation_en_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848" y="1187549"/>
            <a:ext cx="8437371" cy="5948930"/>
          </a:xfrm>
        </p:spPr>
      </p:pic>
      <p:sp>
        <p:nvSpPr>
          <p:cNvPr id="5" name="TextovéPole 4"/>
          <p:cNvSpPr txBox="1"/>
          <p:nvPr/>
        </p:nvSpPr>
        <p:spPr>
          <a:xfrm>
            <a:off x="719832" y="691334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http://cs.wikipedia.org/wiki/Ribozom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sz="4000" b="1" dirty="0" smtClean="0"/>
              <a:t>Potraviny obsahující proteiny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784" y="1547589"/>
            <a:ext cx="9792841" cy="6516142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Živočišný původ</a:t>
            </a:r>
          </a:p>
          <a:p>
            <a:pPr>
              <a:buNone/>
            </a:pPr>
            <a:r>
              <a:rPr lang="cs-CZ" dirty="0" smtClean="0"/>
              <a:t>Všechny druhy masa</a:t>
            </a:r>
          </a:p>
          <a:p>
            <a:pPr>
              <a:buNone/>
            </a:pPr>
            <a:r>
              <a:rPr lang="cs-CZ" dirty="0" smtClean="0"/>
              <a:t>Vejce</a:t>
            </a:r>
          </a:p>
          <a:p>
            <a:pPr>
              <a:buNone/>
            </a:pPr>
            <a:r>
              <a:rPr lang="cs-CZ" dirty="0" smtClean="0"/>
              <a:t>Mléko a mléčné výrobky</a:t>
            </a:r>
          </a:p>
          <a:p>
            <a:pPr>
              <a:buNone/>
            </a:pPr>
            <a:r>
              <a:rPr lang="cs-CZ" b="1" dirty="0" smtClean="0"/>
              <a:t>Rostlinný původ</a:t>
            </a:r>
          </a:p>
          <a:p>
            <a:pPr>
              <a:buNone/>
            </a:pPr>
            <a:r>
              <a:rPr lang="cs-CZ" dirty="0" smtClean="0"/>
              <a:t>Luštěniny </a:t>
            </a:r>
          </a:p>
          <a:p>
            <a:pPr algn="ctr">
              <a:buNone/>
            </a:pPr>
            <a:r>
              <a:rPr lang="cs-CZ" sz="4800" b="1" u="sng" dirty="0" smtClean="0"/>
              <a:t>Bílkoviny jsou nezbytné pro vývoj organismu</a:t>
            </a:r>
            <a:endParaRPr lang="cs-CZ" sz="4800" b="1" u="sng" dirty="0"/>
          </a:p>
        </p:txBody>
      </p:sp>
      <p:pic>
        <p:nvPicPr>
          <p:cNvPr id="4" name="Obrázek 3" descr="proteiny v potrav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4288" y="1475581"/>
            <a:ext cx="5086559" cy="345638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Tuky - lipidy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426715"/>
          </a:xfrm>
        </p:spPr>
        <p:txBody>
          <a:bodyPr/>
          <a:lstStyle/>
          <a:p>
            <a:pPr>
              <a:buNone/>
            </a:pPr>
            <a:r>
              <a:rPr lang="cs-CZ" sz="2000" dirty="0" smtClean="0"/>
              <a:t>Chemická podstata – molekula lipidu se skládá z </a:t>
            </a:r>
            <a:r>
              <a:rPr lang="cs-CZ" sz="2000" b="1" dirty="0" smtClean="0"/>
              <a:t>glycerolu</a:t>
            </a:r>
            <a:r>
              <a:rPr lang="cs-CZ" sz="2000" dirty="0" smtClean="0"/>
              <a:t> ( trojsytný alkohol) a </a:t>
            </a:r>
            <a:r>
              <a:rPr lang="cs-CZ" sz="2000" b="1" dirty="0" smtClean="0"/>
              <a:t>vyšších mastných kyselin </a:t>
            </a:r>
            <a:r>
              <a:rPr lang="cs-CZ" sz="2000" dirty="0" smtClean="0"/>
              <a:t>(karboxylové kyseliny s dlouhými řetězci uhlíků)</a:t>
            </a:r>
          </a:p>
          <a:p>
            <a:pPr>
              <a:buNone/>
            </a:pPr>
            <a:r>
              <a:rPr lang="cs-CZ" sz="2000" b="1" dirty="0" smtClean="0"/>
              <a:t>Zásobní a termoregulační sloučenina</a:t>
            </a:r>
          </a:p>
          <a:p>
            <a:pPr>
              <a:buNone/>
            </a:pPr>
            <a:r>
              <a:rPr lang="cs-CZ" sz="2000" b="1" dirty="0" smtClean="0"/>
              <a:t>V TĚLE TVOŘÍ MEMBRÁNY, TUKOVÉ ZÁSOBY, SOUČÁST HORMONŮ</a:t>
            </a:r>
          </a:p>
          <a:p>
            <a:pPr>
              <a:buNone/>
            </a:pPr>
            <a:r>
              <a:rPr lang="cs-CZ" sz="2000" b="1" dirty="0" smtClean="0"/>
              <a:t>Rostlinný původ </a:t>
            </a:r>
            <a:r>
              <a:rPr lang="cs-CZ" sz="2000" dirty="0" smtClean="0"/>
              <a:t>– oleje ze semen např. slunečnic, řepky, oliv, lnu aj.</a:t>
            </a:r>
          </a:p>
          <a:p>
            <a:pPr>
              <a:buNone/>
            </a:pPr>
            <a:r>
              <a:rPr lang="cs-CZ" sz="2000" b="1" dirty="0" smtClean="0"/>
              <a:t>Živočišný původ </a:t>
            </a:r>
            <a:r>
              <a:rPr lang="cs-CZ" sz="2000" dirty="0" smtClean="0"/>
              <a:t>– máslo (mléčné tuky), sádlo, lůj</a:t>
            </a:r>
          </a:p>
          <a:p>
            <a:pPr>
              <a:buNone/>
            </a:pPr>
            <a:r>
              <a:rPr lang="cs-CZ" sz="2000" b="1" dirty="0" smtClean="0"/>
              <a:t>Syntetický původ </a:t>
            </a:r>
            <a:r>
              <a:rPr lang="cs-CZ" sz="2000" dirty="0" smtClean="0"/>
              <a:t>– např. RAMA</a:t>
            </a:r>
          </a:p>
          <a:p>
            <a:pPr>
              <a:buNone/>
            </a:pPr>
            <a:r>
              <a:rPr lang="cs-CZ" sz="2000" dirty="0" smtClean="0"/>
              <a:t>Struktura: </a:t>
            </a:r>
            <a:r>
              <a:rPr lang="cs-CZ" sz="2000" b="1" dirty="0" smtClean="0"/>
              <a:t>neztužené</a:t>
            </a:r>
            <a:r>
              <a:rPr lang="cs-CZ" sz="2000" dirty="0" smtClean="0"/>
              <a:t> (oleje) a </a:t>
            </a:r>
            <a:r>
              <a:rPr lang="cs-CZ" sz="2000" b="1" dirty="0" smtClean="0"/>
              <a:t>ztužené</a:t>
            </a:r>
          </a:p>
          <a:p>
            <a:pPr>
              <a:buNone/>
            </a:pPr>
            <a:r>
              <a:rPr lang="cs-CZ" sz="2000" b="1" dirty="0" smtClean="0"/>
              <a:t>Energetická hodnota: 1 gram tuku obsahuje 39 </a:t>
            </a:r>
            <a:r>
              <a:rPr lang="cs-CZ" sz="2000" b="1" dirty="0" err="1" smtClean="0"/>
              <a:t>kJ</a:t>
            </a:r>
            <a:r>
              <a:rPr lang="cs-CZ" sz="2000" b="1" dirty="0" smtClean="0"/>
              <a:t> = 9,3 </a:t>
            </a:r>
            <a:r>
              <a:rPr lang="cs-CZ" sz="2000" b="1" dirty="0" err="1" smtClean="0"/>
              <a:t>kcal</a:t>
            </a:r>
            <a:endParaRPr lang="cs-CZ" b="1" dirty="0" smtClean="0"/>
          </a:p>
          <a:p>
            <a:pPr>
              <a:buNone/>
            </a:pPr>
            <a:r>
              <a:rPr lang="cs-CZ" sz="2000" b="1" dirty="0" smtClean="0"/>
              <a:t>Srovnání s cukry a bílkovinami:</a:t>
            </a:r>
          </a:p>
          <a:p>
            <a:pPr>
              <a:buNone/>
            </a:pPr>
            <a:r>
              <a:rPr lang="cs-CZ" sz="2000" dirty="0" smtClean="0"/>
              <a:t> 1 g </a:t>
            </a:r>
            <a:r>
              <a:rPr lang="cs-CZ" sz="2000" b="1" dirty="0" smtClean="0"/>
              <a:t>bílkoviny</a:t>
            </a:r>
            <a:r>
              <a:rPr lang="cs-CZ" sz="2000" dirty="0" smtClean="0"/>
              <a:t> má 4,2 </a:t>
            </a:r>
            <a:r>
              <a:rPr lang="cs-CZ" sz="2000" dirty="0" err="1" smtClean="0"/>
              <a:t>kcal</a:t>
            </a:r>
            <a:r>
              <a:rPr lang="cs-CZ" sz="2000" dirty="0" smtClean="0"/>
              <a:t> = 17 KJ</a:t>
            </a:r>
          </a:p>
          <a:p>
            <a:pPr>
              <a:buNone/>
            </a:pPr>
            <a:r>
              <a:rPr lang="cs-CZ" sz="2000" dirty="0" smtClean="0"/>
              <a:t>1 g </a:t>
            </a:r>
            <a:r>
              <a:rPr lang="cs-CZ" sz="2000" b="1" dirty="0" smtClean="0"/>
              <a:t>sacharidů</a:t>
            </a:r>
            <a:r>
              <a:rPr lang="cs-CZ" sz="2000" dirty="0" smtClean="0"/>
              <a:t> má 4,2 </a:t>
            </a:r>
            <a:r>
              <a:rPr lang="cs-CZ" sz="2000" dirty="0" err="1" smtClean="0"/>
              <a:t>kcal</a:t>
            </a:r>
            <a:r>
              <a:rPr lang="cs-CZ" sz="2000" dirty="0" smtClean="0"/>
              <a:t> = 17 KJ</a:t>
            </a:r>
          </a:p>
          <a:p>
            <a:pPr>
              <a:buNone/>
            </a:pPr>
            <a:endParaRPr lang="cs-CZ" sz="2000" b="1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Molekula tuku</a:t>
            </a:r>
            <a:endParaRPr lang="cs-CZ" b="1" dirty="0"/>
          </a:p>
        </p:txBody>
      </p:sp>
      <p:pic>
        <p:nvPicPr>
          <p:cNvPr id="4" name="Zástupný symbol pro obsah 3" descr="lipi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1960" y="1403573"/>
            <a:ext cx="6960347" cy="5651161"/>
          </a:xfrm>
        </p:spPr>
      </p:pic>
      <p:sp>
        <p:nvSpPr>
          <p:cNvPr id="5" name="TextovéPole 4"/>
          <p:cNvSpPr txBox="1"/>
          <p:nvPr/>
        </p:nvSpPr>
        <p:spPr>
          <a:xfrm>
            <a:off x="1079872" y="7164213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http://cs.wikipedia.org/wiki/Tuky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sz="4000" b="1" dirty="0" smtClean="0"/>
              <a:t>Potraviny obsahující lipidy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Živočišného původu</a:t>
            </a:r>
          </a:p>
          <a:p>
            <a:r>
              <a:rPr lang="cs-CZ" sz="2400" dirty="0" smtClean="0"/>
              <a:t>Mléko a mléčné výrobky</a:t>
            </a:r>
          </a:p>
          <a:p>
            <a:r>
              <a:rPr lang="cs-CZ" sz="2400" dirty="0" smtClean="0"/>
              <a:t>Všechny druhy masa</a:t>
            </a:r>
          </a:p>
          <a:p>
            <a:r>
              <a:rPr lang="cs-CZ" sz="2400" dirty="0" smtClean="0"/>
              <a:t>Máslo, sádlo</a:t>
            </a:r>
          </a:p>
          <a:p>
            <a:pPr>
              <a:buNone/>
            </a:pPr>
            <a:r>
              <a:rPr lang="cs-CZ" b="1" dirty="0" smtClean="0"/>
              <a:t>Rostlinného původu</a:t>
            </a:r>
          </a:p>
          <a:p>
            <a:r>
              <a:rPr lang="cs-CZ" sz="2400" dirty="0" smtClean="0"/>
              <a:t>Semena rostlin</a:t>
            </a:r>
          </a:p>
          <a:p>
            <a:r>
              <a:rPr lang="cs-CZ" sz="2400" dirty="0" smtClean="0"/>
              <a:t>Ořechy</a:t>
            </a:r>
          </a:p>
          <a:p>
            <a:r>
              <a:rPr lang="cs-CZ" sz="2400" dirty="0" smtClean="0"/>
              <a:t>Oleje</a:t>
            </a:r>
          </a:p>
          <a:p>
            <a:pPr>
              <a:buNone/>
            </a:pPr>
            <a:r>
              <a:rPr lang="cs-CZ" b="1" dirty="0" smtClean="0"/>
              <a:t>Syntetické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tuky v potraviná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0272" y="1763613"/>
            <a:ext cx="5009252" cy="2880320"/>
          </a:xfrm>
          <a:prstGeom prst="rect">
            <a:avLst/>
          </a:prstGeom>
        </p:spPr>
      </p:pic>
      <p:pic>
        <p:nvPicPr>
          <p:cNvPr id="5" name="Obrázek 4" descr="umělé tu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4048" y="5219997"/>
            <a:ext cx="7135928" cy="15841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Metabolismus tuků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Vznikají z nespotřebovaných molekul glukózy</a:t>
            </a:r>
          </a:p>
          <a:p>
            <a:pPr>
              <a:buNone/>
            </a:pPr>
            <a:r>
              <a:rPr lang="cs-CZ" sz="2400" dirty="0" smtClean="0"/>
              <a:t>Nezbytné pro vitamíny rozpustné v tucích A, D, E, K</a:t>
            </a:r>
          </a:p>
          <a:p>
            <a:pPr>
              <a:buNone/>
            </a:pPr>
            <a:r>
              <a:rPr lang="cs-CZ" sz="2400" dirty="0" smtClean="0"/>
              <a:t>Z potravy jsou vstřebávány po </a:t>
            </a:r>
            <a:r>
              <a:rPr lang="cs-CZ" sz="2400" b="1" dirty="0" smtClean="0"/>
              <a:t>emulgaci žlučí</a:t>
            </a:r>
          </a:p>
          <a:p>
            <a:pPr>
              <a:buNone/>
            </a:pPr>
            <a:r>
              <a:rPr lang="cs-CZ" sz="2400" b="1" dirty="0" smtClean="0"/>
              <a:t>Emulgace </a:t>
            </a:r>
            <a:r>
              <a:rPr lang="cs-CZ" sz="2400" dirty="0" smtClean="0"/>
              <a:t>je mechanické rozbití tukové kapénky na mikroskopické tukové kapénky za přítomnosti </a:t>
            </a:r>
            <a:r>
              <a:rPr lang="cs-CZ" sz="2400" b="1" dirty="0" smtClean="0"/>
              <a:t>žluči</a:t>
            </a:r>
          </a:p>
          <a:p>
            <a:pPr>
              <a:buNone/>
            </a:pPr>
            <a:r>
              <a:rPr lang="cs-CZ" sz="2400" b="1" dirty="0" smtClean="0"/>
              <a:t>Žluč </a:t>
            </a:r>
            <a:r>
              <a:rPr lang="cs-CZ" sz="2400" dirty="0" smtClean="0"/>
              <a:t>je vytvářena játry a do tenkého střeva vstupuje společným vývodem (játra, slinivka) v oblasti </a:t>
            </a:r>
            <a:r>
              <a:rPr lang="cs-CZ" sz="2400" b="1" dirty="0" smtClean="0"/>
              <a:t>dvanáctníku</a:t>
            </a:r>
          </a:p>
          <a:p>
            <a:pPr>
              <a:buNone/>
            </a:pPr>
            <a:r>
              <a:rPr lang="cs-CZ" sz="2400" b="1" dirty="0" smtClean="0"/>
              <a:t>Vstřebávání </a:t>
            </a:r>
            <a:r>
              <a:rPr lang="cs-CZ" sz="2400" dirty="0" smtClean="0"/>
              <a:t>probíhá v tenkém střevu přes mízní soustavu, </a:t>
            </a:r>
            <a:r>
              <a:rPr lang="cs-CZ" sz="2400" b="1" dirty="0" smtClean="0"/>
              <a:t>mízovody</a:t>
            </a:r>
            <a:r>
              <a:rPr lang="cs-CZ" sz="2400" dirty="0" smtClean="0"/>
              <a:t> jsou tukové kapénky vedeny až do dolní duté žíly a s krví do jater</a:t>
            </a:r>
          </a:p>
          <a:p>
            <a:pPr>
              <a:buNone/>
            </a:pPr>
            <a:r>
              <a:rPr lang="cs-CZ" sz="2400" dirty="0" smtClean="0"/>
              <a:t>Tuky jsou rozkládány </a:t>
            </a:r>
            <a:r>
              <a:rPr lang="cs-CZ" sz="2400" b="1" dirty="0" smtClean="0"/>
              <a:t>lipázami</a:t>
            </a:r>
          </a:p>
          <a:p>
            <a:pPr>
              <a:buNone/>
            </a:pPr>
            <a:r>
              <a:rPr lang="cs-CZ" sz="2400" b="1" dirty="0" smtClean="0"/>
              <a:t>Hromadí se v tukových buňkách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Skladba jídelníčku</a:t>
            </a:r>
            <a:endParaRPr lang="cs-CZ" b="1" dirty="0"/>
          </a:p>
        </p:txBody>
      </p:sp>
      <p:pic>
        <p:nvPicPr>
          <p:cNvPr id="4" name="Zástupný symbol pro obsah 3" descr="skladba jídelníčk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700457"/>
            <a:ext cx="10080624" cy="5247732"/>
          </a:xfr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cukry</a:t>
            </a:r>
            <a:r>
              <a:rPr lang="cs-CZ" dirty="0" smtClean="0"/>
              <a:t>, uhlovodany, polysacharidy, sacharidy, glukóza</a:t>
            </a:r>
          </a:p>
          <a:p>
            <a:pPr>
              <a:buNone/>
            </a:pPr>
            <a:r>
              <a:rPr lang="cs-CZ" b="1" dirty="0" smtClean="0"/>
              <a:t>bílkoviny</a:t>
            </a:r>
            <a:r>
              <a:rPr lang="cs-CZ" dirty="0" smtClean="0"/>
              <a:t>,  proteiny, peptidy, aminokyseliny, aminová vazba, aminová skupina, ledviny</a:t>
            </a:r>
          </a:p>
          <a:p>
            <a:pPr>
              <a:buNone/>
            </a:pPr>
            <a:r>
              <a:rPr lang="cs-CZ" b="1" dirty="0" smtClean="0"/>
              <a:t>tuky</a:t>
            </a:r>
            <a:r>
              <a:rPr lang="cs-CZ" dirty="0" smtClean="0"/>
              <a:t>, lipidy, glycerol, mastné kyseliny, rostlinné a živočišné tuky</a:t>
            </a:r>
          </a:p>
          <a:p>
            <a:pPr>
              <a:buNone/>
            </a:pPr>
            <a:r>
              <a:rPr lang="cs-CZ" b="1" dirty="0" smtClean="0"/>
              <a:t>Potíže</a:t>
            </a:r>
            <a:r>
              <a:rPr lang="cs-CZ" dirty="0" smtClean="0"/>
              <a:t> při nedostatku a nadbytku tuků, cukrů a bílkovin</a:t>
            </a:r>
          </a:p>
          <a:p>
            <a:pPr>
              <a:buNone/>
            </a:pPr>
            <a:r>
              <a:rPr lang="cs-CZ" dirty="0" smtClean="0"/>
              <a:t>Metabolismus, enzymy, </a:t>
            </a:r>
            <a:r>
              <a:rPr lang="cs-CZ" dirty="0" err="1" smtClean="0"/>
              <a:t>resorbce</a:t>
            </a:r>
            <a:r>
              <a:rPr lang="cs-CZ" dirty="0" smtClean="0"/>
              <a:t>, mízní soustava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pyramida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29375" y="1"/>
            <a:ext cx="7912017" cy="7559674"/>
          </a:xfr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Problémy vznikající s poruchou příjmu tuků, cukrů a bílkovin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39"/>
            <a:ext cx="9071640" cy="5790635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Obezita, anorexie, </a:t>
            </a:r>
            <a:r>
              <a:rPr lang="cs-CZ" dirty="0" err="1" smtClean="0"/>
              <a:t>bulímie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Poruchy růstu</a:t>
            </a:r>
          </a:p>
          <a:p>
            <a:pPr>
              <a:buNone/>
            </a:pPr>
            <a:r>
              <a:rPr lang="cs-CZ" dirty="0" smtClean="0"/>
              <a:t>Poruchy krvetvorby</a:t>
            </a:r>
          </a:p>
          <a:p>
            <a:pPr>
              <a:buNone/>
            </a:pPr>
            <a:r>
              <a:rPr lang="cs-CZ" dirty="0" smtClean="0"/>
              <a:t>Poruchy související s reprodukcí </a:t>
            </a:r>
          </a:p>
          <a:p>
            <a:pPr>
              <a:buNone/>
            </a:pPr>
            <a:r>
              <a:rPr lang="cs-CZ" dirty="0" smtClean="0"/>
              <a:t>Nemoci kůže a sliznic</a:t>
            </a:r>
          </a:p>
          <a:p>
            <a:pPr>
              <a:buNone/>
            </a:pPr>
            <a:r>
              <a:rPr lang="cs-CZ" dirty="0" smtClean="0"/>
              <a:t>Snížení imunity</a:t>
            </a:r>
          </a:p>
          <a:p>
            <a:pPr>
              <a:buNone/>
            </a:pPr>
            <a:r>
              <a:rPr lang="cs-CZ" dirty="0" smtClean="0"/>
              <a:t>Poruchy smyslového vnímání</a:t>
            </a:r>
          </a:p>
          <a:p>
            <a:pPr algn="ctr">
              <a:buNone/>
            </a:pPr>
            <a:r>
              <a:rPr lang="cs-CZ" b="1" dirty="0" smtClean="0"/>
              <a:t>Narušení a neřešení omezení příjmu základních živin může končit smrtí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Olomouc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http://cs.wikipedia.org/wiki/Sacharidy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http://cs.wikipedia.org/wiki/Amyl%C3%A1zy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http://cs.wikipedia.org/wiki/Metabolismus_b%C3%ADlkovin#Metabolismus_b.C3.ADlkovin 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http://cs.wikipedia.org/wiki/Seznam_bun%C4%9B%C4%8Dn%C3%BDch_typ%C5%AF_v_lidsk%C3%A9m_t%C4%9Ble 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http://cs.wikipedia.org/wiki/Soubor:Sarcomere.svg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http://cs.wikipedia.org/wiki/Ribozom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http://cs.wikipedia.org/wiki/Aminokyselina#Vst.C5.99eb.C3.A1v.C3.A1n.C3.AD_a_metabolismus_aminokyselin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http://cs.wikipedia.org/wiki/Mo%C4%8Dovina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s://www.google.cz/search?q=bazos&amp;hl=cs&amp;qscrl=1&amp;rlz=1T4ADFA_csCZ482CZ485&amp;source=lnms&amp;tbm=isch&amp;sa=X&amp;ei=NchyUaOqLIqutAbFioCoDg&amp;ved=0CAcQ_AUoAQ&amp;biw=1366&amp;bih=584#hl=cs&amp;qscrl=1&amp;rlz=1T4ADFA_csCZ482CZ485&amp;tbm=isch&amp;sa=1&amp;q=b%C3%ADlkoviny+v+potrav%C4%9B+tabulka&amp;oq=b%C3%ADlkoviny+v+potrav%C4%9B&amp;gs_l=img.1.0.0i24l2.3944.4725.2.6313.5.5.0.0.0.0.162.535.2j3.5.0...0.0...1c.1.9.img.j6cb6Ma9kCc&amp;bav=on.2,or.r_qf.&amp;bvm=bv.45512109,d.Yms&amp;fp=76689a39ab01c79f&amp;biw=1366&amp;bih=584&amp;imgrc=7AL6nSw_mhihuM%3A%3BtmU7zGUdMgHbtM%3Bhttp%253A%252F%252Fkulturistika.ronnie.cz%252Fimg%252Fdata%252Fclanky%252Fnormal%252F8254_2.jpg%3Bhttp%253A%252F%252Fkulturistika.ronnie.cz%252Fc-8254-dieta-jeskynnich-muzu.html%3B337%3B322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http://cs.wikipedia.org/wiki/Lipidy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http://cs.wikipedia.org/wiki/Lidsk%C3%A1_v%C3%BD%C5%BEiva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http://cs.wikipedia.org/wiki/Tuky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http://cs.wikipedia.org/wiki/Tr%C3%A1ven%C3%AD</a:t>
            </a:r>
          </a:p>
          <a:p>
            <a:pPr>
              <a:buNone/>
            </a:pPr>
            <a:endParaRPr lang="cs-CZ" sz="1200" dirty="0" smtClean="0">
              <a:hlinkClick r:id="rId2"/>
            </a:endParaRPr>
          </a:p>
          <a:p>
            <a:pPr>
              <a:buNone/>
            </a:pPr>
            <a:endParaRPr lang="cs-CZ" sz="1800" dirty="0" smtClean="0">
              <a:hlinkClick r:id="rId2"/>
            </a:endParaRPr>
          </a:p>
          <a:p>
            <a:pPr>
              <a:buNone/>
            </a:pPr>
            <a:endParaRPr lang="cs-CZ" dirty="0" smtClean="0">
              <a:hlinkClick r:id="rId2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Cukry - sacharidy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043533"/>
            <a:ext cx="9071640" cy="6228110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Chemická podstata: cukerná jednotka – C</a:t>
            </a:r>
            <a:r>
              <a:rPr lang="cs-CZ" sz="2400" b="1" baseline="-25000" dirty="0" smtClean="0"/>
              <a:t>6</a:t>
            </a:r>
            <a:r>
              <a:rPr lang="cs-CZ" sz="2400" b="1" dirty="0" smtClean="0"/>
              <a:t>H</a:t>
            </a:r>
            <a:r>
              <a:rPr lang="cs-CZ" sz="2400" b="1" baseline="-25000" dirty="0" smtClean="0"/>
              <a:t>12</a:t>
            </a:r>
            <a:r>
              <a:rPr lang="cs-CZ" sz="2400" b="1" dirty="0" smtClean="0"/>
              <a:t>O</a:t>
            </a:r>
            <a:r>
              <a:rPr lang="cs-CZ" sz="2400" b="1" baseline="-25000" dirty="0" smtClean="0"/>
              <a:t>6</a:t>
            </a:r>
          </a:p>
          <a:p>
            <a:pPr>
              <a:buNone/>
            </a:pPr>
            <a:r>
              <a:rPr lang="cs-CZ" sz="2400" b="1" dirty="0" smtClean="0"/>
              <a:t>Primární zdroj cukrů je fotosyntéza:</a:t>
            </a:r>
          </a:p>
          <a:p>
            <a:pPr>
              <a:buNone/>
            </a:pPr>
            <a:r>
              <a:rPr lang="cs-CZ" sz="2400" b="1" dirty="0" smtClean="0"/>
              <a:t>CO</a:t>
            </a:r>
            <a:r>
              <a:rPr lang="cs-CZ" sz="2400" b="1" baseline="-25000" dirty="0" smtClean="0"/>
              <a:t>2 </a:t>
            </a:r>
            <a:r>
              <a:rPr lang="cs-CZ" sz="2400" b="1" dirty="0" smtClean="0"/>
              <a:t>+ 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O + plastidy + světlo =&gt; </a:t>
            </a:r>
            <a:r>
              <a:rPr lang="cs-CZ" sz="4000" b="1" dirty="0" smtClean="0"/>
              <a:t>C</a:t>
            </a:r>
            <a:r>
              <a:rPr lang="cs-CZ" sz="4000" b="1" baseline="-25000" dirty="0" smtClean="0"/>
              <a:t>6</a:t>
            </a:r>
            <a:r>
              <a:rPr lang="cs-CZ" sz="4000" b="1" dirty="0" smtClean="0"/>
              <a:t>H</a:t>
            </a:r>
            <a:r>
              <a:rPr lang="cs-CZ" sz="4000" b="1" baseline="-25000" dirty="0" smtClean="0"/>
              <a:t>12</a:t>
            </a:r>
            <a:r>
              <a:rPr lang="cs-CZ" sz="4000" b="1" dirty="0" smtClean="0"/>
              <a:t>O</a:t>
            </a:r>
            <a:r>
              <a:rPr lang="cs-CZ" sz="4000" b="1" baseline="-25000" dirty="0" smtClean="0"/>
              <a:t>6</a:t>
            </a:r>
            <a:r>
              <a:rPr lang="cs-CZ" sz="2400" b="1" dirty="0" smtClean="0"/>
              <a:t> + O</a:t>
            </a:r>
            <a:r>
              <a:rPr lang="cs-CZ" sz="2400" b="1" baseline="-25000" dirty="0" smtClean="0"/>
              <a:t>2</a:t>
            </a: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Monosacharidy </a:t>
            </a:r>
            <a:r>
              <a:rPr lang="cs-CZ" sz="2400" dirty="0" smtClean="0"/>
              <a:t>( </a:t>
            </a:r>
            <a:r>
              <a:rPr lang="cs-CZ" sz="2400" b="1" dirty="0" smtClean="0"/>
              <a:t>glukóza</a:t>
            </a:r>
            <a:r>
              <a:rPr lang="cs-CZ" sz="2400" dirty="0" smtClean="0"/>
              <a:t> – hroznový cukr, </a:t>
            </a:r>
            <a:r>
              <a:rPr lang="cs-CZ" sz="2400" b="1" dirty="0" smtClean="0"/>
              <a:t>fruktóza</a:t>
            </a:r>
            <a:r>
              <a:rPr lang="cs-CZ" sz="2400" dirty="0" smtClean="0"/>
              <a:t> – ovocný cukr) jsou základní stavební jednotky polysacharidů = </a:t>
            </a:r>
            <a:r>
              <a:rPr lang="cs-CZ" sz="2400" b="1" dirty="0" smtClean="0"/>
              <a:t>cukerné jednotky, liší se polohou –OH skupiny v molekule</a:t>
            </a:r>
          </a:p>
          <a:p>
            <a:pPr>
              <a:buNone/>
            </a:pPr>
            <a:r>
              <a:rPr lang="cs-CZ" sz="2400" dirty="0" smtClean="0"/>
              <a:t>Monosacharidy třídíme podle počtu uhlíků – triózy, pentózy, hexózy</a:t>
            </a:r>
          </a:p>
          <a:p>
            <a:pPr>
              <a:buNone/>
            </a:pPr>
            <a:r>
              <a:rPr lang="cs-CZ" sz="2400" b="1" dirty="0" smtClean="0"/>
              <a:t>Oligosacharidy</a:t>
            </a:r>
            <a:r>
              <a:rPr lang="cs-CZ" sz="2400" dirty="0" smtClean="0"/>
              <a:t> (2 – 10 cukerných jednotek v molekule) – nejznámější </a:t>
            </a:r>
            <a:r>
              <a:rPr lang="cs-CZ" sz="2400" b="1" dirty="0" err="1" smtClean="0"/>
              <a:t>disacharózy</a:t>
            </a:r>
            <a:r>
              <a:rPr lang="cs-CZ" sz="2400" dirty="0" smtClean="0"/>
              <a:t>: </a:t>
            </a:r>
            <a:r>
              <a:rPr lang="cs-CZ" sz="2400" b="1" dirty="0" smtClean="0"/>
              <a:t>sacharóza </a:t>
            </a:r>
            <a:r>
              <a:rPr lang="cs-CZ" sz="2400" dirty="0" smtClean="0"/>
              <a:t>– řepný cukr, </a:t>
            </a:r>
            <a:r>
              <a:rPr lang="cs-CZ" sz="2400" b="1" dirty="0" smtClean="0"/>
              <a:t>laktóza</a:t>
            </a:r>
            <a:r>
              <a:rPr lang="cs-CZ" sz="2400" dirty="0" smtClean="0"/>
              <a:t> – mléčný cukr</a:t>
            </a:r>
          </a:p>
          <a:p>
            <a:pPr>
              <a:buNone/>
            </a:pPr>
            <a:r>
              <a:rPr lang="cs-CZ" sz="2400" b="1" dirty="0" smtClean="0"/>
              <a:t>Polysacharidy</a:t>
            </a:r>
            <a:r>
              <a:rPr lang="cs-CZ" sz="2400" dirty="0" smtClean="0"/>
              <a:t> (více než 10 cukerných jednotek v molekule) –– </a:t>
            </a:r>
            <a:r>
              <a:rPr lang="cs-CZ" sz="2400" b="1" dirty="0" smtClean="0"/>
              <a:t>celulóza, škrob a glykogen, chitin</a:t>
            </a:r>
            <a:endParaRPr lang="cs-CZ" sz="2400" b="1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Metabolismus cukrů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971525"/>
            <a:ext cx="9071640" cy="6588150"/>
          </a:xfrm>
        </p:spPr>
        <p:txBody>
          <a:bodyPr/>
          <a:lstStyle/>
          <a:p>
            <a:pPr>
              <a:buNone/>
            </a:pPr>
            <a:r>
              <a:rPr lang="cs-CZ" sz="1800" b="1" dirty="0" smtClean="0"/>
              <a:t>CO</a:t>
            </a:r>
            <a:r>
              <a:rPr lang="cs-CZ" sz="1800" b="1" baseline="-25000" dirty="0" smtClean="0"/>
              <a:t>2 </a:t>
            </a:r>
            <a:r>
              <a:rPr lang="cs-CZ" sz="1800" b="1" dirty="0" smtClean="0"/>
              <a:t>+ H</a:t>
            </a:r>
            <a:r>
              <a:rPr lang="cs-CZ" sz="1800" b="1" baseline="-25000" dirty="0" smtClean="0"/>
              <a:t>2</a:t>
            </a:r>
            <a:r>
              <a:rPr lang="cs-CZ" sz="1800" b="1" dirty="0" smtClean="0"/>
              <a:t>O + plastidy + světlo =&gt; C</a:t>
            </a:r>
            <a:r>
              <a:rPr lang="cs-CZ" sz="1800" b="1" baseline="-25000" dirty="0" smtClean="0"/>
              <a:t>6</a:t>
            </a:r>
            <a:r>
              <a:rPr lang="cs-CZ" sz="1800" b="1" dirty="0" smtClean="0"/>
              <a:t>H</a:t>
            </a:r>
            <a:r>
              <a:rPr lang="cs-CZ" sz="1800" b="1" baseline="-25000" dirty="0" smtClean="0"/>
              <a:t>12</a:t>
            </a:r>
            <a:r>
              <a:rPr lang="cs-CZ" sz="1800" b="1" dirty="0" smtClean="0"/>
              <a:t>O</a:t>
            </a:r>
            <a:r>
              <a:rPr lang="cs-CZ" sz="1800" b="1" baseline="-25000" dirty="0" smtClean="0"/>
              <a:t>6</a:t>
            </a:r>
            <a:r>
              <a:rPr lang="cs-CZ" sz="1800" b="1" dirty="0" smtClean="0"/>
              <a:t> + O</a:t>
            </a:r>
            <a:r>
              <a:rPr lang="cs-CZ" sz="1800" b="1" baseline="-25000" dirty="0" smtClean="0"/>
              <a:t>2</a:t>
            </a:r>
            <a:r>
              <a:rPr lang="cs-CZ" sz="1800" b="1" dirty="0" smtClean="0"/>
              <a:t> , glukóza = C</a:t>
            </a:r>
            <a:r>
              <a:rPr lang="cs-CZ" sz="1800" b="1" baseline="-25000" dirty="0" smtClean="0"/>
              <a:t>6</a:t>
            </a:r>
            <a:r>
              <a:rPr lang="cs-CZ" sz="1800" b="1" dirty="0" smtClean="0"/>
              <a:t>H</a:t>
            </a:r>
            <a:r>
              <a:rPr lang="cs-CZ" sz="1800" b="1" baseline="-25000" dirty="0" smtClean="0"/>
              <a:t>12</a:t>
            </a:r>
            <a:r>
              <a:rPr lang="cs-CZ" sz="1800" b="1" dirty="0" smtClean="0"/>
              <a:t>O</a:t>
            </a:r>
            <a:r>
              <a:rPr lang="cs-CZ" sz="1800" b="1" baseline="-25000" dirty="0" smtClean="0"/>
              <a:t>6 </a:t>
            </a:r>
            <a:endParaRPr lang="cs-CZ" sz="1800" b="1" dirty="0" smtClean="0"/>
          </a:p>
          <a:p>
            <a:pPr marL="565200" indent="-457200">
              <a:buNone/>
            </a:pPr>
            <a:r>
              <a:rPr lang="cs-CZ" sz="1800" dirty="0" smtClean="0"/>
              <a:t>1) </a:t>
            </a:r>
            <a:r>
              <a:rPr lang="cs-CZ" sz="1800" b="1" dirty="0" smtClean="0"/>
              <a:t>stavební jednotka </a:t>
            </a:r>
            <a:r>
              <a:rPr lang="cs-CZ" sz="1800" dirty="0" smtClean="0"/>
              <a:t>složitějších cukrů</a:t>
            </a:r>
          </a:p>
          <a:p>
            <a:pPr marL="565200" indent="-457200">
              <a:buNone/>
            </a:pPr>
            <a:r>
              <a:rPr lang="cs-CZ" sz="1800" dirty="0" smtClean="0"/>
              <a:t>2) </a:t>
            </a:r>
            <a:r>
              <a:rPr lang="cs-CZ" sz="1800" b="1" dirty="0" smtClean="0"/>
              <a:t>zdroj energie </a:t>
            </a:r>
            <a:r>
              <a:rPr lang="cs-CZ" sz="1800" dirty="0" smtClean="0"/>
              <a:t>– pro pohyb, pro další biochemické anabolické (skladebné) </a:t>
            </a:r>
            <a:r>
              <a:rPr lang="cs-CZ" sz="1800" dirty="0" err="1" smtClean="0"/>
              <a:t>rakce</a:t>
            </a:r>
            <a:endParaRPr lang="cs-CZ" sz="1800" dirty="0" smtClean="0"/>
          </a:p>
          <a:p>
            <a:pPr>
              <a:buNone/>
            </a:pPr>
            <a:r>
              <a:rPr lang="cs-CZ" sz="1800" b="1" dirty="0" smtClean="0"/>
              <a:t>Trávení cukrů – „</a:t>
            </a:r>
            <a:r>
              <a:rPr lang="cs-CZ" sz="1800" dirty="0" smtClean="0"/>
              <a:t>rozbití polysacharidu na glukózu“, enzymy (amylázy) </a:t>
            </a:r>
            <a:endParaRPr lang="cs-CZ" sz="1800" b="1" dirty="0" smtClean="0"/>
          </a:p>
          <a:p>
            <a:pPr>
              <a:buNone/>
            </a:pPr>
            <a:r>
              <a:rPr lang="cs-CZ" sz="1800" dirty="0" smtClean="0"/>
              <a:t>Začíná v ústní dutině – amyláza </a:t>
            </a:r>
            <a:r>
              <a:rPr lang="cs-CZ" sz="1800" b="1" dirty="0" smtClean="0"/>
              <a:t>ptyalin</a:t>
            </a:r>
          </a:p>
          <a:p>
            <a:pPr>
              <a:buNone/>
            </a:pPr>
            <a:r>
              <a:rPr lang="cs-CZ" sz="1800" b="1" dirty="0" smtClean="0"/>
              <a:t>Je zastaveno v žaludku – </a:t>
            </a:r>
            <a:r>
              <a:rPr lang="cs-CZ" sz="1800" dirty="0" err="1" smtClean="0"/>
              <a:t>HCl</a:t>
            </a:r>
            <a:r>
              <a:rPr lang="cs-CZ" sz="1800" dirty="0" smtClean="0"/>
              <a:t> – kyselinou chlorovodíkovou</a:t>
            </a:r>
          </a:p>
          <a:p>
            <a:pPr>
              <a:buNone/>
            </a:pPr>
            <a:r>
              <a:rPr lang="cs-CZ" sz="1800" dirty="0" smtClean="0"/>
              <a:t>Pokračuje v tenkém střevě – </a:t>
            </a:r>
            <a:r>
              <a:rPr lang="cs-CZ" sz="1800" b="1" dirty="0" smtClean="0"/>
              <a:t>pankreatická amyláza </a:t>
            </a:r>
            <a:r>
              <a:rPr lang="cs-CZ" sz="1800" dirty="0" smtClean="0"/>
              <a:t>dokončí štěpení až na glukózu</a:t>
            </a:r>
          </a:p>
          <a:p>
            <a:pPr>
              <a:buNone/>
            </a:pPr>
            <a:r>
              <a:rPr lang="cs-CZ" sz="1800" dirty="0" smtClean="0"/>
              <a:t>Přechází do krve – transport k buňkám (na </a:t>
            </a:r>
            <a:r>
              <a:rPr lang="cs-CZ" sz="1800" b="1" dirty="0" smtClean="0"/>
              <a:t>mitochondrie</a:t>
            </a:r>
            <a:r>
              <a:rPr lang="cs-CZ" sz="1800" dirty="0" smtClean="0"/>
              <a:t> – respirace </a:t>
            </a:r>
          </a:p>
          <a:p>
            <a:pPr algn="ctr">
              <a:buNone/>
            </a:pPr>
            <a:r>
              <a:rPr lang="cs-CZ" sz="1800" b="1" dirty="0" smtClean="0"/>
              <a:t>C</a:t>
            </a:r>
            <a:r>
              <a:rPr lang="cs-CZ" sz="1800" b="1" baseline="-25000" dirty="0" smtClean="0"/>
              <a:t>6</a:t>
            </a:r>
            <a:r>
              <a:rPr lang="cs-CZ" sz="1800" b="1" dirty="0" smtClean="0"/>
              <a:t>H</a:t>
            </a:r>
            <a:r>
              <a:rPr lang="cs-CZ" sz="1800" b="1" baseline="-25000" dirty="0" smtClean="0"/>
              <a:t>12</a:t>
            </a:r>
            <a:r>
              <a:rPr lang="cs-CZ" sz="1800" b="1" dirty="0" smtClean="0"/>
              <a:t>O</a:t>
            </a:r>
            <a:r>
              <a:rPr lang="cs-CZ" sz="1800" b="1" baseline="-25000" dirty="0" smtClean="0"/>
              <a:t>6</a:t>
            </a:r>
            <a:r>
              <a:rPr lang="cs-CZ" sz="1800" b="1" dirty="0" smtClean="0"/>
              <a:t> + O</a:t>
            </a:r>
            <a:r>
              <a:rPr lang="cs-CZ" sz="1800" b="1" baseline="-25000" dirty="0" smtClean="0"/>
              <a:t>2  </a:t>
            </a:r>
            <a:r>
              <a:rPr lang="cs-CZ" sz="1800" b="1" dirty="0" smtClean="0"/>
              <a:t>=&gt;</a:t>
            </a:r>
            <a:r>
              <a:rPr lang="cs-CZ" sz="1800" b="1" baseline="-25000" dirty="0" smtClean="0"/>
              <a:t> </a:t>
            </a:r>
            <a:r>
              <a:rPr lang="cs-CZ" sz="1800" b="1" dirty="0" smtClean="0"/>
              <a:t>CO</a:t>
            </a:r>
            <a:r>
              <a:rPr lang="cs-CZ" sz="1800" b="1" baseline="-25000" dirty="0" smtClean="0"/>
              <a:t>2 </a:t>
            </a:r>
            <a:r>
              <a:rPr lang="cs-CZ" sz="1800" b="1" dirty="0" smtClean="0"/>
              <a:t>+ H</a:t>
            </a:r>
            <a:r>
              <a:rPr lang="cs-CZ" sz="1800" b="1" baseline="-25000" dirty="0" smtClean="0"/>
              <a:t>2</a:t>
            </a:r>
            <a:r>
              <a:rPr lang="cs-CZ" sz="1800" b="1" dirty="0" smtClean="0"/>
              <a:t>O + energie</a:t>
            </a:r>
          </a:p>
          <a:p>
            <a:pPr>
              <a:buNone/>
            </a:pPr>
            <a:r>
              <a:rPr lang="cs-CZ" sz="1800" b="1" dirty="0" smtClean="0"/>
              <a:t> </a:t>
            </a:r>
            <a:r>
              <a:rPr lang="cs-CZ" sz="1800" dirty="0" smtClean="0"/>
              <a:t>V játrech je ukládána jako </a:t>
            </a:r>
            <a:r>
              <a:rPr lang="cs-CZ" sz="1800" b="1" dirty="0" smtClean="0"/>
              <a:t>glykogen</a:t>
            </a:r>
            <a:r>
              <a:rPr lang="cs-CZ" sz="1800" dirty="0" smtClean="0"/>
              <a:t> = živočišný cukr, zásoba, „druhý dech“</a:t>
            </a:r>
          </a:p>
          <a:p>
            <a:pPr>
              <a:buNone/>
            </a:pPr>
            <a:r>
              <a:rPr lang="cs-CZ" sz="1800" b="1" dirty="0" smtClean="0"/>
              <a:t>Celulóza</a:t>
            </a:r>
            <a:r>
              <a:rPr lang="cs-CZ" sz="1800" dirty="0" smtClean="0"/>
              <a:t> – je „plnidlo“ důležité pro </a:t>
            </a:r>
            <a:r>
              <a:rPr lang="cs-CZ" sz="1800" b="1" dirty="0" smtClean="0"/>
              <a:t>peristaltiku střev</a:t>
            </a:r>
          </a:p>
          <a:p>
            <a:pPr>
              <a:buNone/>
            </a:pPr>
            <a:r>
              <a:rPr lang="cs-CZ" sz="1800" b="1" dirty="0" smtClean="0"/>
              <a:t>Chitin – </a:t>
            </a:r>
            <a:r>
              <a:rPr lang="cs-CZ" sz="1800" dirty="0" smtClean="0"/>
              <a:t>součást  </a:t>
            </a:r>
            <a:r>
              <a:rPr lang="cs-CZ" sz="1800" dirty="0" err="1" smtClean="0"/>
              <a:t>exoskeletů</a:t>
            </a:r>
            <a:r>
              <a:rPr lang="cs-CZ" sz="1800" dirty="0" smtClean="0"/>
              <a:t> (vnějších koster) </a:t>
            </a:r>
            <a:r>
              <a:rPr lang="cs-CZ" sz="1800" dirty="0" err="1" smtClean="0"/>
              <a:t>bezobratlích</a:t>
            </a:r>
            <a:endParaRPr lang="cs-CZ" sz="1800" dirty="0" smtClean="0"/>
          </a:p>
          <a:p>
            <a:pPr>
              <a:buNone/>
            </a:pPr>
            <a:r>
              <a:rPr lang="cs-CZ" sz="1800" b="1" dirty="0" smtClean="0"/>
              <a:t>Pentózy</a:t>
            </a:r>
            <a:r>
              <a:rPr lang="cs-CZ" sz="1800" dirty="0" smtClean="0"/>
              <a:t> jsou součástí </a:t>
            </a:r>
            <a:r>
              <a:rPr lang="cs-CZ" sz="1800" b="1" dirty="0" smtClean="0"/>
              <a:t>nukleových kyselin </a:t>
            </a:r>
            <a:r>
              <a:rPr lang="cs-CZ" sz="1800" dirty="0" smtClean="0"/>
              <a:t>–</a:t>
            </a:r>
            <a:r>
              <a:rPr lang="cs-CZ" sz="1800" b="1" dirty="0" smtClean="0"/>
              <a:t> ribóza </a:t>
            </a:r>
            <a:r>
              <a:rPr lang="cs-CZ" sz="1800" dirty="0" smtClean="0"/>
              <a:t>je součástí kyseliny ribonukleové tj.</a:t>
            </a:r>
            <a:r>
              <a:rPr lang="cs-CZ" sz="1800" b="1" dirty="0" smtClean="0"/>
              <a:t> RNA</a:t>
            </a:r>
            <a:r>
              <a:rPr lang="cs-CZ" sz="1800" dirty="0" smtClean="0"/>
              <a:t>, </a:t>
            </a:r>
            <a:r>
              <a:rPr lang="cs-CZ" sz="1800" b="1" dirty="0" err="1" smtClean="0"/>
              <a:t>deoxiribóza</a:t>
            </a:r>
            <a:r>
              <a:rPr lang="cs-CZ" sz="1800" b="1" dirty="0" smtClean="0"/>
              <a:t> </a:t>
            </a:r>
            <a:r>
              <a:rPr lang="cs-CZ" sz="1800" dirty="0" smtClean="0"/>
              <a:t>je součástí kyseliny </a:t>
            </a:r>
            <a:r>
              <a:rPr lang="cs-CZ" sz="1800" b="1" dirty="0" err="1" smtClean="0"/>
              <a:t>deoxiribonukleové</a:t>
            </a:r>
            <a:r>
              <a:rPr lang="cs-CZ" sz="1800" b="1" dirty="0" smtClean="0"/>
              <a:t> tj. DNA</a:t>
            </a:r>
          </a:p>
          <a:p>
            <a:pPr>
              <a:buNone/>
            </a:pPr>
            <a:endParaRPr lang="cs-CZ" sz="2000" dirty="0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DNA</a:t>
            </a:r>
            <a:endParaRPr lang="cs-CZ" b="1" dirty="0"/>
          </a:p>
        </p:txBody>
      </p:sp>
      <p:pic>
        <p:nvPicPr>
          <p:cNvPr id="4" name="Zástupný symbol pro obsah 3" descr="DNA - Vano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3020624" y="-1257011"/>
            <a:ext cx="3997035" cy="10038283"/>
          </a:xfrm>
        </p:spPr>
      </p:pic>
      <p:sp>
        <p:nvSpPr>
          <p:cNvPr id="5" name="TextovéPole 4"/>
          <p:cNvSpPr txBox="1"/>
          <p:nvPr/>
        </p:nvSpPr>
        <p:spPr>
          <a:xfrm>
            <a:off x="503808" y="6660157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Denisa Váňová, sekunda 2012-2013</a:t>
            </a:r>
            <a:endParaRPr lang="cs-CZ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sz="4000" b="1" dirty="0" smtClean="0"/>
              <a:t>Potraviny obsahující polysacharidy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832648"/>
          </a:xfrm>
        </p:spPr>
        <p:txBody>
          <a:bodyPr/>
          <a:lstStyle/>
          <a:p>
            <a:pPr>
              <a:buNone/>
            </a:pPr>
            <a:r>
              <a:rPr lang="cs-CZ" b="1" u="sng" dirty="0" smtClean="0"/>
              <a:t>Rostlinného původu</a:t>
            </a:r>
          </a:p>
          <a:p>
            <a:pPr>
              <a:buNone/>
            </a:pPr>
            <a:r>
              <a:rPr lang="cs-CZ" b="1" dirty="0" smtClean="0"/>
              <a:t>Pečivo</a:t>
            </a:r>
            <a:r>
              <a:rPr lang="cs-CZ" dirty="0" smtClean="0"/>
              <a:t> – chléb, rohlíky, </a:t>
            </a:r>
            <a:r>
              <a:rPr lang="cs-CZ" dirty="0" err="1" smtClean="0"/>
              <a:t>vícezrnné</a:t>
            </a:r>
            <a:r>
              <a:rPr lang="cs-CZ" dirty="0" smtClean="0"/>
              <a:t> pečivo – </a:t>
            </a:r>
            <a:r>
              <a:rPr lang="cs-CZ" b="1" dirty="0" smtClean="0"/>
              <a:t>výrobky z mouky</a:t>
            </a:r>
          </a:p>
          <a:p>
            <a:pPr>
              <a:buNone/>
            </a:pPr>
            <a:r>
              <a:rPr lang="cs-CZ" dirty="0" smtClean="0"/>
              <a:t>Přílohy – brambory, rýže, knedlíky, těstoviny</a:t>
            </a:r>
          </a:p>
          <a:p>
            <a:pPr>
              <a:buNone/>
            </a:pPr>
            <a:r>
              <a:rPr lang="cs-CZ" dirty="0" smtClean="0"/>
              <a:t>Sladkosti – dorty, zákusky, marmelády, sušenky</a:t>
            </a:r>
          </a:p>
          <a:p>
            <a:pPr>
              <a:buNone/>
            </a:pPr>
            <a:r>
              <a:rPr lang="cs-CZ" b="1" dirty="0" smtClean="0"/>
              <a:t>Tekutiny </a:t>
            </a:r>
            <a:r>
              <a:rPr lang="cs-CZ" dirty="0" smtClean="0"/>
              <a:t>– slazené vody, limonády, </a:t>
            </a:r>
            <a:r>
              <a:rPr lang="cs-CZ" dirty="0" err="1" smtClean="0"/>
              <a:t>juice</a:t>
            </a:r>
            <a:endParaRPr lang="cs-CZ" dirty="0" smtClean="0"/>
          </a:p>
          <a:p>
            <a:pPr>
              <a:buNone/>
            </a:pPr>
            <a:r>
              <a:rPr lang="cs-CZ" b="1" dirty="0" smtClean="0"/>
              <a:t>Ovoce a zelenina (</a:t>
            </a:r>
            <a:r>
              <a:rPr lang="cs-CZ" dirty="0" smtClean="0"/>
              <a:t>meloun, mrkev</a:t>
            </a:r>
            <a:r>
              <a:rPr lang="cs-CZ" b="1" dirty="0" smtClean="0"/>
              <a:t>)</a:t>
            </a:r>
          </a:p>
          <a:p>
            <a:pPr>
              <a:buNone/>
            </a:pPr>
            <a:r>
              <a:rPr lang="cs-CZ" b="1" u="sng" dirty="0" smtClean="0"/>
              <a:t>Živočišného původu</a:t>
            </a:r>
          </a:p>
          <a:p>
            <a:pPr>
              <a:buNone/>
            </a:pPr>
            <a:r>
              <a:rPr lang="cs-CZ" b="1" dirty="0" smtClean="0"/>
              <a:t>med</a:t>
            </a:r>
          </a:p>
          <a:p>
            <a:pPr>
              <a:buNone/>
            </a:pPr>
            <a:endParaRPr lang="cs-CZ" b="1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28144" y="301319"/>
            <a:ext cx="3024336" cy="1894341"/>
          </a:xfrm>
        </p:spPr>
        <p:txBody>
          <a:bodyPr/>
          <a:lstStyle/>
          <a:p>
            <a:pPr>
              <a:buNone/>
            </a:pPr>
            <a:r>
              <a:rPr lang="cs-CZ" sz="3600" b="1" dirty="0" smtClean="0"/>
              <a:t>Sacharidy v potravinách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pic>
        <p:nvPicPr>
          <p:cNvPr id="5" name="Obrázek 4" descr="peči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792" y="323453"/>
            <a:ext cx="3148608" cy="2361456"/>
          </a:xfrm>
          <a:prstGeom prst="rect">
            <a:avLst/>
          </a:prstGeom>
        </p:spPr>
      </p:pic>
      <p:pic>
        <p:nvPicPr>
          <p:cNvPr id="6" name="Obrázek 5" descr="ovoce_zelen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39877"/>
            <a:ext cx="6336704" cy="2964169"/>
          </a:xfrm>
          <a:prstGeom prst="rect">
            <a:avLst/>
          </a:prstGeom>
        </p:spPr>
      </p:pic>
      <p:pic>
        <p:nvPicPr>
          <p:cNvPr id="7" name="Obrázek 6" descr="m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0472" y="251445"/>
            <a:ext cx="3344736" cy="2232248"/>
          </a:xfrm>
          <a:prstGeom prst="rect">
            <a:avLst/>
          </a:prstGeom>
        </p:spPr>
      </p:pic>
      <p:pic>
        <p:nvPicPr>
          <p:cNvPr id="8" name="Obrázek 7" descr="brambo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92440" y="4859957"/>
            <a:ext cx="3553498" cy="2016224"/>
          </a:xfrm>
          <a:prstGeom prst="rect">
            <a:avLst/>
          </a:prstGeom>
        </p:spPr>
      </p:pic>
      <p:pic>
        <p:nvPicPr>
          <p:cNvPr id="10" name="Zástupný symbol pro obsah 9" descr="prilohy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528144" y="2555701"/>
            <a:ext cx="3902962" cy="2256930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Bílkoviny - proteiny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5816" y="1259557"/>
            <a:ext cx="9071640" cy="6048672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Chemická podstata </a:t>
            </a:r>
            <a:r>
              <a:rPr lang="cs-CZ" dirty="0" smtClean="0"/>
              <a:t>– 21 druhů aminokyselin je podle druhu bílkoviny pospojováno peptidickou vazbou (aminová skupina -NH</a:t>
            </a:r>
            <a:r>
              <a:rPr lang="cs-CZ" baseline="-25000" dirty="0" smtClean="0"/>
              <a:t>2</a:t>
            </a:r>
            <a:r>
              <a:rPr lang="cs-CZ" dirty="0" smtClean="0"/>
              <a:t>)</a:t>
            </a:r>
          </a:p>
          <a:p>
            <a:pPr>
              <a:buNone/>
            </a:pPr>
            <a:r>
              <a:rPr lang="cs-CZ" b="1" dirty="0" smtClean="0"/>
              <a:t>Primární struktura </a:t>
            </a:r>
            <a:r>
              <a:rPr lang="cs-CZ" dirty="0" smtClean="0"/>
              <a:t>– řetěz aminokyselin</a:t>
            </a:r>
          </a:p>
          <a:p>
            <a:pPr>
              <a:buNone/>
            </a:pPr>
            <a:r>
              <a:rPr lang="cs-CZ" b="1" dirty="0" smtClean="0"/>
              <a:t>Sekundární struktura </a:t>
            </a:r>
            <a:r>
              <a:rPr lang="cs-CZ" dirty="0" smtClean="0"/>
              <a:t>– řetěz aminokyselin je slabšími vazebnými interakcemi (vodíkové můstky, Van der </a:t>
            </a:r>
            <a:r>
              <a:rPr lang="cs-CZ" dirty="0" err="1" smtClean="0"/>
              <a:t>Waalsovy</a:t>
            </a:r>
            <a:r>
              <a:rPr lang="cs-CZ" dirty="0" smtClean="0"/>
              <a:t> síly) pospojován do roviny (do plochy)</a:t>
            </a:r>
          </a:p>
          <a:p>
            <a:pPr>
              <a:buNone/>
            </a:pPr>
            <a:r>
              <a:rPr lang="cs-CZ" b="1" dirty="0" smtClean="0"/>
              <a:t>Terciární struktura </a:t>
            </a:r>
            <a:r>
              <a:rPr lang="cs-CZ" dirty="0" smtClean="0"/>
              <a:t>– rovinné útvary jsou prostorově uspořádány, její porušení mění funkčnost bílkoviny</a:t>
            </a:r>
            <a:endParaRPr lang="cs-CZ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8303" y="301320"/>
            <a:ext cx="4607335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Struktura bílkovin</a:t>
            </a:r>
            <a:endParaRPr lang="cs-CZ" b="1" dirty="0"/>
          </a:p>
        </p:txBody>
      </p:sp>
      <p:pic>
        <p:nvPicPr>
          <p:cNvPr id="4" name="Zástupný symbol pro obsah 3" descr="ProteinStructur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3362186" y="417652"/>
            <a:ext cx="3356254" cy="10080625"/>
          </a:xfrm>
        </p:spPr>
      </p:pic>
      <p:sp>
        <p:nvSpPr>
          <p:cNvPr id="5" name="TextovéPole 4"/>
          <p:cNvSpPr txBox="1"/>
          <p:nvPr/>
        </p:nvSpPr>
        <p:spPr>
          <a:xfrm>
            <a:off x="719832" y="7190343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http://cs.wikipedia.org/wiki/Metabolismus_b%C3%ADlkovin#Metabolismus_b.C3.ADlkovin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 descr="3D_prote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812099" y="-344876"/>
            <a:ext cx="3271852" cy="4464495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1015</Words>
  <Application>Microsoft Office PowerPoint</Application>
  <PresentationFormat>Vlastní</PresentationFormat>
  <Paragraphs>146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Cukry - sacharidy</vt:lpstr>
      <vt:lpstr>Metabolismus cukrů</vt:lpstr>
      <vt:lpstr>DNA</vt:lpstr>
      <vt:lpstr>Potraviny obsahující polysacharidy</vt:lpstr>
      <vt:lpstr>Sacharidy v potravinách </vt:lpstr>
      <vt:lpstr>Bílkoviny - proteiny</vt:lpstr>
      <vt:lpstr>Struktura bílkovin</vt:lpstr>
      <vt:lpstr>Funkce bílkovin v organismu</vt:lpstr>
      <vt:lpstr>Metabolismus bílkovin I</vt:lpstr>
      <vt:lpstr>Metabolismus bílkovin II</vt:lpstr>
      <vt:lpstr>Syntéza bílkoviny na ribozomu</vt:lpstr>
      <vt:lpstr>Potraviny obsahující proteiny</vt:lpstr>
      <vt:lpstr>Tuky - lipidy</vt:lpstr>
      <vt:lpstr>Molekula tuku</vt:lpstr>
      <vt:lpstr>Potraviny obsahující lipidy</vt:lpstr>
      <vt:lpstr>Metabolismus tuků</vt:lpstr>
      <vt:lpstr>Skladba jídelníčku</vt:lpstr>
      <vt:lpstr>Snímek 20</vt:lpstr>
      <vt:lpstr>Problémy vznikající s poruchou příjmu tuků, cukrů a bílkovin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61</cp:revision>
  <dcterms:created xsi:type="dcterms:W3CDTF">2013-04-16T11:06:11Z</dcterms:created>
  <dcterms:modified xsi:type="dcterms:W3CDTF">2013-04-20T18:57:03Z</dcterms:modified>
</cp:coreProperties>
</file>