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78" r:id="rId2"/>
    <p:sldId id="283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9" r:id="rId20"/>
    <p:sldId id="282" r:id="rId21"/>
    <p:sldId id="272" r:id="rId22"/>
    <p:sldId id="280" r:id="rId23"/>
    <p:sldId id="281" r:id="rId24"/>
    <p:sldId id="273" r:id="rId25"/>
    <p:sldId id="274" r:id="rId26"/>
    <p:sldId id="276" r:id="rId27"/>
    <p:sldId id="277" r:id="rId28"/>
  </p:sldIdLst>
  <p:sldSz cx="10080625" cy="7559675"/>
  <p:notesSz cx="7559675" cy="10691813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416" y="-78"/>
      </p:cViewPr>
      <p:guideLst>
        <p:guide orient="horz" pos="2381"/>
        <p:guide pos="317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9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cs-CZ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Zástupný symbol pro datum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cs-CZ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Zástupný symbol pro zápatí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cs-CZ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Zástupný symbol pro číslo snímku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2F2F8B8F-64AE-48BF-848E-71FE183EAEE0}" type="slidenum">
              <a:rPr/>
              <a:pPr marL="0" marR="0" lvl="0" indent="0" algn="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400"/>
              </a:pPr>
              <a:t>‹#›</a:t>
            </a:fld>
            <a:endParaRPr lang="cs-CZ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cs-CZ"/>
          </a:p>
        </p:txBody>
      </p:sp>
      <p:sp>
        <p:nvSpPr>
          <p:cNvPr id="4" name="Zástupný symbol pro záhlaví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5" name="Zástupný symbol pro datum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6" name="Zástupný symbol pro zápatí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7" name="Zástupný symbol pro číslo snímku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algn="r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6635F688-5738-47E9-B155-8A4A98C01553}" type="slidenum">
              <a:rPr/>
              <a:pPr lvl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cs-CZ" sz="2000" b="0" i="0" u="none" strike="noStrike" kern="1200">
        <a:ln>
          <a:noFill/>
        </a:ln>
        <a:latin typeface="Arial" pitchFamily="18"/>
        <a:ea typeface="Microsoft YaHei" pitchFamily="2"/>
        <a:cs typeface="Mangal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cs-CZ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C50329B-E15F-4BAA-A707-D4FCB76881A9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87426FE-8802-4B9C-894D-69368F10538A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308850" y="301625"/>
            <a:ext cx="2266950" cy="6456363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3212" cy="6456363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E5ABAE3-7C70-40E9-9CC7-697CBAB8C740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CCA4874-31BC-46EF-B6A7-098362D5F3A2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8D5F2A3-C7CC-4853-A414-D8D626BA8AFB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9287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14925" y="1768475"/>
            <a:ext cx="4460875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A5BD36B-3154-4128-813A-6A65F9F640BE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933B623-D519-47BC-9574-DF38C40FD0D0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C85F1A7-A0D2-4B09-887B-C09E6BD76952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AC156E8-46F4-402A-B65C-068ED46F1F13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C7461B2-361B-466E-BA44-A5F28C825411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2E1B587-2579-4E1A-A8C4-AE8ED6D7707F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 txBox="1">
            <a:spLocks noGrp="1"/>
          </p:cNvSpPr>
          <p:nvPr>
            <p:ph type="title"/>
          </p:nvPr>
        </p:nvSpPr>
        <p:spPr>
          <a:xfrm>
            <a:off x="503999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cs-CZ"/>
          </a:p>
        </p:txBody>
      </p:sp>
      <p:sp>
        <p:nvSpPr>
          <p:cNvPr id="3" name="Zástupný symbol pro text 2"/>
          <p:cNvSpPr txBox="1">
            <a:spLocks noGrp="1"/>
          </p:cNvSpPr>
          <p:nvPr>
            <p:ph type="body" idx="1"/>
          </p:nvPr>
        </p:nvSpPr>
        <p:spPr>
          <a:xfrm>
            <a:off x="503999" y="1769040"/>
            <a:ext cx="9071640" cy="4989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None/>
              <a:defRPr lang="cs-CZ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lang="cs-CZ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cs-CZ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cs-CZ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 txBox="1">
            <a:spLocks noGrp="1"/>
          </p:cNvSpPr>
          <p:nvPr>
            <p:ph type="dt" sz="half" idx="2"/>
          </p:nvPr>
        </p:nvSpPr>
        <p:spPr>
          <a:xfrm>
            <a:off x="503999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5" name="Zástupný symbol pro zápatí 4"/>
          <p:cNvSpPr txBox="1">
            <a:spLocks noGrp="1"/>
          </p:cNvSpPr>
          <p:nvPr>
            <p:ph type="ftr" sz="quarter" idx="3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ctr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6" name="Zástupný symbol pro číslo snímku 5"/>
          <p:cNvSpPr txBox="1">
            <a:spLocks noGrp="1"/>
          </p:cNvSpPr>
          <p:nvPr>
            <p:ph type="sldNum" sz="quarter" idx="4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66A45694-66ED-4523-9C19-0EB0278B319C}" type="slidenum">
              <a:rPr/>
              <a:pPr lvl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rtl="0" hangingPunct="0">
        <a:tabLst/>
        <a:defRPr lang="cs-CZ" sz="4400" b="0" i="0" u="none" strike="noStrike" kern="1200">
          <a:ln>
            <a:noFill/>
          </a:ln>
          <a:latin typeface="Arial" pitchFamily="18"/>
          <a:ea typeface="Microsoft YaHei" pitchFamily="2"/>
          <a:cs typeface="Mangal" pitchFamily="2"/>
        </a:defRPr>
      </a:lvl1pPr>
    </p:titleStyle>
    <p:bodyStyle>
      <a:lvl1pPr marL="0" marR="0" indent="0" rtl="0" hangingPunct="0">
        <a:spcBef>
          <a:spcPts val="0"/>
        </a:spcBef>
        <a:spcAft>
          <a:spcPts val="1414"/>
        </a:spcAft>
        <a:tabLst/>
        <a:defRPr lang="cs-CZ" sz="3200" b="0" i="0" u="none" strike="noStrike" kern="1200">
          <a:ln>
            <a:noFill/>
          </a:ln>
          <a:latin typeface="Arial" pitchFamily="18"/>
          <a:ea typeface="Microsoft YaHei" pitchFamily="2"/>
          <a:cs typeface="Mangal" pitchFamily="2"/>
        </a:defRPr>
      </a:lvl1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lidinsky@gymberoun.cz" TargetMode="External"/><Relationship Id="rId2" Type="http://schemas.openxmlformats.org/officeDocument/2006/relationships/hyperlink" Target="http://www.gymberoun.cz/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wmf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eod.cz/lekarna/vitaminy-a-mineraly/mineraly-a-stopove-prvky/draslik" TargetMode="External"/><Relationship Id="rId13" Type="http://schemas.openxmlformats.org/officeDocument/2006/relationships/hyperlink" Target="http://www.eod.cz/lekarna/vitaminy-a-mineraly/mineraly-a-stopove-prvky/jod" TargetMode="External"/><Relationship Id="rId18" Type="http://schemas.openxmlformats.org/officeDocument/2006/relationships/hyperlink" Target="http://www.eod.cz/lekarna/vitaminy-a-mineraly/mineraly-a-stopove-prvky/vapnik-calcium" TargetMode="External"/><Relationship Id="rId3" Type="http://schemas.openxmlformats.org/officeDocument/2006/relationships/hyperlink" Target="http://www.eod.cz/lekarna/vitaminy-a-mineraly/vitaminy-a-multivitaminy/vitamin-a-a-beta-karoten" TargetMode="External"/><Relationship Id="rId7" Type="http://schemas.openxmlformats.org/officeDocument/2006/relationships/hyperlink" Target="http://www.eod.cz/lekarna/vitaminy-a-mineraly/vitaminy-a-multivitaminy/vitamin-b1-thiamin" TargetMode="External"/><Relationship Id="rId12" Type="http://schemas.openxmlformats.org/officeDocument/2006/relationships/hyperlink" Target="http://www.eod.cz/lekarna/vitaminy-a-mineraly/vitaminy-a-multivitaminy/vitamin-b6-pyridoxin" TargetMode="External"/><Relationship Id="rId17" Type="http://schemas.openxmlformats.org/officeDocument/2006/relationships/hyperlink" Target="http://www.eod.cz/lekarna/vitaminy-a-mineraly/mineraly-a-stopove-prvky/chrom" TargetMode="External"/><Relationship Id="rId2" Type="http://schemas.openxmlformats.org/officeDocument/2006/relationships/hyperlink" Target="http://www.eod.cz/doporucena-denni-davka-vitaminu-a-mineralu" TargetMode="External"/><Relationship Id="rId16" Type="http://schemas.openxmlformats.org/officeDocument/2006/relationships/hyperlink" Target="http://www.eod.cz/lekarna/vitaminy-a-mineraly/vitaminy-a-multivitaminy/biotin" TargetMode="External"/><Relationship Id="rId20" Type="http://schemas.openxmlformats.org/officeDocument/2006/relationships/hyperlink" Target="http://www.eod.cz/lekarna/vitaminy-a-mineraly/mineraly-a-stopove-prvky/horcik-magnesiu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eod.cz/lekarna/vitaminy-a-mineraly/vitaminy-a-multivitaminy/vitamin-c" TargetMode="External"/><Relationship Id="rId11" Type="http://schemas.openxmlformats.org/officeDocument/2006/relationships/hyperlink" Target="http://www.eod.cz/lekarna/vitaminy-a-mineraly/mineraly-a-stopove-prvky/zelezo" TargetMode="External"/><Relationship Id="rId5" Type="http://schemas.openxmlformats.org/officeDocument/2006/relationships/hyperlink" Target="http://www.eod.cz/lekarna/vitaminy-a-mineraly/vitaminy-a-multivitaminy/vitamin-e" TargetMode="External"/><Relationship Id="rId15" Type="http://schemas.openxmlformats.org/officeDocument/2006/relationships/hyperlink" Target="http://www.eod.cz/lekarna/vitaminy-a-mineraly/mineraly-a-stopove-prvky/selen" TargetMode="External"/><Relationship Id="rId10" Type="http://schemas.openxmlformats.org/officeDocument/2006/relationships/hyperlink" Target="http://www.eod.cz/lekarna/vitaminy-a-mineraly/mineraly-a-stopove-prvky/zinek" TargetMode="External"/><Relationship Id="rId19" Type="http://schemas.openxmlformats.org/officeDocument/2006/relationships/hyperlink" Target="http://www.eod.cz/lekarna/vitaminy-a-mineraly/mineraly-a-stopove-prvky/kremik" TargetMode="External"/><Relationship Id="rId4" Type="http://schemas.openxmlformats.org/officeDocument/2006/relationships/hyperlink" Target="http://www.eod.cz/lekarna/vitaminy-a-mineraly/vitaminy-a-multivitaminy/vitaminy-skupiny-d" TargetMode="External"/><Relationship Id="rId9" Type="http://schemas.openxmlformats.org/officeDocument/2006/relationships/hyperlink" Target="http://www.eod.cz/lekarna/vitaminy-a-mineraly/vitaminy-a-multivitaminy/vitamin-b2-riboflavin" TargetMode="External"/><Relationship Id="rId14" Type="http://schemas.openxmlformats.org/officeDocument/2006/relationships/hyperlink" Target="http://www.eod.cz/lekarna/vitaminy-a-mineraly/vitaminy-a-multivitaminy/kyselina-listova" TargetMode="Externa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cs.wikipedia.org/wiki/Vitam%C3%ADn_C" TargetMode="External"/><Relationship Id="rId3" Type="http://schemas.openxmlformats.org/officeDocument/2006/relationships/hyperlink" Target="http://cs.wikipedia.org/wiki/Vitam%C3%ADn_A" TargetMode="External"/><Relationship Id="rId7" Type="http://schemas.openxmlformats.org/officeDocument/2006/relationships/hyperlink" Target="http://cs.wikipedia.org/wiki/Vitam%C3%ADn_B" TargetMode="External"/><Relationship Id="rId2" Type="http://schemas.openxmlformats.org/officeDocument/2006/relationships/hyperlink" Target="http://cs.wikipedia.org/wiki/Avitamin%C3%B3z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s.wikipedia.org/wiki/Vitam%C3%ADn_K" TargetMode="External"/><Relationship Id="rId5" Type="http://schemas.openxmlformats.org/officeDocument/2006/relationships/hyperlink" Target="http://cs.wikipedia.org/wiki/Vitam%C3%ADn_E" TargetMode="External"/><Relationship Id="rId4" Type="http://schemas.openxmlformats.org/officeDocument/2006/relationships/hyperlink" Target="http://cs.wikipedia.org/wiki/Vitam%C3%ADn_D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2023727" y="2906707"/>
            <a:ext cx="7541463" cy="714379"/>
          </a:xfrm>
        </p:spPr>
        <p:txBody>
          <a:bodyPr>
            <a:noAutofit/>
          </a:bodyPr>
          <a:lstStyle/>
          <a:p>
            <a:pPr algn="l"/>
            <a:r>
              <a:rPr lang="cs-CZ" sz="1800" b="1" dirty="0">
                <a:latin typeface="Times New Roman" pitchFamily="18" charset="0"/>
                <a:cs typeface="Times New Roman" pitchFamily="18" charset="0"/>
              </a:rPr>
              <a:t>Gymnázium </a:t>
            </a:r>
            <a:r>
              <a:rPr lang="cs-CZ" sz="1800" b="1" dirty="0" err="1">
                <a:latin typeface="Times New Roman" pitchFamily="18" charset="0"/>
                <a:cs typeface="Times New Roman" pitchFamily="18" charset="0"/>
              </a:rPr>
              <a:t>Joachima</a:t>
            </a:r>
            <a:r>
              <a:rPr lang="cs-CZ" sz="1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cs-CZ" sz="1800" b="1" dirty="0" err="1">
                <a:latin typeface="Times New Roman" pitchFamily="18" charset="0"/>
                <a:cs typeface="Times New Roman" pitchFamily="18" charset="0"/>
              </a:rPr>
              <a:t>Barranda</a:t>
            </a:r>
            <a:r>
              <a:rPr lang="cs-CZ" sz="1800" b="1" dirty="0">
                <a:latin typeface="Times New Roman" pitchFamily="18" charset="0"/>
                <a:cs typeface="Times New Roman" pitchFamily="18" charset="0"/>
              </a:rPr>
              <a:t> Beroun, </a:t>
            </a:r>
            <a:r>
              <a:rPr lang="cs-CZ" sz="1800" b="1" dirty="0" err="1">
                <a:latin typeface="Times New Roman" pitchFamily="18" charset="0"/>
                <a:cs typeface="Times New Roman" pitchFamily="18" charset="0"/>
              </a:rPr>
              <a:t>Talichova</a:t>
            </a:r>
            <a:r>
              <a:rPr lang="cs-CZ" sz="1800" b="1" dirty="0">
                <a:latin typeface="Times New Roman" pitchFamily="18" charset="0"/>
                <a:cs typeface="Times New Roman" pitchFamily="18" charset="0"/>
              </a:rPr>
              <a:t> 824, Beroun 2, 26601</a:t>
            </a:r>
            <a:br>
              <a:rPr lang="cs-CZ" sz="1800" b="1" dirty="0">
                <a:latin typeface="Times New Roman" pitchFamily="18" charset="0"/>
                <a:cs typeface="Times New Roman" pitchFamily="18" charset="0"/>
              </a:rPr>
            </a:br>
            <a:r>
              <a:rPr lang="cs-CZ" sz="1800" dirty="0">
                <a:latin typeface="Times New Roman" pitchFamily="18" charset="0"/>
                <a:cs typeface="Times New Roman" pitchFamily="18" charset="0"/>
              </a:rPr>
              <a:t>tel., +420 (311) 623435, +420 (311) 621232, fax: +420 (311) 623435 </a:t>
            </a:r>
            <a:r>
              <a:rPr lang="cs-CZ" sz="1800" u="sng" dirty="0">
                <a:latin typeface="Times New Roman" pitchFamily="18" charset="0"/>
                <a:cs typeface="Times New Roman" pitchFamily="18" charset="0"/>
                <a:hlinkClick r:id="rId2"/>
              </a:rPr>
              <a:t>www.</a:t>
            </a:r>
            <a:r>
              <a:rPr lang="cs-CZ" sz="1800" u="sng" dirty="0" err="1">
                <a:latin typeface="Times New Roman" pitchFamily="18" charset="0"/>
                <a:cs typeface="Times New Roman" pitchFamily="18" charset="0"/>
                <a:hlinkClick r:id="rId2"/>
              </a:rPr>
              <a:t>gymberoun.cz</a:t>
            </a:r>
            <a:r>
              <a:rPr lang="cs-CZ" sz="1800" dirty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cs-CZ" sz="1800" dirty="0">
                <a:latin typeface="Times New Roman" pitchFamily="18" charset="0"/>
                <a:cs typeface="Times New Roman" pitchFamily="18" charset="0"/>
              </a:rPr>
            </a:br>
            <a:r>
              <a:rPr lang="cs-CZ" sz="1800" u="sng" dirty="0" err="1">
                <a:latin typeface="Times New Roman" pitchFamily="18" charset="0"/>
                <a:cs typeface="Times New Roman" pitchFamily="18" charset="0"/>
                <a:hlinkClick r:id="rId3"/>
              </a:rPr>
              <a:t>lidinsky</a:t>
            </a:r>
            <a:r>
              <a:rPr lang="cs-CZ" sz="1800" u="sng" dirty="0">
                <a:latin typeface="Times New Roman" pitchFamily="18" charset="0"/>
                <a:cs typeface="Times New Roman" pitchFamily="18" charset="0"/>
                <a:hlinkClick r:id="rId3"/>
              </a:rPr>
              <a:t>@</a:t>
            </a:r>
            <a:r>
              <a:rPr lang="cs-CZ" sz="1800" u="sng" dirty="0" err="1">
                <a:latin typeface="Times New Roman" pitchFamily="18" charset="0"/>
                <a:cs typeface="Times New Roman" pitchFamily="18" charset="0"/>
                <a:hlinkClick r:id="rId3"/>
              </a:rPr>
              <a:t>gymberoun.cz</a:t>
            </a:r>
            <a:r>
              <a:rPr lang="cs-CZ" sz="1800" dirty="0">
                <a:latin typeface="Times New Roman" pitchFamily="18" charset="0"/>
                <a:cs typeface="Times New Roman" pitchFamily="18" charset="0"/>
              </a:rPr>
              <a:t>,  IČ: 47558407,  </a:t>
            </a:r>
            <a:r>
              <a:rPr lang="cs-CZ" sz="1800" dirty="0" err="1">
                <a:latin typeface="Times New Roman" pitchFamily="18" charset="0"/>
                <a:cs typeface="Times New Roman" pitchFamily="18" charset="0"/>
              </a:rPr>
              <a:t>č.ú</a:t>
            </a:r>
            <a:r>
              <a:rPr lang="cs-CZ" sz="1800" dirty="0">
                <a:latin typeface="Times New Roman" pitchFamily="18" charset="0"/>
                <a:cs typeface="Times New Roman" pitchFamily="18" charset="0"/>
              </a:rPr>
              <a:t>. 775 711 0297 / 0100 u KB Beroun</a:t>
            </a:r>
            <a:br>
              <a:rPr lang="cs-CZ" sz="1800" dirty="0">
                <a:latin typeface="Times New Roman" pitchFamily="18" charset="0"/>
                <a:cs typeface="Times New Roman" pitchFamily="18" charset="0"/>
              </a:rPr>
            </a:br>
            <a:r>
              <a:rPr lang="cs-CZ" sz="18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cs-CZ" sz="1800" dirty="0"/>
              <a:t/>
            </a:r>
            <a:br>
              <a:rPr lang="cs-CZ" sz="1800" dirty="0"/>
            </a:br>
            <a:endParaRPr lang="cs-CZ" sz="18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 b="1" dirty="0"/>
          </a:p>
          <a:p>
            <a:endParaRPr lang="cs-CZ" dirty="0"/>
          </a:p>
        </p:txBody>
      </p:sp>
      <p:pic>
        <p:nvPicPr>
          <p:cNvPr id="5" name="Obrázek 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4203" y="842944"/>
            <a:ext cx="8652836" cy="127000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7" name="Obrázek 6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3586" y="2430454"/>
            <a:ext cx="1270141" cy="1190632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8" name="TextovéPole 7"/>
          <p:cNvSpPr txBox="1"/>
          <p:nvPr/>
        </p:nvSpPr>
        <p:spPr>
          <a:xfrm>
            <a:off x="1229889" y="4335466"/>
            <a:ext cx="7223928" cy="1455995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pPr algn="ctr"/>
            <a:r>
              <a:rPr lang="cs-CZ" sz="2600" b="1" dirty="0" smtClean="0">
                <a:latin typeface="Times New Roman" pitchFamily="18" charset="0"/>
                <a:cs typeface="Times New Roman" pitchFamily="18" charset="0"/>
              </a:rPr>
              <a:t>VY_32_INOVACE_2702</a:t>
            </a:r>
            <a:endParaRPr lang="cs-CZ" sz="26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cs-CZ" sz="4400" b="1" dirty="0" smtClean="0"/>
              <a:t>Vitamíny</a:t>
            </a:r>
          </a:p>
          <a:p>
            <a:pPr algn="ctr"/>
            <a:endParaRPr lang="cs-CZ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cs-CZ" b="1" dirty="0"/>
              <a:t>Nedostatek vitamínu D</a:t>
            </a:r>
          </a:p>
        </p:txBody>
      </p:sp>
      <p:sp>
        <p:nvSpPr>
          <p:cNvPr id="3" name="Zástupný symbol pro text 2"/>
          <p:cNvSpPr txBox="1">
            <a:spLocks noGrp="1"/>
          </p:cNvSpPr>
          <p:nvPr>
            <p:ph type="body" idx="4294967295"/>
          </p:nvPr>
        </p:nvSpPr>
        <p:spPr>
          <a:xfrm>
            <a:off x="431800" y="1475581"/>
            <a:ext cx="9071640" cy="5760640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None/>
              <a:defRPr lang="cs-CZ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lang="cs-CZ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cs-CZ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cs-CZ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lvl="0"/>
            <a:r>
              <a:rPr lang="cs-CZ" b="1" dirty="0"/>
              <a:t>Řídnutí kostí </a:t>
            </a:r>
            <a:r>
              <a:rPr lang="cs-CZ" dirty="0"/>
              <a:t>– riziko zlomenin a demineralizace kostí</a:t>
            </a:r>
          </a:p>
          <a:p>
            <a:pPr lvl="0"/>
            <a:r>
              <a:rPr lang="cs-CZ" b="1" dirty="0"/>
              <a:t>Křivice</a:t>
            </a:r>
            <a:r>
              <a:rPr lang="cs-CZ" dirty="0"/>
              <a:t> – deformace skeletu dětí</a:t>
            </a:r>
          </a:p>
          <a:p>
            <a:pPr lvl="0"/>
            <a:r>
              <a:rPr lang="cs-CZ" b="1" dirty="0"/>
              <a:t>Problémy s chrupem </a:t>
            </a:r>
            <a:r>
              <a:rPr lang="cs-CZ" dirty="0"/>
              <a:t>– kazivost, padání zubů</a:t>
            </a:r>
          </a:p>
          <a:p>
            <a:pPr lvl="0">
              <a:buNone/>
            </a:pPr>
            <a:r>
              <a:rPr lang="cs-CZ" b="1" dirty="0"/>
              <a:t>Nebezpečí z avitaminózy hrozí lidem </a:t>
            </a:r>
            <a:r>
              <a:rPr lang="cs-CZ" b="1" dirty="0" smtClean="0"/>
              <a:t>s: </a:t>
            </a:r>
            <a:endParaRPr lang="cs-CZ" b="1" dirty="0"/>
          </a:p>
          <a:p>
            <a:pPr lvl="0"/>
            <a:r>
              <a:rPr lang="cs-CZ" dirty="0"/>
              <a:t>poruchou ledvin, alkoholikům, vegetariánům, epileptikům</a:t>
            </a:r>
          </a:p>
          <a:p>
            <a:pPr lvl="0"/>
            <a:r>
              <a:rPr lang="cs-CZ" dirty="0"/>
              <a:t>malým dětem</a:t>
            </a:r>
          </a:p>
          <a:p>
            <a:pPr lvl="0"/>
            <a:r>
              <a:rPr lang="cs-CZ" dirty="0"/>
              <a:t>poruchou příjmu tuků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>
          <a:xfrm>
            <a:off x="503808" y="0"/>
            <a:ext cx="9071640" cy="126216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cs-CZ" b="1" dirty="0"/>
              <a:t>Vitamín E</a:t>
            </a:r>
          </a:p>
        </p:txBody>
      </p:sp>
      <p:sp>
        <p:nvSpPr>
          <p:cNvPr id="3" name="Zástupný symbol pro text 2"/>
          <p:cNvSpPr txBox="1">
            <a:spLocks noGrp="1"/>
          </p:cNvSpPr>
          <p:nvPr>
            <p:ph type="body" idx="4294967295"/>
          </p:nvPr>
        </p:nvSpPr>
        <p:spPr>
          <a:xfrm>
            <a:off x="503808" y="1115541"/>
            <a:ext cx="9071640" cy="6444134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None/>
              <a:defRPr lang="cs-CZ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lang="cs-CZ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cs-CZ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cs-CZ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lvl="0">
              <a:buNone/>
            </a:pPr>
            <a:r>
              <a:rPr lang="cs-CZ" dirty="0"/>
              <a:t>Ukládá se v tukové tkáni a játrech</a:t>
            </a:r>
          </a:p>
          <a:p>
            <a:pPr lvl="0">
              <a:buNone/>
            </a:pPr>
            <a:r>
              <a:rPr lang="cs-CZ" b="1" dirty="0"/>
              <a:t>Zajišťuje</a:t>
            </a:r>
            <a:r>
              <a:rPr lang="cs-CZ" dirty="0"/>
              <a:t>:</a:t>
            </a:r>
          </a:p>
          <a:p>
            <a:pPr lvl="0"/>
            <a:r>
              <a:rPr lang="cs-CZ" sz="2400" dirty="0"/>
              <a:t>Prevence onkologických problémů – antioxidant  (souvisí to s metabolismem tuků) – odbourává cholesterol</a:t>
            </a:r>
          </a:p>
          <a:p>
            <a:pPr lvl="0"/>
            <a:r>
              <a:rPr lang="cs-CZ" sz="2400" dirty="0"/>
              <a:t>Prevenci cévních onemocnění</a:t>
            </a:r>
          </a:p>
          <a:p>
            <a:pPr lvl="0"/>
            <a:r>
              <a:rPr lang="cs-CZ" sz="2400" dirty="0"/>
              <a:t>Funkční imunitní systém</a:t>
            </a:r>
          </a:p>
          <a:p>
            <a:pPr lvl="0"/>
            <a:r>
              <a:rPr lang="cs-CZ" sz="2400" dirty="0"/>
              <a:t>Funkci nervové soustavy</a:t>
            </a:r>
          </a:p>
          <a:p>
            <a:pPr lvl="0"/>
            <a:r>
              <a:rPr lang="cs-CZ" sz="2400" dirty="0"/>
              <a:t>Ovlivňuje sexuální výkonnost a zdravotní stav spermií</a:t>
            </a:r>
          </a:p>
          <a:p>
            <a:pPr lvl="0"/>
            <a:r>
              <a:rPr lang="cs-CZ" sz="2400" dirty="0"/>
              <a:t>Hojení ran</a:t>
            </a:r>
          </a:p>
          <a:p>
            <a:pPr lvl="0"/>
            <a:r>
              <a:rPr lang="cs-CZ" sz="2400" dirty="0"/>
              <a:t>Zklidňuje příznaky premenstruačního syndromu a klimakterické potíže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cs-CZ" b="1" dirty="0"/>
              <a:t>Kde vitamín E hledat</a:t>
            </a:r>
          </a:p>
        </p:txBody>
      </p:sp>
      <p:sp>
        <p:nvSpPr>
          <p:cNvPr id="3" name="Zástupný symbol pro text 2"/>
          <p:cNvSpPr txBox="1">
            <a:spLocks noGrp="1"/>
          </p:cNvSpPr>
          <p:nvPr>
            <p:ph type="body" idx="4294967295"/>
          </p:nvPr>
        </p:nvSpPr>
        <p:spPr/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None/>
              <a:defRPr lang="cs-CZ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lang="cs-CZ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cs-CZ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cs-CZ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lvl="0">
              <a:buNone/>
            </a:pPr>
            <a:r>
              <a:rPr lang="cs-CZ" b="1" dirty="0" err="1"/>
              <a:t>Źivočišné</a:t>
            </a:r>
            <a:r>
              <a:rPr lang="cs-CZ" b="1" dirty="0"/>
              <a:t> produkty </a:t>
            </a:r>
            <a:r>
              <a:rPr lang="cs-CZ" dirty="0"/>
              <a:t>– mléko, </a:t>
            </a:r>
            <a:r>
              <a:rPr lang="cs-CZ" dirty="0" smtClean="0"/>
              <a:t>maso</a:t>
            </a:r>
          </a:p>
          <a:p>
            <a:pPr lvl="0">
              <a:buNone/>
            </a:pPr>
            <a:r>
              <a:rPr lang="cs-CZ" b="1" dirty="0" smtClean="0"/>
              <a:t>Jinde:</a:t>
            </a:r>
            <a:endParaRPr lang="cs-CZ" b="1" dirty="0"/>
          </a:p>
          <a:p>
            <a:pPr lvl="0"/>
            <a:r>
              <a:rPr lang="cs-CZ" dirty="0"/>
              <a:t>Ořechy</a:t>
            </a:r>
          </a:p>
          <a:p>
            <a:pPr lvl="0"/>
            <a:r>
              <a:rPr lang="cs-CZ" dirty="0"/>
              <a:t>Semínka</a:t>
            </a:r>
          </a:p>
          <a:p>
            <a:pPr lvl="0"/>
            <a:r>
              <a:rPr lang="cs-CZ" dirty="0"/>
              <a:t>Klíčky</a:t>
            </a:r>
          </a:p>
          <a:p>
            <a:pPr lvl="0"/>
            <a:r>
              <a:rPr lang="cs-CZ" dirty="0"/>
              <a:t>Ovesné vločky</a:t>
            </a:r>
          </a:p>
          <a:p>
            <a:pPr lvl="0"/>
            <a:r>
              <a:rPr lang="cs-CZ" dirty="0"/>
              <a:t>Špenát</a:t>
            </a:r>
          </a:p>
          <a:p>
            <a:pPr lvl="0"/>
            <a:r>
              <a:rPr lang="cs-CZ" dirty="0" smtClean="0"/>
              <a:t>Sója</a:t>
            </a:r>
            <a:endParaRPr lang="cs-CZ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>
          <a:xfrm>
            <a:off x="575816" y="0"/>
            <a:ext cx="9071640" cy="126216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cs-CZ" b="1" dirty="0"/>
              <a:t>Nedostatek vitamínu E</a:t>
            </a:r>
          </a:p>
        </p:txBody>
      </p:sp>
      <p:sp>
        <p:nvSpPr>
          <p:cNvPr id="3" name="Zástupný symbol pro text 2"/>
          <p:cNvSpPr txBox="1">
            <a:spLocks noGrp="1"/>
          </p:cNvSpPr>
          <p:nvPr>
            <p:ph type="body" idx="4294967295"/>
          </p:nvPr>
        </p:nvSpPr>
        <p:spPr>
          <a:xfrm>
            <a:off x="503999" y="971525"/>
            <a:ext cx="9071640" cy="6336704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None/>
              <a:defRPr lang="cs-CZ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lang="cs-CZ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cs-CZ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cs-CZ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lvl="0">
              <a:buNone/>
            </a:pPr>
            <a:r>
              <a:rPr lang="cs-CZ" sz="2200" b="1" dirty="0"/>
              <a:t>Způsobuje</a:t>
            </a:r>
          </a:p>
          <a:p>
            <a:pPr lvl="0"/>
            <a:r>
              <a:rPr lang="cs-CZ" sz="2200" dirty="0" err="1"/>
              <a:t>Alzheimrovu</a:t>
            </a:r>
            <a:r>
              <a:rPr lang="cs-CZ" sz="2200" dirty="0"/>
              <a:t> chorobu</a:t>
            </a:r>
          </a:p>
          <a:p>
            <a:pPr lvl="0"/>
            <a:r>
              <a:rPr lang="cs-CZ" sz="2200" dirty="0"/>
              <a:t>Parkinsonovu chorobu</a:t>
            </a:r>
          </a:p>
          <a:p>
            <a:pPr lvl="0"/>
            <a:r>
              <a:rPr lang="cs-CZ" sz="2200" dirty="0"/>
              <a:t>Epilepsii</a:t>
            </a:r>
          </a:p>
          <a:p>
            <a:pPr lvl="0"/>
            <a:r>
              <a:rPr lang="cs-CZ" sz="2200" dirty="0"/>
              <a:t>Poruchu vstřebávání tuků</a:t>
            </a:r>
          </a:p>
          <a:p>
            <a:pPr lvl="0"/>
            <a:r>
              <a:rPr lang="cs-CZ" sz="2200" dirty="0" err="1"/>
              <a:t>Onemocnení</a:t>
            </a:r>
            <a:r>
              <a:rPr lang="cs-CZ" sz="2200" dirty="0"/>
              <a:t> jater – žlučníkové kameny</a:t>
            </a:r>
          </a:p>
          <a:p>
            <a:pPr lvl="0"/>
            <a:r>
              <a:rPr lang="cs-CZ" sz="2200" dirty="0"/>
              <a:t>Onemocnění ledvin</a:t>
            </a:r>
          </a:p>
          <a:p>
            <a:pPr lvl="0"/>
            <a:r>
              <a:rPr lang="cs-CZ" sz="2200" dirty="0"/>
              <a:t>Oslabení imunitního systému</a:t>
            </a:r>
          </a:p>
          <a:p>
            <a:pPr lvl="0"/>
            <a:r>
              <a:rPr lang="cs-CZ" sz="2200" dirty="0"/>
              <a:t>Neplodnost</a:t>
            </a:r>
          </a:p>
          <a:p>
            <a:pPr lvl="0"/>
            <a:r>
              <a:rPr lang="cs-CZ" sz="2200" dirty="0"/>
              <a:t>Nebezpečí nedostatku E hrozí kuřákům a lidem se zvýšenou fyzickou zátěží</a:t>
            </a:r>
          </a:p>
          <a:p>
            <a:pPr lvl="0"/>
            <a:r>
              <a:rPr lang="cs-CZ" sz="2200" dirty="0"/>
              <a:t>Přebytek E může narušit funkci K a tím navodit problémy s krevní srážlivostí</a:t>
            </a:r>
          </a:p>
          <a:p>
            <a:pPr lvl="0"/>
            <a:endParaRPr lang="cs-CZ" sz="2600" dirty="0"/>
          </a:p>
          <a:p>
            <a:pPr lvl="0"/>
            <a:endParaRPr lang="cs-CZ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cs-CZ" b="1" dirty="0"/>
              <a:t>Vitamín K</a:t>
            </a:r>
          </a:p>
        </p:txBody>
      </p:sp>
      <p:sp>
        <p:nvSpPr>
          <p:cNvPr id="3" name="Zástupný symbol pro text 2"/>
          <p:cNvSpPr txBox="1">
            <a:spLocks noGrp="1"/>
          </p:cNvSpPr>
          <p:nvPr>
            <p:ph type="body" idx="4294967295"/>
          </p:nvPr>
        </p:nvSpPr>
        <p:spPr/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None/>
              <a:defRPr lang="cs-CZ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lang="cs-CZ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cs-CZ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cs-CZ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lvl="0">
              <a:buNone/>
            </a:pPr>
            <a:r>
              <a:rPr lang="cs-CZ" dirty="0"/>
              <a:t>Má 3 formy – K1, K2, K3</a:t>
            </a:r>
          </a:p>
          <a:p>
            <a:pPr lvl="0">
              <a:buNone/>
            </a:pPr>
            <a:r>
              <a:rPr lang="cs-CZ" dirty="0"/>
              <a:t>Je tvořen střevními </a:t>
            </a:r>
            <a:r>
              <a:rPr lang="cs-CZ" dirty="0" err="1"/>
              <a:t>bakteriemy</a:t>
            </a:r>
            <a:endParaRPr lang="cs-CZ" dirty="0"/>
          </a:p>
          <a:p>
            <a:pPr lvl="0">
              <a:buNone/>
            </a:pPr>
            <a:r>
              <a:rPr lang="cs-CZ" b="1" dirty="0" smtClean="0"/>
              <a:t>Zajišťuje:</a:t>
            </a:r>
            <a:endParaRPr lang="cs-CZ" b="1" dirty="0"/>
          </a:p>
          <a:p>
            <a:r>
              <a:rPr lang="cs-CZ" dirty="0"/>
              <a:t>Činnost jater</a:t>
            </a:r>
          </a:p>
          <a:p>
            <a:r>
              <a:rPr lang="cs-CZ" dirty="0"/>
              <a:t>Srážlivost krve</a:t>
            </a:r>
          </a:p>
          <a:p>
            <a:r>
              <a:rPr lang="cs-CZ" dirty="0"/>
              <a:t>Vstřebávání vápníku – stav kostí</a:t>
            </a:r>
          </a:p>
          <a:p>
            <a:r>
              <a:rPr lang="cs-CZ" dirty="0"/>
              <a:t>Snižuje cholesterol</a:t>
            </a:r>
          </a:p>
          <a:p>
            <a:r>
              <a:rPr lang="cs-CZ" dirty="0"/>
              <a:t>Antioxidant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cs-CZ" b="1" dirty="0"/>
              <a:t>Kde vitamín K hledat</a:t>
            </a:r>
          </a:p>
        </p:txBody>
      </p:sp>
      <p:sp>
        <p:nvSpPr>
          <p:cNvPr id="3" name="Zástupný symbol pro text 2"/>
          <p:cNvSpPr txBox="1">
            <a:spLocks noGrp="1"/>
          </p:cNvSpPr>
          <p:nvPr>
            <p:ph type="body" idx="4294967295"/>
          </p:nvPr>
        </p:nvSpPr>
        <p:spPr>
          <a:xfrm>
            <a:off x="503999" y="1475581"/>
            <a:ext cx="9071640" cy="5832648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None/>
              <a:defRPr lang="cs-CZ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lang="cs-CZ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cs-CZ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cs-CZ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lvl="0">
              <a:buNone/>
            </a:pPr>
            <a:r>
              <a:rPr lang="cs-CZ" b="1" dirty="0"/>
              <a:t>Živočišné produkty</a:t>
            </a:r>
          </a:p>
          <a:p>
            <a:pPr lvl="0"/>
            <a:r>
              <a:rPr lang="cs-CZ" sz="2800" dirty="0"/>
              <a:t>maso</a:t>
            </a:r>
          </a:p>
          <a:p>
            <a:pPr lvl="0"/>
            <a:r>
              <a:rPr lang="cs-CZ" sz="2800" dirty="0"/>
              <a:t>mléčné výrobky</a:t>
            </a:r>
          </a:p>
          <a:p>
            <a:pPr lvl="0"/>
            <a:r>
              <a:rPr lang="cs-CZ" sz="2800" dirty="0"/>
              <a:t>vnitřnosti</a:t>
            </a:r>
          </a:p>
          <a:p>
            <a:pPr lvl="0"/>
            <a:r>
              <a:rPr lang="cs-CZ" sz="2800" dirty="0"/>
              <a:t>vejce</a:t>
            </a:r>
          </a:p>
          <a:p>
            <a:pPr lvl="0">
              <a:buNone/>
            </a:pPr>
            <a:r>
              <a:rPr lang="cs-CZ" b="1" dirty="0" smtClean="0"/>
              <a:t>Jinde</a:t>
            </a:r>
          </a:p>
          <a:p>
            <a:pPr lvl="0">
              <a:buNone/>
            </a:pPr>
            <a:r>
              <a:rPr lang="cs-CZ" dirty="0" smtClean="0"/>
              <a:t>Zelenina </a:t>
            </a:r>
            <a:r>
              <a:rPr lang="cs-CZ" dirty="0"/>
              <a:t>– špenát, kapusta, </a:t>
            </a:r>
            <a:r>
              <a:rPr lang="cs-CZ" dirty="0" smtClean="0"/>
              <a:t>květák, rajčata, mrkev</a:t>
            </a:r>
            <a:endParaRPr lang="cs-CZ" dirty="0"/>
          </a:p>
          <a:p>
            <a:pPr lvl="0">
              <a:buNone/>
            </a:pPr>
            <a:r>
              <a:rPr lang="cs-CZ" sz="2800" b="1" dirty="0"/>
              <a:t>Brambory</a:t>
            </a:r>
          </a:p>
          <a:p>
            <a:pPr lvl="0"/>
            <a:endParaRPr lang="cs-CZ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cs-CZ" b="1" dirty="0"/>
              <a:t>Nedostatek vitamínu K</a:t>
            </a:r>
          </a:p>
        </p:txBody>
      </p:sp>
      <p:sp>
        <p:nvSpPr>
          <p:cNvPr id="3" name="Zástupný symbol pro text 2"/>
          <p:cNvSpPr txBox="1">
            <a:spLocks noGrp="1"/>
          </p:cNvSpPr>
          <p:nvPr>
            <p:ph type="body" idx="4294967295"/>
          </p:nvPr>
        </p:nvSpPr>
        <p:spPr/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None/>
              <a:defRPr lang="cs-CZ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lang="cs-CZ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cs-CZ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cs-CZ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lvl="0">
              <a:buNone/>
            </a:pPr>
            <a:r>
              <a:rPr lang="cs-CZ" dirty="0"/>
              <a:t>Jeho účinky snižují antibiotika (pobijí bakterie ve střevě), alkohol, RTG</a:t>
            </a:r>
          </a:p>
          <a:p>
            <a:pPr lvl="0">
              <a:buNone/>
            </a:pPr>
            <a:r>
              <a:rPr lang="cs-CZ" dirty="0"/>
              <a:t>Zhoršení srážlivosti krve</a:t>
            </a:r>
          </a:p>
          <a:p>
            <a:pPr lvl="0">
              <a:buNone/>
            </a:pPr>
            <a:r>
              <a:rPr lang="cs-CZ" dirty="0"/>
              <a:t>Krvácení z nosu, silná menstruace</a:t>
            </a:r>
          </a:p>
          <a:p>
            <a:pPr lvl="0">
              <a:buNone/>
            </a:pPr>
            <a:r>
              <a:rPr lang="cs-CZ" dirty="0"/>
              <a:t>Pomalejší hojení ran</a:t>
            </a:r>
          </a:p>
          <a:p>
            <a:pPr lvl="0">
              <a:buNone/>
            </a:pPr>
            <a:r>
              <a:rPr lang="cs-CZ" dirty="0"/>
              <a:t>Tvorba modřin</a:t>
            </a:r>
          </a:p>
          <a:p>
            <a:pPr lvl="0">
              <a:buNone/>
            </a:pPr>
            <a:r>
              <a:rPr lang="cs-CZ" dirty="0" smtClean="0"/>
              <a:t>Nadbytek způsobuje </a:t>
            </a:r>
            <a:r>
              <a:rPr lang="cs-CZ" dirty="0"/>
              <a:t>pocení, nechutenství, záchvaty zimy a horka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>
          <a:xfrm>
            <a:off x="503999" y="593846"/>
            <a:ext cx="9071640" cy="677108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cs-CZ" b="1" dirty="0"/>
              <a:t>Vitamíny rozpustné ve vodě</a:t>
            </a:r>
          </a:p>
        </p:txBody>
      </p:sp>
      <p:sp>
        <p:nvSpPr>
          <p:cNvPr id="3" name="Zástupný symbol pro text 2"/>
          <p:cNvSpPr txBox="1">
            <a:spLocks noGrp="1"/>
          </p:cNvSpPr>
          <p:nvPr>
            <p:ph type="body" idx="4294967295"/>
          </p:nvPr>
        </p:nvSpPr>
        <p:spPr/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None/>
              <a:defRPr lang="cs-CZ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lang="cs-CZ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cs-CZ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cs-CZ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lvl="0" algn="l">
              <a:buNone/>
            </a:pPr>
            <a:r>
              <a:rPr lang="cs-CZ" b="1" dirty="0"/>
              <a:t>Vitamíny C a komplex vitamínu B</a:t>
            </a:r>
          </a:p>
          <a:p>
            <a:pPr lvl="0" algn="l">
              <a:buNone/>
            </a:pPr>
            <a:r>
              <a:rPr lang="cs-CZ" dirty="0"/>
              <a:t>Jejich stav je regulován </a:t>
            </a:r>
            <a:r>
              <a:rPr lang="cs-CZ" b="1" dirty="0"/>
              <a:t>ledvinami</a:t>
            </a:r>
            <a:r>
              <a:rPr lang="cs-CZ" dirty="0"/>
              <a:t> – </a:t>
            </a:r>
            <a:r>
              <a:rPr lang="cs-CZ" dirty="0" err="1" smtClean="0"/>
              <a:t>vyloučovány</a:t>
            </a:r>
            <a:r>
              <a:rPr lang="cs-CZ" dirty="0" smtClean="0"/>
              <a:t> močí</a:t>
            </a:r>
            <a:endParaRPr lang="cs-CZ" dirty="0"/>
          </a:p>
          <a:p>
            <a:pPr lvl="0" algn="l">
              <a:buNone/>
            </a:pPr>
            <a:r>
              <a:rPr lang="cs-CZ" dirty="0"/>
              <a:t>Hypervitaminóza způsobuje zátěž pro vylučovací </a:t>
            </a:r>
            <a:r>
              <a:rPr lang="cs-CZ" dirty="0" smtClean="0"/>
              <a:t>soustavu</a:t>
            </a:r>
          </a:p>
          <a:p>
            <a:pPr lvl="0" algn="ctr">
              <a:buNone/>
            </a:pPr>
            <a:r>
              <a:rPr lang="cs-CZ" b="1" dirty="0" smtClean="0"/>
              <a:t>Obecně platí – pestrá strava zajistí přísun potřebného množství vitamínů (denní dávky)</a:t>
            </a:r>
            <a:endParaRPr lang="cs-CZ" b="1" dirty="0"/>
          </a:p>
          <a:p>
            <a:pPr lvl="0" algn="l">
              <a:buNone/>
            </a:pPr>
            <a:endParaRPr lang="cs-CZ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cs-CZ" b="1" dirty="0"/>
              <a:t>Vitamín B a jeho komplex</a:t>
            </a:r>
          </a:p>
        </p:txBody>
      </p:sp>
      <p:sp>
        <p:nvSpPr>
          <p:cNvPr id="3" name="Zástupný symbol pro text 2"/>
          <p:cNvSpPr txBox="1">
            <a:spLocks noGrp="1"/>
          </p:cNvSpPr>
          <p:nvPr>
            <p:ph type="body" idx="4294967295"/>
          </p:nvPr>
        </p:nvSpPr>
        <p:spPr>
          <a:xfrm>
            <a:off x="503999" y="1475581"/>
            <a:ext cx="9071640" cy="5760639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None/>
              <a:defRPr lang="cs-CZ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lang="cs-CZ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cs-CZ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cs-CZ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>
              <a:buNone/>
            </a:pPr>
            <a:r>
              <a:rPr lang="cs-CZ" b="1" dirty="0" smtClean="0"/>
              <a:t>Vitamin B </a:t>
            </a:r>
            <a:r>
              <a:rPr lang="cs-CZ" b="1" baseline="-25000" dirty="0" smtClean="0"/>
              <a:t>1</a:t>
            </a:r>
            <a:r>
              <a:rPr lang="cs-CZ" dirty="0" smtClean="0"/>
              <a:t> – </a:t>
            </a:r>
            <a:r>
              <a:rPr lang="cs-CZ" dirty="0" err="1" smtClean="0"/>
              <a:t>thiamin</a:t>
            </a:r>
            <a:r>
              <a:rPr lang="cs-CZ" dirty="0" smtClean="0"/>
              <a:t>  </a:t>
            </a:r>
          </a:p>
          <a:p>
            <a:pPr>
              <a:buNone/>
            </a:pPr>
            <a:r>
              <a:rPr lang="cs-CZ" b="1" dirty="0" smtClean="0"/>
              <a:t>Vitamin B </a:t>
            </a:r>
            <a:r>
              <a:rPr lang="cs-CZ" b="1" baseline="-25000" dirty="0" smtClean="0"/>
              <a:t>2</a:t>
            </a:r>
            <a:r>
              <a:rPr lang="cs-CZ" dirty="0" smtClean="0"/>
              <a:t>  - riboflavin</a:t>
            </a:r>
          </a:p>
          <a:p>
            <a:pPr>
              <a:buNone/>
            </a:pPr>
            <a:r>
              <a:rPr lang="cs-CZ" b="1" dirty="0" smtClean="0"/>
              <a:t>Vitamin B </a:t>
            </a:r>
            <a:r>
              <a:rPr lang="cs-CZ" b="1" baseline="-25000" dirty="0" smtClean="0"/>
              <a:t>3</a:t>
            </a:r>
            <a:r>
              <a:rPr lang="cs-CZ" dirty="0" smtClean="0"/>
              <a:t>  - niacin</a:t>
            </a:r>
          </a:p>
          <a:p>
            <a:pPr>
              <a:buNone/>
            </a:pPr>
            <a:r>
              <a:rPr lang="cs-CZ" b="1" dirty="0" smtClean="0"/>
              <a:t>Vitamin B </a:t>
            </a:r>
            <a:r>
              <a:rPr lang="cs-CZ" b="1" baseline="-25000" dirty="0" smtClean="0"/>
              <a:t>5</a:t>
            </a:r>
            <a:r>
              <a:rPr lang="cs-CZ" dirty="0" smtClean="0"/>
              <a:t>  - kyselina pantotenová</a:t>
            </a:r>
          </a:p>
          <a:p>
            <a:pPr>
              <a:buNone/>
            </a:pPr>
            <a:r>
              <a:rPr lang="cs-CZ" b="1" dirty="0" smtClean="0"/>
              <a:t>Vitamin B </a:t>
            </a:r>
            <a:r>
              <a:rPr lang="cs-CZ" b="1" baseline="-25000" dirty="0" smtClean="0"/>
              <a:t>6</a:t>
            </a:r>
            <a:r>
              <a:rPr lang="cs-CZ" dirty="0" smtClean="0"/>
              <a:t>  - pyridoxin</a:t>
            </a:r>
          </a:p>
          <a:p>
            <a:pPr>
              <a:buNone/>
            </a:pPr>
            <a:r>
              <a:rPr lang="cs-CZ" b="1" dirty="0" smtClean="0"/>
              <a:t>Vitamin B </a:t>
            </a:r>
            <a:r>
              <a:rPr lang="cs-CZ" b="1" baseline="-25000" dirty="0" smtClean="0"/>
              <a:t>7</a:t>
            </a:r>
            <a:r>
              <a:rPr lang="cs-CZ" b="1" dirty="0" smtClean="0"/>
              <a:t> = vitamin H </a:t>
            </a:r>
            <a:r>
              <a:rPr lang="cs-CZ" dirty="0" smtClean="0"/>
              <a:t>- biotin</a:t>
            </a:r>
          </a:p>
          <a:p>
            <a:pPr>
              <a:buNone/>
            </a:pPr>
            <a:r>
              <a:rPr lang="cs-CZ" b="1" dirty="0" smtClean="0"/>
              <a:t>Vitamin B </a:t>
            </a:r>
            <a:r>
              <a:rPr lang="cs-CZ" b="1" baseline="-25000" dirty="0" smtClean="0"/>
              <a:t>9</a:t>
            </a:r>
            <a:r>
              <a:rPr lang="cs-CZ" dirty="0" smtClean="0"/>
              <a:t>  - kyselina listová</a:t>
            </a:r>
          </a:p>
          <a:p>
            <a:pPr>
              <a:buNone/>
            </a:pPr>
            <a:r>
              <a:rPr lang="cs-CZ" b="1" dirty="0" smtClean="0"/>
              <a:t>Vitamin B </a:t>
            </a:r>
            <a:r>
              <a:rPr lang="cs-CZ" b="1" baseline="-25000" dirty="0" smtClean="0"/>
              <a:t>12</a:t>
            </a:r>
            <a:r>
              <a:rPr lang="cs-CZ" dirty="0" smtClean="0"/>
              <a:t>  - kobalaminy </a:t>
            </a:r>
            <a:endParaRPr lang="cs-CZ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Kde vitamíny B hledat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9792" y="1475581"/>
            <a:ext cx="9071640" cy="5899229"/>
          </a:xfrm>
        </p:spPr>
        <p:txBody>
          <a:bodyPr/>
          <a:lstStyle/>
          <a:p>
            <a:r>
              <a:rPr lang="cs-CZ" sz="2400" dirty="0" smtClean="0"/>
              <a:t>B1  - neloupané obiloviny, kvasnice, med, ořechy</a:t>
            </a:r>
          </a:p>
          <a:p>
            <a:r>
              <a:rPr lang="cs-CZ" sz="2400" dirty="0" smtClean="0"/>
              <a:t>B2 – mléko, tvaroh, játra, ledviny,  kvasnice, ořechy</a:t>
            </a:r>
          </a:p>
          <a:p>
            <a:r>
              <a:rPr lang="cs-CZ" sz="2400" dirty="0" smtClean="0"/>
              <a:t>B3 – slunečnice, fazole, hrách</a:t>
            </a:r>
          </a:p>
          <a:p>
            <a:r>
              <a:rPr lang="cs-CZ" sz="2400" dirty="0" smtClean="0"/>
              <a:t>B5 – luštěniny, vnitřnosti, celozrnné pečivo</a:t>
            </a:r>
          </a:p>
          <a:p>
            <a:r>
              <a:rPr lang="cs-CZ" sz="2400" dirty="0" smtClean="0"/>
              <a:t>B6 – makrela, vejce, kvasnice, banány, mrkev, ořechy, celozrnné pečivo</a:t>
            </a:r>
          </a:p>
          <a:p>
            <a:r>
              <a:rPr lang="cs-CZ" sz="2400" dirty="0" smtClean="0"/>
              <a:t>B7 – H</a:t>
            </a:r>
          </a:p>
          <a:p>
            <a:r>
              <a:rPr lang="cs-CZ" sz="2400" dirty="0" smtClean="0"/>
              <a:t>B9 – listová zeleniny, játra, kvasnice</a:t>
            </a:r>
          </a:p>
          <a:p>
            <a:r>
              <a:rPr lang="cs-CZ" sz="2400" dirty="0" smtClean="0"/>
              <a:t>B12 – vejce, mléko sýry, vnitřnosti</a:t>
            </a:r>
          </a:p>
          <a:p>
            <a:pPr algn="ctr">
              <a:buNone/>
            </a:pPr>
            <a:r>
              <a:rPr lang="cs-CZ" sz="2800" b="1" dirty="0" smtClean="0"/>
              <a:t>OBECNĚ PLATÍ – VEJCE, MASO, VNITŘNOSTI, KVASNICE, CELOZRNNÉ PRODUKTY, LUŠTĚNINY</a:t>
            </a:r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Klíčová slova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cs-CZ" dirty="0" smtClean="0"/>
              <a:t>Vitamíny rozpustné v tucích, A, D, E, K, vitamíny rozpustné ve vodě, B – komplex, C, hypervitaminózy, hypovitaminózy, avitaminózy, provitamín, </a:t>
            </a:r>
            <a:r>
              <a:rPr lang="cs-CZ" dirty="0" err="1" smtClean="0"/>
              <a:t>betakaroten</a:t>
            </a:r>
            <a:endParaRPr lang="cs-CZ" dirty="0" smtClean="0"/>
          </a:p>
          <a:p>
            <a:pPr>
              <a:buNone/>
            </a:pPr>
            <a:r>
              <a:rPr lang="cs-CZ" dirty="0" smtClean="0"/>
              <a:t>Kurděje, </a:t>
            </a:r>
            <a:r>
              <a:rPr lang="cs-CZ" dirty="0" err="1" smtClean="0"/>
              <a:t>beri</a:t>
            </a:r>
            <a:r>
              <a:rPr lang="cs-CZ" dirty="0" smtClean="0"/>
              <a:t> – </a:t>
            </a:r>
            <a:r>
              <a:rPr lang="cs-CZ" dirty="0" err="1" smtClean="0"/>
              <a:t>beri</a:t>
            </a:r>
            <a:r>
              <a:rPr lang="cs-CZ" dirty="0" smtClean="0"/>
              <a:t>, anémie, metabolismus, křivice – rachitida</a:t>
            </a:r>
            <a:endParaRPr lang="cs-CZ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Nedostatek vitamínů B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cs-CZ" dirty="0" smtClean="0"/>
              <a:t>Nemoci způsobené nedostatkem vitamínů B- komplexu</a:t>
            </a:r>
          </a:p>
          <a:p>
            <a:r>
              <a:rPr lang="cs-CZ" dirty="0" smtClean="0"/>
              <a:t>B1 - </a:t>
            </a:r>
            <a:r>
              <a:rPr lang="cs-CZ" b="1" dirty="0" err="1" smtClean="0"/>
              <a:t>Beri</a:t>
            </a:r>
            <a:r>
              <a:rPr lang="cs-CZ" b="1" dirty="0" smtClean="0"/>
              <a:t> – </a:t>
            </a:r>
            <a:r>
              <a:rPr lang="cs-CZ" b="1" dirty="0" err="1" smtClean="0"/>
              <a:t>beri</a:t>
            </a:r>
            <a:r>
              <a:rPr lang="cs-CZ" b="1" dirty="0" smtClean="0"/>
              <a:t>: </a:t>
            </a:r>
            <a:r>
              <a:rPr lang="cs-CZ" dirty="0" smtClean="0"/>
              <a:t>nemoc nervové soustavy</a:t>
            </a:r>
          </a:p>
          <a:p>
            <a:r>
              <a:rPr lang="cs-CZ" dirty="0" smtClean="0"/>
              <a:t>B3 - </a:t>
            </a:r>
            <a:r>
              <a:rPr lang="cs-CZ" b="1" dirty="0" smtClean="0"/>
              <a:t>Pelagra: </a:t>
            </a:r>
            <a:r>
              <a:rPr lang="cs-CZ" dirty="0" smtClean="0"/>
              <a:t>„drsná kůže“, průjmy, demence</a:t>
            </a:r>
          </a:p>
          <a:p>
            <a:r>
              <a:rPr lang="cs-CZ" dirty="0" smtClean="0"/>
              <a:t>Vypadávání vlasů</a:t>
            </a:r>
          </a:p>
          <a:p>
            <a:r>
              <a:rPr lang="cs-CZ" dirty="0" smtClean="0"/>
              <a:t>Lámavost nehtů</a:t>
            </a:r>
          </a:p>
          <a:p>
            <a:r>
              <a:rPr lang="cs-CZ" dirty="0" smtClean="0"/>
              <a:t>Poruchy celistvosti kůže - léze</a:t>
            </a:r>
          </a:p>
          <a:p>
            <a:endParaRPr lang="cs-CZ" dirty="0"/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cs-CZ" b="1" dirty="0"/>
              <a:t>Vitamín C</a:t>
            </a:r>
          </a:p>
        </p:txBody>
      </p:sp>
      <p:sp>
        <p:nvSpPr>
          <p:cNvPr id="3" name="Zástupný symbol pro text 2"/>
          <p:cNvSpPr txBox="1">
            <a:spLocks noGrp="1"/>
          </p:cNvSpPr>
          <p:nvPr>
            <p:ph type="body" idx="4294967295"/>
          </p:nvPr>
        </p:nvSpPr>
        <p:spPr>
          <a:xfrm>
            <a:off x="359792" y="1331565"/>
            <a:ext cx="9071640" cy="5426715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None/>
              <a:defRPr lang="cs-CZ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lang="cs-CZ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cs-CZ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cs-CZ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marL="0" indent="0">
              <a:buNone/>
            </a:pPr>
            <a:r>
              <a:rPr lang="cs-CZ" sz="2000" b="1" dirty="0" smtClean="0"/>
              <a:t>C - kyselina L-askorbová – C</a:t>
            </a:r>
            <a:r>
              <a:rPr lang="cs-CZ" sz="2000" b="1" baseline="-25000" dirty="0" smtClean="0"/>
              <a:t>8</a:t>
            </a:r>
            <a:r>
              <a:rPr lang="cs-CZ" sz="2000" b="1" dirty="0" smtClean="0"/>
              <a:t>H</a:t>
            </a:r>
            <a:r>
              <a:rPr lang="cs-CZ" sz="2000" b="1" baseline="-25000" dirty="0" smtClean="0"/>
              <a:t>8</a:t>
            </a:r>
            <a:r>
              <a:rPr lang="cs-CZ" sz="2000" b="1" dirty="0" smtClean="0"/>
              <a:t>O</a:t>
            </a:r>
            <a:r>
              <a:rPr lang="cs-CZ" sz="2000" b="1" baseline="-25000" dirty="0" smtClean="0"/>
              <a:t>6</a:t>
            </a:r>
          </a:p>
          <a:p>
            <a:pPr marL="0" indent="0">
              <a:buNone/>
            </a:pPr>
            <a:r>
              <a:rPr lang="cs-CZ" sz="2000" dirty="0" smtClean="0"/>
              <a:t>Většina živočichů ho syntetizuje - jen člověk, někteří primáti, morče, pstruh duhový a losos ne</a:t>
            </a:r>
          </a:p>
          <a:p>
            <a:pPr marL="0" indent="0">
              <a:buNone/>
            </a:pPr>
            <a:r>
              <a:rPr lang="cs-CZ" sz="2000" dirty="0" smtClean="0"/>
              <a:t>Při zpracování  potravin je část vitamínu C ničena - vařením zničíme až 60% vitamínu C, sušením až 50%, nejšetrnější je mražení</a:t>
            </a:r>
          </a:p>
          <a:p>
            <a:pPr marL="0" indent="0">
              <a:buNone/>
            </a:pPr>
            <a:r>
              <a:rPr lang="cs-CZ" sz="2000" b="1" dirty="0" smtClean="0"/>
              <a:t>Je potřebný k:</a:t>
            </a:r>
          </a:p>
          <a:p>
            <a:pPr marL="0" indent="0">
              <a:buNone/>
            </a:pPr>
            <a:r>
              <a:rPr lang="cs-CZ" sz="2000" dirty="0" smtClean="0"/>
              <a:t>Syntéze bílkovin</a:t>
            </a:r>
          </a:p>
          <a:p>
            <a:pPr marL="0" indent="0">
              <a:buNone/>
            </a:pPr>
            <a:r>
              <a:rPr lang="cs-CZ" sz="2000" dirty="0" smtClean="0"/>
              <a:t>Pevnosti vlásečnic</a:t>
            </a:r>
          </a:p>
          <a:p>
            <a:pPr marL="0" indent="0">
              <a:buNone/>
            </a:pPr>
            <a:r>
              <a:rPr lang="cs-CZ" sz="2000" dirty="0" smtClean="0"/>
              <a:t>Údržbě vazivového aparátu zubů</a:t>
            </a:r>
          </a:p>
          <a:p>
            <a:pPr marL="0" indent="0">
              <a:buNone/>
            </a:pPr>
            <a:r>
              <a:rPr lang="cs-CZ" sz="2000" dirty="0" smtClean="0"/>
              <a:t>Kvalitě tkáňového dýchání</a:t>
            </a:r>
          </a:p>
          <a:p>
            <a:pPr marL="0" indent="0">
              <a:buNone/>
            </a:pPr>
            <a:r>
              <a:rPr lang="cs-CZ" sz="2000" dirty="0" smtClean="0"/>
              <a:t>Tvorbě bílých krvinek, vstřebávání železa</a:t>
            </a:r>
          </a:p>
          <a:p>
            <a:pPr marL="0" indent="0">
              <a:buNone/>
            </a:pPr>
            <a:r>
              <a:rPr lang="cs-CZ" sz="2000" dirty="0" smtClean="0"/>
              <a:t>Antioxidačním dějům (likviduje volné radikály)</a:t>
            </a:r>
          </a:p>
          <a:p>
            <a:pPr marL="0" indent="0">
              <a:buNone/>
            </a:pPr>
            <a:endParaRPr lang="cs-CZ" sz="2000" dirty="0" smtClean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Kde vitamín  hledat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Obecně – ovoce, zelenina</a:t>
            </a:r>
          </a:p>
          <a:p>
            <a:pPr>
              <a:buNone/>
            </a:pPr>
            <a:r>
              <a:rPr lang="cs-CZ" dirty="0" smtClean="0"/>
              <a:t>Kysané zelí</a:t>
            </a:r>
          </a:p>
          <a:p>
            <a:pPr>
              <a:buNone/>
            </a:pPr>
            <a:r>
              <a:rPr lang="cs-CZ" dirty="0" smtClean="0"/>
              <a:t>Obsah vitamínu C v některých potravinách (mg/100g plodu)</a:t>
            </a:r>
          </a:p>
          <a:p>
            <a:pPr>
              <a:buNone/>
            </a:pPr>
            <a:r>
              <a:rPr lang="cs-CZ" dirty="0"/>
              <a:t>b</a:t>
            </a:r>
            <a:r>
              <a:rPr lang="cs-CZ" dirty="0" smtClean="0"/>
              <a:t>rambory – 16		černý rybíz – 200</a:t>
            </a:r>
          </a:p>
          <a:p>
            <a:pPr>
              <a:buNone/>
            </a:pPr>
            <a:r>
              <a:rPr lang="cs-CZ" dirty="0" smtClean="0"/>
              <a:t>mrkev – 35		pomeranč – 50</a:t>
            </a:r>
          </a:p>
          <a:p>
            <a:pPr>
              <a:buNone/>
            </a:pPr>
            <a:r>
              <a:rPr lang="cs-CZ" dirty="0" smtClean="0"/>
              <a:t>citrón – 40		zelí – 49</a:t>
            </a:r>
          </a:p>
          <a:p>
            <a:pPr>
              <a:buNone/>
            </a:pPr>
            <a:r>
              <a:rPr lang="cs-CZ" dirty="0" smtClean="0"/>
              <a:t>jablka – 20		kiwi - 90</a:t>
            </a:r>
            <a:endParaRPr lang="cs-CZ" dirty="0"/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Nedostatek a přebytek vitamínu C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999" y="1403573"/>
            <a:ext cx="9071640" cy="5904656"/>
          </a:xfrm>
        </p:spPr>
        <p:txBody>
          <a:bodyPr/>
          <a:lstStyle/>
          <a:p>
            <a:pPr>
              <a:buNone/>
            </a:pPr>
            <a:r>
              <a:rPr lang="cs-CZ" dirty="0" smtClean="0"/>
              <a:t>Doporučená dávka je asi 60 mg denně</a:t>
            </a:r>
          </a:p>
          <a:p>
            <a:pPr>
              <a:buNone/>
            </a:pPr>
            <a:r>
              <a:rPr lang="cs-CZ" b="1" dirty="0" smtClean="0"/>
              <a:t>Nedostatek způsobuje:</a:t>
            </a:r>
          </a:p>
          <a:p>
            <a:r>
              <a:rPr lang="cs-CZ" dirty="0" smtClean="0"/>
              <a:t>Snížení imunity</a:t>
            </a:r>
          </a:p>
          <a:p>
            <a:r>
              <a:rPr lang="cs-CZ" dirty="0" smtClean="0"/>
              <a:t>Zvýšená únava</a:t>
            </a:r>
          </a:p>
          <a:p>
            <a:r>
              <a:rPr lang="cs-CZ" dirty="0" smtClean="0"/>
              <a:t>Zpomalení růstu</a:t>
            </a:r>
          </a:p>
          <a:p>
            <a:r>
              <a:rPr lang="cs-CZ" dirty="0" smtClean="0"/>
              <a:t>Kazivost zubů</a:t>
            </a:r>
          </a:p>
          <a:p>
            <a:r>
              <a:rPr lang="cs-CZ" dirty="0" smtClean="0"/>
              <a:t>Kurděje – chudokrevnost, krvácivost, padání zubů, otoky kloubů</a:t>
            </a:r>
          </a:p>
          <a:p>
            <a:pPr>
              <a:buNone/>
            </a:pPr>
            <a:r>
              <a:rPr lang="cs-CZ" b="1" dirty="0" smtClean="0"/>
              <a:t>Hypervitaminóza – zatěžuje ledviny</a:t>
            </a:r>
          </a:p>
          <a:p>
            <a:pPr>
              <a:buNone/>
            </a:pPr>
            <a:endParaRPr lang="cs-CZ" dirty="0" smtClean="0"/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cs-CZ" b="1" dirty="0"/>
              <a:t>Hypervitaminózy</a:t>
            </a:r>
          </a:p>
        </p:txBody>
      </p:sp>
      <p:sp>
        <p:nvSpPr>
          <p:cNvPr id="3" name="Zástupný symbol pro text 2"/>
          <p:cNvSpPr txBox="1">
            <a:spLocks noGrp="1"/>
          </p:cNvSpPr>
          <p:nvPr>
            <p:ph type="body" idx="4294967295"/>
          </p:nvPr>
        </p:nvSpPr>
        <p:spPr>
          <a:xfrm>
            <a:off x="503999" y="1403573"/>
            <a:ext cx="9071640" cy="5904655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None/>
              <a:defRPr lang="cs-CZ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lang="cs-CZ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cs-CZ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cs-CZ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marL="0" indent="0">
              <a:buNone/>
            </a:pPr>
            <a:r>
              <a:rPr lang="cs-CZ" sz="2800" b="1" dirty="0" smtClean="0"/>
              <a:t>Hypervitaminóza</a:t>
            </a:r>
            <a:r>
              <a:rPr lang="cs-CZ" sz="2800" dirty="0" smtClean="0"/>
              <a:t> (</a:t>
            </a:r>
            <a:r>
              <a:rPr lang="cs-CZ" sz="2800" b="1" dirty="0" smtClean="0"/>
              <a:t>předávkování</a:t>
            </a:r>
            <a:r>
              <a:rPr lang="cs-CZ" sz="2800" dirty="0" smtClean="0"/>
              <a:t> nebo </a:t>
            </a:r>
            <a:r>
              <a:rPr lang="cs-CZ" sz="2800" b="1" dirty="0" smtClean="0"/>
              <a:t>otrava vitamíny</a:t>
            </a:r>
            <a:r>
              <a:rPr lang="cs-CZ" sz="2800" dirty="0" smtClean="0"/>
              <a:t>) je onemocnění způsobené přílišným množstvím vitamínů nahromaděných v těle</a:t>
            </a:r>
          </a:p>
          <a:p>
            <a:pPr marL="0" indent="0">
              <a:buNone/>
            </a:pPr>
            <a:r>
              <a:rPr lang="cs-CZ" sz="2800" dirty="0" smtClean="0"/>
              <a:t>Nebezpečnější jsou </a:t>
            </a:r>
            <a:r>
              <a:rPr lang="cs-CZ" sz="2800" b="1" dirty="0" smtClean="0"/>
              <a:t>vitamíny rozpustné  v tucích</a:t>
            </a:r>
            <a:r>
              <a:rPr lang="cs-CZ" sz="2800" dirty="0" smtClean="0"/>
              <a:t>:</a:t>
            </a:r>
          </a:p>
          <a:p>
            <a:pPr marL="0" indent="0">
              <a:buNone/>
            </a:pPr>
            <a:r>
              <a:rPr lang="cs-CZ" sz="2800" dirty="0" smtClean="0"/>
              <a:t> </a:t>
            </a:r>
            <a:r>
              <a:rPr lang="cs-CZ" sz="2800" dirty="0" smtClean="0"/>
              <a:t>	 - jsou </a:t>
            </a:r>
            <a:r>
              <a:rPr lang="cs-CZ" sz="2800" dirty="0" smtClean="0"/>
              <a:t>ukládány v játrech a tělesném tuku</a:t>
            </a:r>
          </a:p>
          <a:p>
            <a:pPr marL="0" indent="0">
              <a:buNone/>
            </a:pPr>
            <a:r>
              <a:rPr lang="cs-CZ" sz="2800" dirty="0"/>
              <a:t> </a:t>
            </a:r>
            <a:r>
              <a:rPr lang="cs-CZ" sz="2800" dirty="0" smtClean="0"/>
              <a:t>	- dlouhodobá </a:t>
            </a:r>
            <a:r>
              <a:rPr lang="cs-CZ" sz="2800" dirty="0" smtClean="0"/>
              <a:t>a nadměrná koncentrace způsobuje </a:t>
            </a:r>
            <a:r>
              <a:rPr lang="cs-CZ" sz="2800" b="1" dirty="0" smtClean="0"/>
              <a:t>toxicitu jater</a:t>
            </a:r>
          </a:p>
          <a:p>
            <a:pPr marL="0" indent="0">
              <a:buNone/>
            </a:pPr>
            <a:r>
              <a:rPr lang="cs-CZ" sz="2800" b="1" dirty="0" smtClean="0"/>
              <a:t>Vitamíny rozpustné ve vodě </a:t>
            </a:r>
            <a:r>
              <a:rPr lang="cs-CZ" sz="2800" dirty="0" smtClean="0"/>
              <a:t>tělo nepřechovává a jejich aktuální přebytek je vyloučen ledvinami - hypervitaminóza projevuje jen minimálně</a:t>
            </a:r>
            <a:r>
              <a:rPr lang="cs-CZ" dirty="0" smtClean="0"/>
              <a:t>.</a:t>
            </a:r>
            <a:endParaRPr lang="cs-CZ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cs-CZ" b="1" dirty="0"/>
              <a:t>Hypovitaminózy a avitaminózy</a:t>
            </a:r>
          </a:p>
        </p:txBody>
      </p:sp>
      <p:sp>
        <p:nvSpPr>
          <p:cNvPr id="3" name="Zástupný symbol pro text 2"/>
          <p:cNvSpPr txBox="1">
            <a:spLocks noGrp="1"/>
          </p:cNvSpPr>
          <p:nvPr>
            <p:ph type="body" idx="4294967295"/>
          </p:nvPr>
        </p:nvSpPr>
        <p:spPr>
          <a:xfrm>
            <a:off x="503999" y="1403573"/>
            <a:ext cx="9071640" cy="6156101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None/>
              <a:defRPr lang="cs-CZ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lang="cs-CZ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cs-CZ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cs-CZ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marL="0" indent="0">
              <a:buNone/>
            </a:pPr>
            <a:r>
              <a:rPr lang="cs-CZ" b="1" dirty="0" smtClean="0"/>
              <a:t>Hypovitaminóza </a:t>
            </a:r>
            <a:r>
              <a:rPr lang="cs-CZ" dirty="0" smtClean="0"/>
              <a:t>– částečný nedostatek vitamínu v organismu </a:t>
            </a:r>
          </a:p>
          <a:p>
            <a:pPr marL="0" indent="0">
              <a:buNone/>
            </a:pPr>
            <a:r>
              <a:rPr lang="cs-CZ" b="1" dirty="0" smtClean="0"/>
              <a:t>Avitaminóza</a:t>
            </a:r>
            <a:r>
              <a:rPr lang="cs-CZ" dirty="0" smtClean="0"/>
              <a:t> – chorobný stav naprostého nedostatku daného vitamínu</a:t>
            </a:r>
          </a:p>
          <a:p>
            <a:pPr marL="0" indent="0">
              <a:buNone/>
            </a:pPr>
            <a:r>
              <a:rPr lang="cs-CZ" b="1" dirty="0" smtClean="0"/>
              <a:t>Nejznámější avitaminózy:</a:t>
            </a:r>
          </a:p>
          <a:p>
            <a:pPr marL="0" indent="0">
              <a:buNone/>
            </a:pPr>
            <a:r>
              <a:rPr lang="cs-CZ" b="1" dirty="0" smtClean="0"/>
              <a:t>Kurděje</a:t>
            </a:r>
            <a:r>
              <a:rPr lang="cs-CZ" dirty="0" smtClean="0"/>
              <a:t> - A, </a:t>
            </a:r>
            <a:r>
              <a:rPr lang="cs-CZ" b="1" dirty="0" smtClean="0"/>
              <a:t>zhoubná chudokrevnost </a:t>
            </a:r>
            <a:r>
              <a:rPr lang="cs-CZ" dirty="0" smtClean="0"/>
              <a:t>– B12, </a:t>
            </a:r>
            <a:r>
              <a:rPr lang="cs-CZ" b="1" dirty="0" smtClean="0"/>
              <a:t>rachitida = křivice </a:t>
            </a:r>
            <a:r>
              <a:rPr lang="cs-CZ" dirty="0" smtClean="0"/>
              <a:t>– D, </a:t>
            </a:r>
            <a:r>
              <a:rPr lang="cs-CZ" b="1" dirty="0" err="1" smtClean="0"/>
              <a:t>beri</a:t>
            </a:r>
            <a:r>
              <a:rPr lang="cs-CZ" b="1" dirty="0" smtClean="0"/>
              <a:t> </a:t>
            </a:r>
            <a:r>
              <a:rPr lang="cs-CZ" b="1" dirty="0" err="1" smtClean="0"/>
              <a:t>beri</a:t>
            </a:r>
            <a:r>
              <a:rPr lang="cs-CZ" b="1" dirty="0" smtClean="0"/>
              <a:t> </a:t>
            </a:r>
            <a:r>
              <a:rPr lang="cs-CZ" dirty="0" smtClean="0"/>
              <a:t>– B1</a:t>
            </a:r>
            <a:endParaRPr lang="cs-CZ" dirty="0"/>
          </a:p>
          <a:p>
            <a:pPr marL="0" indent="0">
              <a:buNone/>
            </a:pPr>
            <a:r>
              <a:rPr lang="cs-CZ" dirty="0" smtClean="0"/>
              <a:t>Název hypovitaminózy resp. avitaminózy – slovo hypovitaminóza (avitaminóza) a název vitamínu např. hypovitaminóza A</a:t>
            </a:r>
          </a:p>
          <a:p>
            <a:pPr marL="0" indent="0">
              <a:buNone/>
            </a:pPr>
            <a:endParaRPr lang="cs-CZ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3808" y="0"/>
            <a:ext cx="9071640" cy="1262160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Denní dávky vitamínů</a:t>
            </a:r>
            <a:br>
              <a:rPr lang="cs-CZ" b="1" dirty="0" smtClean="0"/>
            </a:br>
            <a:r>
              <a:rPr lang="cs-CZ" sz="1000" b="1" dirty="0" smtClean="0">
                <a:hlinkClick r:id="rId2"/>
              </a:rPr>
              <a:t>http://www.</a:t>
            </a:r>
            <a:r>
              <a:rPr lang="cs-CZ" sz="1000" b="1" dirty="0" err="1" smtClean="0">
                <a:hlinkClick r:id="rId2"/>
              </a:rPr>
              <a:t>eod.cz</a:t>
            </a:r>
            <a:r>
              <a:rPr lang="cs-CZ" sz="1000" b="1" dirty="0" smtClean="0">
                <a:hlinkClick r:id="rId2"/>
              </a:rPr>
              <a:t>/</a:t>
            </a:r>
            <a:r>
              <a:rPr lang="cs-CZ" sz="1000" b="1" dirty="0" err="1" smtClean="0">
                <a:hlinkClick r:id="rId2"/>
              </a:rPr>
              <a:t>doporucena</a:t>
            </a:r>
            <a:r>
              <a:rPr lang="cs-CZ" sz="1000" b="1" dirty="0" smtClean="0">
                <a:hlinkClick r:id="rId2"/>
              </a:rPr>
              <a:t>-</a:t>
            </a:r>
            <a:r>
              <a:rPr lang="cs-CZ" sz="1000" b="1" dirty="0" err="1" smtClean="0">
                <a:hlinkClick r:id="rId2"/>
              </a:rPr>
              <a:t>denni</a:t>
            </a:r>
            <a:r>
              <a:rPr lang="cs-CZ" sz="1000" b="1" dirty="0" smtClean="0">
                <a:hlinkClick r:id="rId2"/>
              </a:rPr>
              <a:t>-</a:t>
            </a:r>
            <a:r>
              <a:rPr lang="cs-CZ" sz="1000" b="1" dirty="0" err="1" smtClean="0">
                <a:hlinkClick r:id="rId2"/>
              </a:rPr>
              <a:t>davka</a:t>
            </a:r>
            <a:r>
              <a:rPr lang="cs-CZ" sz="1000" b="1" dirty="0" smtClean="0">
                <a:hlinkClick r:id="rId2"/>
              </a:rPr>
              <a:t>-vitaminu-a-</a:t>
            </a:r>
            <a:r>
              <a:rPr lang="cs-CZ" sz="1000" b="1" dirty="0" err="1" smtClean="0">
                <a:hlinkClick r:id="rId2"/>
              </a:rPr>
              <a:t>mineralu</a:t>
            </a:r>
            <a:r>
              <a:rPr lang="cs-CZ" sz="1000" b="1" dirty="0" smtClean="0"/>
              <a:t> </a:t>
            </a:r>
            <a:endParaRPr lang="cs-CZ" sz="1000" b="1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</p:nvPr>
        </p:nvGraphicFramePr>
        <p:xfrm>
          <a:off x="503808" y="1187549"/>
          <a:ext cx="8712720" cy="6120672"/>
        </p:xfrm>
        <a:graphic>
          <a:graphicData uri="http://schemas.openxmlformats.org/drawingml/2006/table">
            <a:tbl>
              <a:tblPr/>
              <a:tblGrid>
                <a:gridCol w="1452120"/>
                <a:gridCol w="1452120"/>
                <a:gridCol w="1452120"/>
                <a:gridCol w="1452120"/>
                <a:gridCol w="1452120"/>
                <a:gridCol w="1452120"/>
              </a:tblGrid>
              <a:tr h="639708">
                <a:tc>
                  <a:txBody>
                    <a:bodyPr/>
                    <a:lstStyle/>
                    <a:p>
                      <a:pPr algn="ctr"/>
                      <a:r>
                        <a:rPr lang="cs-CZ" sz="1800" b="0" u="none" dirty="0"/>
                        <a:t>Vitamín/minerál</a:t>
                      </a:r>
                    </a:p>
                  </a:txBody>
                  <a:tcPr marL="48442" marR="48442" marT="24221" marB="242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0" u="none"/>
                        <a:t>Doporučená denní dávka</a:t>
                      </a:r>
                    </a:p>
                  </a:txBody>
                  <a:tcPr marL="48442" marR="48442" marT="24221" marB="242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0" u="none"/>
                        <a:t>Průměrná denní dávka</a:t>
                      </a:r>
                    </a:p>
                  </a:txBody>
                  <a:tcPr marL="48442" marR="48442" marT="24221" marB="242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0" u="none"/>
                        <a:t>Vitmín/minerál</a:t>
                      </a:r>
                    </a:p>
                  </a:txBody>
                  <a:tcPr marL="48442" marR="48442" marT="24221" marB="242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0" u="none"/>
                        <a:t>Doporučenná denní dávka</a:t>
                      </a:r>
                    </a:p>
                  </a:txBody>
                  <a:tcPr marL="48442" marR="48442" marT="24221" marB="242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0" u="none"/>
                        <a:t>Průměrná denní dávka</a:t>
                      </a:r>
                    </a:p>
                  </a:txBody>
                  <a:tcPr marL="48442" marR="48442" marT="24221" marB="242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5804">
                <a:tc>
                  <a:txBody>
                    <a:bodyPr/>
                    <a:lstStyle/>
                    <a:p>
                      <a:pPr algn="ctr"/>
                      <a:r>
                        <a:rPr lang="cs-CZ" sz="1800" b="0" u="none" dirty="0">
                          <a:hlinkClick r:id="rId3" tooltip="Vitamin A"/>
                        </a:rPr>
                        <a:t>Vitamín A</a:t>
                      </a:r>
                      <a:endParaRPr lang="cs-CZ" sz="1800" b="0" u="none" dirty="0"/>
                    </a:p>
                  </a:txBody>
                  <a:tcPr marL="48442" marR="48442" marT="24221" marB="242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b="0" u="none"/>
                        <a:t>800-1000 μ</a:t>
                      </a:r>
                      <a:r>
                        <a:rPr lang="cs-CZ" sz="1800" b="0" u="none"/>
                        <a:t>g</a:t>
                      </a:r>
                    </a:p>
                  </a:txBody>
                  <a:tcPr marL="48442" marR="48442" marT="24221" marB="242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b="0" u="none"/>
                        <a:t>450 μ</a:t>
                      </a:r>
                      <a:r>
                        <a:rPr lang="cs-CZ" sz="1800" b="0" u="none"/>
                        <a:t>g</a:t>
                      </a:r>
                    </a:p>
                  </a:txBody>
                  <a:tcPr marL="48442" marR="48442" marT="24221" marB="242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0" u="none"/>
                        <a:t>Fluor</a:t>
                      </a:r>
                    </a:p>
                  </a:txBody>
                  <a:tcPr marL="48442" marR="48442" marT="24221" marB="242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b="0" u="none"/>
                        <a:t>500 μ</a:t>
                      </a:r>
                      <a:r>
                        <a:rPr lang="cs-CZ" sz="1800" b="0" u="none"/>
                        <a:t>g</a:t>
                      </a:r>
                    </a:p>
                  </a:txBody>
                  <a:tcPr marL="48442" marR="48442" marT="24221" marB="242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b="0" u="none"/>
                        <a:t>300 μ</a:t>
                      </a:r>
                      <a:r>
                        <a:rPr lang="cs-CZ" sz="1800" b="0" u="none"/>
                        <a:t>g</a:t>
                      </a:r>
                    </a:p>
                  </a:txBody>
                  <a:tcPr marL="48442" marR="48442" marT="24221" marB="242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5804">
                <a:tc>
                  <a:txBody>
                    <a:bodyPr/>
                    <a:lstStyle/>
                    <a:p>
                      <a:pPr algn="ctr"/>
                      <a:r>
                        <a:rPr lang="cs-CZ" sz="1800" b="0" u="none" dirty="0">
                          <a:hlinkClick r:id="rId4" tooltip="Vitamín D"/>
                        </a:rPr>
                        <a:t>Vitamín D</a:t>
                      </a:r>
                      <a:endParaRPr lang="cs-CZ" sz="1800" b="0" u="none" dirty="0"/>
                    </a:p>
                  </a:txBody>
                  <a:tcPr marL="48442" marR="48442" marT="24221" marB="242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b="0" u="none" dirty="0"/>
                        <a:t>5-10 μ</a:t>
                      </a:r>
                      <a:r>
                        <a:rPr lang="cs-CZ" sz="1800" b="0" u="none" dirty="0"/>
                        <a:t>g</a:t>
                      </a:r>
                    </a:p>
                  </a:txBody>
                  <a:tcPr marL="48442" marR="48442" marT="24221" marB="242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b="0" u="none"/>
                        <a:t>2 μ</a:t>
                      </a:r>
                      <a:r>
                        <a:rPr lang="cs-CZ" sz="1800" b="0" u="none"/>
                        <a:t>g</a:t>
                      </a:r>
                    </a:p>
                  </a:txBody>
                  <a:tcPr marL="48442" marR="48442" marT="24221" marB="242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0" u="none" dirty="0"/>
                        <a:t>Vláknina</a:t>
                      </a:r>
                    </a:p>
                  </a:txBody>
                  <a:tcPr marL="48442" marR="48442" marT="24221" marB="242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0" u="none"/>
                        <a:t>20 - 30 g</a:t>
                      </a:r>
                    </a:p>
                  </a:txBody>
                  <a:tcPr marL="48442" marR="48442" marT="24221" marB="242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0" u="none"/>
                        <a:t>10 g</a:t>
                      </a:r>
                    </a:p>
                  </a:txBody>
                  <a:tcPr marL="48442" marR="48442" marT="24221" marB="242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5804">
                <a:tc>
                  <a:txBody>
                    <a:bodyPr/>
                    <a:lstStyle/>
                    <a:p>
                      <a:pPr algn="ctr"/>
                      <a:r>
                        <a:rPr lang="cs-CZ" sz="1800" b="0" u="none">
                          <a:hlinkClick r:id="rId5" tooltip="Vitamín E"/>
                        </a:rPr>
                        <a:t>Vitamín E</a:t>
                      </a:r>
                      <a:endParaRPr lang="cs-CZ" sz="1800" b="0" u="none"/>
                    </a:p>
                  </a:txBody>
                  <a:tcPr marL="48442" marR="48442" marT="24221" marB="242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0" u="none" dirty="0"/>
                        <a:t>12-15 mg</a:t>
                      </a:r>
                    </a:p>
                  </a:txBody>
                  <a:tcPr marL="48442" marR="48442" marT="24221" marB="242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0" u="none"/>
                        <a:t>4,2 mg</a:t>
                      </a:r>
                    </a:p>
                  </a:txBody>
                  <a:tcPr marL="48442" marR="48442" marT="24221" marB="242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0" u="none"/>
                        <a:t>Sodík</a:t>
                      </a:r>
                    </a:p>
                  </a:txBody>
                  <a:tcPr marL="48442" marR="48442" marT="24221" marB="242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0" u="none"/>
                        <a:t>2 g</a:t>
                      </a:r>
                    </a:p>
                  </a:txBody>
                  <a:tcPr marL="48442" marR="48442" marT="24221" marB="242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0" u="none"/>
                        <a:t>5</a:t>
                      </a:r>
                    </a:p>
                  </a:txBody>
                  <a:tcPr marL="48442" marR="48442" marT="24221" marB="242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5804">
                <a:tc>
                  <a:txBody>
                    <a:bodyPr/>
                    <a:lstStyle/>
                    <a:p>
                      <a:pPr algn="ctr"/>
                      <a:r>
                        <a:rPr lang="cs-CZ" sz="1800" b="0" u="none">
                          <a:hlinkClick r:id="rId6" tooltip="Vitamín C"/>
                        </a:rPr>
                        <a:t>Vitamín C</a:t>
                      </a:r>
                      <a:endParaRPr lang="cs-CZ" sz="1800" b="0" u="none"/>
                    </a:p>
                  </a:txBody>
                  <a:tcPr marL="48442" marR="48442" marT="24221" marB="242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0" u="none" dirty="0"/>
                        <a:t>75-100 mg</a:t>
                      </a:r>
                    </a:p>
                  </a:txBody>
                  <a:tcPr marL="48442" marR="48442" marT="24221" marB="242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0" u="none"/>
                        <a:t>50 mg</a:t>
                      </a:r>
                    </a:p>
                  </a:txBody>
                  <a:tcPr marL="48442" marR="48442" marT="24221" marB="242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0" u="none"/>
                        <a:t>Sůl</a:t>
                      </a:r>
                    </a:p>
                  </a:txBody>
                  <a:tcPr marL="48442" marR="48442" marT="24221" marB="242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0" u="none"/>
                        <a:t>5 g</a:t>
                      </a:r>
                    </a:p>
                  </a:txBody>
                  <a:tcPr marL="48442" marR="48442" marT="24221" marB="242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0" u="none"/>
                        <a:t>12 g</a:t>
                      </a:r>
                    </a:p>
                  </a:txBody>
                  <a:tcPr marL="48442" marR="48442" marT="24221" marB="242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5804">
                <a:tc>
                  <a:txBody>
                    <a:bodyPr/>
                    <a:lstStyle/>
                    <a:p>
                      <a:pPr algn="ctr"/>
                      <a:r>
                        <a:rPr lang="cs-CZ" sz="1800" b="0" u="none">
                          <a:hlinkClick r:id="rId7" tooltip="Vitamín B1 - Thyamin"/>
                        </a:rPr>
                        <a:t>Vitamín B1</a:t>
                      </a:r>
                      <a:endParaRPr lang="cs-CZ" sz="1800" b="0" u="none"/>
                    </a:p>
                  </a:txBody>
                  <a:tcPr marL="48442" marR="48442" marT="24221" marB="242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0" u="none" dirty="0"/>
                        <a:t>1,2-1,4 mg</a:t>
                      </a:r>
                    </a:p>
                  </a:txBody>
                  <a:tcPr marL="48442" marR="48442" marT="24221" marB="242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0" u="none"/>
                        <a:t>0,9 mg</a:t>
                      </a:r>
                    </a:p>
                  </a:txBody>
                  <a:tcPr marL="48442" marR="48442" marT="24221" marB="242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0" u="none">
                          <a:hlinkClick r:id="rId8" tooltip="Draslík"/>
                        </a:rPr>
                        <a:t>Draslík</a:t>
                      </a:r>
                      <a:endParaRPr lang="cs-CZ" sz="1800" b="0" u="none"/>
                    </a:p>
                  </a:txBody>
                  <a:tcPr marL="48442" marR="48442" marT="24221" marB="242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0" u="none"/>
                        <a:t>3,7 g</a:t>
                      </a:r>
                    </a:p>
                  </a:txBody>
                  <a:tcPr marL="48442" marR="48442" marT="24221" marB="242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0" u="none"/>
                        <a:t>3 g</a:t>
                      </a:r>
                    </a:p>
                  </a:txBody>
                  <a:tcPr marL="48442" marR="48442" marT="24221" marB="242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5804">
                <a:tc>
                  <a:txBody>
                    <a:bodyPr/>
                    <a:lstStyle/>
                    <a:p>
                      <a:pPr algn="ctr"/>
                      <a:r>
                        <a:rPr lang="cs-CZ" sz="1800" b="0" u="none">
                          <a:hlinkClick r:id="rId9" tooltip="Vitamín B2 - Riboflamin"/>
                        </a:rPr>
                        <a:t>Vitamín B2</a:t>
                      </a:r>
                      <a:endParaRPr lang="cs-CZ" sz="1800" b="0" u="none"/>
                    </a:p>
                  </a:txBody>
                  <a:tcPr marL="48442" marR="48442" marT="24221" marB="242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0" u="none"/>
                        <a:t>1,4-1,7 mg</a:t>
                      </a:r>
                    </a:p>
                  </a:txBody>
                  <a:tcPr marL="48442" marR="48442" marT="24221" marB="242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0" u="none" dirty="0"/>
                        <a:t>1,5 mg</a:t>
                      </a:r>
                    </a:p>
                  </a:txBody>
                  <a:tcPr marL="48442" marR="48442" marT="24221" marB="242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0" u="none"/>
                        <a:t>Síra</a:t>
                      </a:r>
                    </a:p>
                  </a:txBody>
                  <a:tcPr marL="48442" marR="48442" marT="24221" marB="242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0" u="none"/>
                        <a:t>1 g</a:t>
                      </a:r>
                    </a:p>
                  </a:txBody>
                  <a:tcPr marL="48442" marR="48442" marT="24221" marB="242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0" u="none"/>
                        <a:t>1 g</a:t>
                      </a:r>
                    </a:p>
                  </a:txBody>
                  <a:tcPr marL="48442" marR="48442" marT="24221" marB="242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5804">
                <a:tc>
                  <a:txBody>
                    <a:bodyPr/>
                    <a:lstStyle/>
                    <a:p>
                      <a:pPr algn="ctr"/>
                      <a:r>
                        <a:rPr lang="cs-CZ" sz="1800" b="0" u="none"/>
                        <a:t>Vitamín B3</a:t>
                      </a:r>
                    </a:p>
                  </a:txBody>
                  <a:tcPr marL="48442" marR="48442" marT="24221" marB="242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0" u="none"/>
                        <a:t>15-18 mg</a:t>
                      </a:r>
                    </a:p>
                  </a:txBody>
                  <a:tcPr marL="48442" marR="48442" marT="24221" marB="242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0" u="none" dirty="0"/>
                        <a:t>18 mg</a:t>
                      </a:r>
                    </a:p>
                  </a:txBody>
                  <a:tcPr marL="48442" marR="48442" marT="24221" marB="242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0" u="none">
                          <a:hlinkClick r:id="rId10" tooltip="Zinek"/>
                        </a:rPr>
                        <a:t>Zinek</a:t>
                      </a:r>
                      <a:endParaRPr lang="cs-CZ" sz="1800" b="0" u="none"/>
                    </a:p>
                  </a:txBody>
                  <a:tcPr marL="48442" marR="48442" marT="24221" marB="242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0" u="none"/>
                        <a:t>12 mg</a:t>
                      </a:r>
                    </a:p>
                  </a:txBody>
                  <a:tcPr marL="48442" marR="48442" marT="24221" marB="242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0" u="none"/>
                        <a:t>12 mg</a:t>
                      </a:r>
                    </a:p>
                  </a:txBody>
                  <a:tcPr marL="48442" marR="48442" marT="24221" marB="242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5804">
                <a:tc>
                  <a:txBody>
                    <a:bodyPr/>
                    <a:lstStyle/>
                    <a:p>
                      <a:pPr algn="ctr"/>
                      <a:r>
                        <a:rPr lang="cs-CZ" sz="1800" b="0" u="none"/>
                        <a:t>Vitamín B5</a:t>
                      </a:r>
                    </a:p>
                  </a:txBody>
                  <a:tcPr marL="48442" marR="48442" marT="24221" marB="242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0" u="none"/>
                        <a:t>8 mg</a:t>
                      </a:r>
                    </a:p>
                  </a:txBody>
                  <a:tcPr marL="48442" marR="48442" marT="24221" marB="242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0" u="none" dirty="0"/>
                        <a:t>7 mg</a:t>
                      </a:r>
                    </a:p>
                  </a:txBody>
                  <a:tcPr marL="48442" marR="48442" marT="24221" marB="242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0" u="none">
                          <a:hlinkClick r:id="rId11" tooltip="Železo"/>
                        </a:rPr>
                        <a:t>Železo</a:t>
                      </a:r>
                      <a:endParaRPr lang="cs-CZ" sz="1800" b="0" u="none"/>
                    </a:p>
                  </a:txBody>
                  <a:tcPr marL="48442" marR="48442" marT="24221" marB="242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0" u="none"/>
                        <a:t>14 - 16 mg</a:t>
                      </a:r>
                    </a:p>
                  </a:txBody>
                  <a:tcPr marL="48442" marR="48442" marT="24221" marB="242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0" u="none"/>
                        <a:t>10 - 16 mg</a:t>
                      </a:r>
                    </a:p>
                  </a:txBody>
                  <a:tcPr marL="48442" marR="48442" marT="24221" marB="242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5804">
                <a:tc>
                  <a:txBody>
                    <a:bodyPr/>
                    <a:lstStyle/>
                    <a:p>
                      <a:pPr algn="ctr"/>
                      <a:r>
                        <a:rPr lang="cs-CZ" sz="1800" b="0" u="none">
                          <a:hlinkClick r:id="rId12" tooltip="Vitamín B6 - Pyridoxin"/>
                        </a:rPr>
                        <a:t>Vitamín B6</a:t>
                      </a:r>
                      <a:endParaRPr lang="cs-CZ" sz="1800" b="0" u="none"/>
                    </a:p>
                  </a:txBody>
                  <a:tcPr marL="48442" marR="48442" marT="24221" marB="242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0" u="none"/>
                        <a:t>1,8 - 2 mg</a:t>
                      </a:r>
                    </a:p>
                  </a:txBody>
                  <a:tcPr marL="48442" marR="48442" marT="24221" marB="242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0" u="none" dirty="0"/>
                        <a:t>1,1 mg</a:t>
                      </a:r>
                    </a:p>
                  </a:txBody>
                  <a:tcPr marL="48442" marR="48442" marT="24221" marB="242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0" u="none">
                          <a:hlinkClick r:id="rId13" tooltip="Jód"/>
                        </a:rPr>
                        <a:t>Jód</a:t>
                      </a:r>
                      <a:endParaRPr lang="cs-CZ" sz="1800" b="0" u="none"/>
                    </a:p>
                  </a:txBody>
                  <a:tcPr marL="48442" marR="48442" marT="24221" marB="242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b="0" u="none"/>
                        <a:t>150 μ</a:t>
                      </a:r>
                      <a:r>
                        <a:rPr lang="cs-CZ" sz="1800" b="0" u="none"/>
                        <a:t>g</a:t>
                      </a:r>
                    </a:p>
                  </a:txBody>
                  <a:tcPr marL="48442" marR="48442" marT="24221" marB="242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b="0" u="none"/>
                        <a:t>60 μ</a:t>
                      </a:r>
                      <a:r>
                        <a:rPr lang="cs-CZ" sz="1800" b="0" u="none"/>
                        <a:t>g</a:t>
                      </a:r>
                    </a:p>
                  </a:txBody>
                  <a:tcPr marL="48442" marR="48442" marT="24221" marB="242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5804">
                <a:tc>
                  <a:txBody>
                    <a:bodyPr/>
                    <a:lstStyle/>
                    <a:p>
                      <a:pPr algn="ctr"/>
                      <a:r>
                        <a:rPr lang="cs-CZ" sz="1800" b="0" u="none"/>
                        <a:t>Vitamín B12</a:t>
                      </a:r>
                    </a:p>
                  </a:txBody>
                  <a:tcPr marL="48442" marR="48442" marT="24221" marB="242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b="0" u="none"/>
                        <a:t>1-2 μ</a:t>
                      </a:r>
                      <a:r>
                        <a:rPr lang="cs-CZ" sz="1800" b="0" u="none"/>
                        <a:t>g</a:t>
                      </a:r>
                    </a:p>
                  </a:txBody>
                  <a:tcPr marL="48442" marR="48442" marT="24221" marB="242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b="0" u="none" dirty="0"/>
                        <a:t>1 μ</a:t>
                      </a:r>
                      <a:r>
                        <a:rPr lang="cs-CZ" sz="1800" b="0" u="none" dirty="0"/>
                        <a:t>g</a:t>
                      </a:r>
                    </a:p>
                  </a:txBody>
                  <a:tcPr marL="48442" marR="48442" marT="24221" marB="242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0" u="none" dirty="0"/>
                        <a:t>Měď</a:t>
                      </a:r>
                    </a:p>
                  </a:txBody>
                  <a:tcPr marL="48442" marR="48442" marT="24221" marB="242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b="0" u="none"/>
                        <a:t>200 μ</a:t>
                      </a:r>
                      <a:r>
                        <a:rPr lang="cs-CZ" sz="1800" b="0" u="none"/>
                        <a:t>g</a:t>
                      </a:r>
                    </a:p>
                  </a:txBody>
                  <a:tcPr marL="48442" marR="48442" marT="24221" marB="242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b="0" u="none"/>
                        <a:t>200 μ</a:t>
                      </a:r>
                      <a:r>
                        <a:rPr lang="cs-CZ" sz="1800" b="0" u="none"/>
                        <a:t>g</a:t>
                      </a:r>
                    </a:p>
                  </a:txBody>
                  <a:tcPr marL="48442" marR="48442" marT="24221" marB="242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39708">
                <a:tc>
                  <a:txBody>
                    <a:bodyPr/>
                    <a:lstStyle/>
                    <a:p>
                      <a:pPr algn="ctr"/>
                      <a:r>
                        <a:rPr lang="cs-CZ" sz="1800" b="0" u="none">
                          <a:hlinkClick r:id="rId14" tooltip="Kyselina listová"/>
                        </a:rPr>
                        <a:t>Kyselina listová</a:t>
                      </a:r>
                      <a:endParaRPr lang="cs-CZ" sz="1800" b="0" u="none"/>
                    </a:p>
                  </a:txBody>
                  <a:tcPr marL="48442" marR="48442" marT="24221" marB="242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b="0" u="none"/>
                        <a:t>200-400 μ</a:t>
                      </a:r>
                      <a:r>
                        <a:rPr lang="cs-CZ" sz="1800" b="0" u="none"/>
                        <a:t>g</a:t>
                      </a:r>
                    </a:p>
                  </a:txBody>
                  <a:tcPr marL="48442" marR="48442" marT="24221" marB="242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b="0" u="none" dirty="0"/>
                        <a:t>190 μ</a:t>
                      </a:r>
                      <a:r>
                        <a:rPr lang="cs-CZ" sz="1800" b="0" u="none" dirty="0"/>
                        <a:t>g</a:t>
                      </a:r>
                    </a:p>
                  </a:txBody>
                  <a:tcPr marL="48442" marR="48442" marT="24221" marB="242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0" u="none" dirty="0">
                          <a:hlinkClick r:id="rId15" tooltip="Selen"/>
                        </a:rPr>
                        <a:t>Selen</a:t>
                      </a:r>
                      <a:endParaRPr lang="cs-CZ" sz="1800" b="0" u="none" dirty="0"/>
                    </a:p>
                  </a:txBody>
                  <a:tcPr marL="48442" marR="48442" marT="24221" marB="242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b="0" u="none"/>
                        <a:t>50 - 70 μ</a:t>
                      </a:r>
                      <a:r>
                        <a:rPr lang="cs-CZ" sz="1800" b="0" u="none"/>
                        <a:t>g</a:t>
                      </a:r>
                    </a:p>
                  </a:txBody>
                  <a:tcPr marL="48442" marR="48442" marT="24221" marB="242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b="0" u="none"/>
                        <a:t>30 μ</a:t>
                      </a:r>
                      <a:r>
                        <a:rPr lang="cs-CZ" sz="1800" b="0" u="none"/>
                        <a:t>g</a:t>
                      </a:r>
                    </a:p>
                  </a:txBody>
                  <a:tcPr marL="48442" marR="48442" marT="24221" marB="242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5804">
                <a:tc>
                  <a:txBody>
                    <a:bodyPr/>
                    <a:lstStyle/>
                    <a:p>
                      <a:pPr algn="ctr"/>
                      <a:r>
                        <a:rPr lang="cs-CZ" sz="1800" b="0" u="none">
                          <a:hlinkClick r:id="rId16" tooltip="Biotin"/>
                        </a:rPr>
                        <a:t>Biotin</a:t>
                      </a:r>
                      <a:endParaRPr lang="cs-CZ" sz="1800" b="0" u="none"/>
                    </a:p>
                  </a:txBody>
                  <a:tcPr marL="48442" marR="48442" marT="24221" marB="242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b="0" u="none"/>
                        <a:t>30-100 μ</a:t>
                      </a:r>
                      <a:r>
                        <a:rPr lang="cs-CZ" sz="1800" b="0" u="none"/>
                        <a:t>g</a:t>
                      </a:r>
                    </a:p>
                  </a:txBody>
                  <a:tcPr marL="48442" marR="48442" marT="24221" marB="242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b="0" u="none"/>
                        <a:t>50 μ</a:t>
                      </a:r>
                      <a:r>
                        <a:rPr lang="cs-CZ" sz="1800" b="0" u="none"/>
                        <a:t>g</a:t>
                      </a:r>
                    </a:p>
                  </a:txBody>
                  <a:tcPr marL="48442" marR="48442" marT="24221" marB="242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0" u="none" dirty="0">
                          <a:hlinkClick r:id="rId17" tooltip="Chrom"/>
                        </a:rPr>
                        <a:t>Chróm</a:t>
                      </a:r>
                      <a:endParaRPr lang="cs-CZ" sz="1800" b="0" u="none" dirty="0"/>
                    </a:p>
                  </a:txBody>
                  <a:tcPr marL="48442" marR="48442" marT="24221" marB="242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b="0" u="none"/>
                        <a:t>50-200 μ</a:t>
                      </a:r>
                      <a:r>
                        <a:rPr lang="cs-CZ" sz="1800" b="0" u="none"/>
                        <a:t>g</a:t>
                      </a:r>
                    </a:p>
                  </a:txBody>
                  <a:tcPr marL="48442" marR="48442" marT="24221" marB="242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b="0" u="none"/>
                        <a:t>150 μ</a:t>
                      </a:r>
                      <a:r>
                        <a:rPr lang="cs-CZ" sz="1800" b="0" u="none"/>
                        <a:t>g</a:t>
                      </a:r>
                    </a:p>
                  </a:txBody>
                  <a:tcPr marL="48442" marR="48442" marT="24221" marB="242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5804">
                <a:tc>
                  <a:txBody>
                    <a:bodyPr/>
                    <a:lstStyle/>
                    <a:p>
                      <a:pPr algn="ctr"/>
                      <a:r>
                        <a:rPr lang="cs-CZ" sz="1800" b="0" u="none"/>
                        <a:t>Vitamín K</a:t>
                      </a:r>
                    </a:p>
                  </a:txBody>
                  <a:tcPr marL="48442" marR="48442" marT="24221" marB="242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b="0" u="none"/>
                        <a:t>50 - 70 μ</a:t>
                      </a:r>
                      <a:r>
                        <a:rPr lang="cs-CZ" sz="1800" b="0" u="none"/>
                        <a:t>g</a:t>
                      </a:r>
                    </a:p>
                  </a:txBody>
                  <a:tcPr marL="48442" marR="48442" marT="24221" marB="242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b="0" u="none"/>
                        <a:t>30 μ</a:t>
                      </a:r>
                      <a:r>
                        <a:rPr lang="cs-CZ" sz="1800" b="0" u="none"/>
                        <a:t>g</a:t>
                      </a:r>
                    </a:p>
                  </a:txBody>
                  <a:tcPr marL="48442" marR="48442" marT="24221" marB="242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0" u="none" dirty="0"/>
                        <a:t>Vanad</a:t>
                      </a:r>
                    </a:p>
                  </a:txBody>
                  <a:tcPr marL="48442" marR="48442" marT="24221" marB="242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b="0" u="none" dirty="0"/>
                        <a:t>200 μ</a:t>
                      </a:r>
                      <a:r>
                        <a:rPr lang="cs-CZ" sz="1800" b="0" u="none" dirty="0"/>
                        <a:t>g</a:t>
                      </a:r>
                    </a:p>
                  </a:txBody>
                  <a:tcPr marL="48442" marR="48442" marT="24221" marB="242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b="0" u="none"/>
                        <a:t>30 μ</a:t>
                      </a:r>
                      <a:r>
                        <a:rPr lang="cs-CZ" sz="1800" b="0" u="none"/>
                        <a:t>g</a:t>
                      </a:r>
                    </a:p>
                  </a:txBody>
                  <a:tcPr marL="48442" marR="48442" marT="24221" marB="242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5804">
                <a:tc>
                  <a:txBody>
                    <a:bodyPr/>
                    <a:lstStyle/>
                    <a:p>
                      <a:pPr algn="ctr"/>
                      <a:r>
                        <a:rPr lang="cs-CZ" sz="1800" b="0" u="none">
                          <a:hlinkClick r:id="rId18" tooltip="Vápník - Calcium"/>
                        </a:rPr>
                        <a:t>Vápník</a:t>
                      </a:r>
                      <a:endParaRPr lang="cs-CZ" sz="1800" b="0" u="none"/>
                    </a:p>
                  </a:txBody>
                  <a:tcPr marL="48442" marR="48442" marT="24221" marB="242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0" u="none"/>
                        <a:t>800-1200 mg</a:t>
                      </a:r>
                    </a:p>
                  </a:txBody>
                  <a:tcPr marL="48442" marR="48442" marT="24221" marB="242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0" u="none"/>
                        <a:t>500 mg</a:t>
                      </a:r>
                    </a:p>
                  </a:txBody>
                  <a:tcPr marL="48442" marR="48442" marT="24221" marB="242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0" u="none">
                          <a:hlinkClick r:id="rId19" tooltip="Křemík"/>
                        </a:rPr>
                        <a:t>Křemík</a:t>
                      </a:r>
                      <a:endParaRPr lang="cs-CZ" sz="1800" b="0" u="none"/>
                    </a:p>
                  </a:txBody>
                  <a:tcPr marL="48442" marR="48442" marT="24221" marB="242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0" u="none" dirty="0"/>
                        <a:t>10 mg</a:t>
                      </a:r>
                    </a:p>
                  </a:txBody>
                  <a:tcPr marL="48442" marR="48442" marT="24221" marB="242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0" u="none" dirty="0"/>
                        <a:t>20 mg</a:t>
                      </a:r>
                    </a:p>
                  </a:txBody>
                  <a:tcPr marL="48442" marR="48442" marT="24221" marB="242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5804">
                <a:tc>
                  <a:txBody>
                    <a:bodyPr/>
                    <a:lstStyle/>
                    <a:p>
                      <a:pPr algn="ctr"/>
                      <a:r>
                        <a:rPr lang="cs-CZ" sz="1800" b="0" u="none"/>
                        <a:t>Fosfor</a:t>
                      </a:r>
                    </a:p>
                  </a:txBody>
                  <a:tcPr marL="48442" marR="48442" marT="24221" marB="242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0" u="none"/>
                        <a:t>1200 mg</a:t>
                      </a:r>
                    </a:p>
                  </a:txBody>
                  <a:tcPr marL="48442" marR="48442" marT="24221" marB="242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0" u="none"/>
                        <a:t>1100 mg</a:t>
                      </a:r>
                    </a:p>
                  </a:txBody>
                  <a:tcPr marL="48442" marR="48442" marT="24221" marB="242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0" u="none">
                          <a:hlinkClick r:id="rId20" tooltip="Hořčík - Magnesium"/>
                        </a:rPr>
                        <a:t>Hořčík</a:t>
                      </a:r>
                      <a:endParaRPr lang="cs-CZ" sz="1800" b="0" u="none"/>
                    </a:p>
                  </a:txBody>
                  <a:tcPr marL="48442" marR="48442" marT="24221" marB="242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0" u="none" dirty="0"/>
                        <a:t>400 mg</a:t>
                      </a:r>
                    </a:p>
                  </a:txBody>
                  <a:tcPr marL="48442" marR="48442" marT="24221" marB="242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0" u="none" dirty="0"/>
                        <a:t>90 mg</a:t>
                      </a:r>
                    </a:p>
                  </a:txBody>
                  <a:tcPr marL="48442" marR="48442" marT="24221" marB="2422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Použitá literatura a webové stránky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999" y="1403573"/>
            <a:ext cx="9071640" cy="5354707"/>
          </a:xfrm>
        </p:spPr>
        <p:txBody>
          <a:bodyPr/>
          <a:lstStyle/>
          <a:p>
            <a:pPr>
              <a:buNone/>
            </a:pPr>
            <a:r>
              <a:rPr lang="cs-CZ" dirty="0" smtClean="0"/>
              <a:t>Jelínek, J. a </a:t>
            </a:r>
            <a:r>
              <a:rPr lang="cs-CZ" dirty="0" err="1" smtClean="0"/>
              <a:t>Zicháček</a:t>
            </a:r>
            <a:r>
              <a:rPr lang="cs-CZ" dirty="0" smtClean="0"/>
              <a:t>, V.: Biologie pro gymnázia. Nakladatelství Olomouc</a:t>
            </a:r>
            <a:endParaRPr lang="cs-CZ" dirty="0" smtClean="0">
              <a:hlinkClick r:id="rId2"/>
            </a:endParaRPr>
          </a:p>
          <a:p>
            <a:pPr>
              <a:buNone/>
            </a:pPr>
            <a:r>
              <a:rPr lang="cs-CZ" dirty="0" smtClean="0">
                <a:hlinkClick r:id="rId2"/>
              </a:rPr>
              <a:t>http://cs.wikipedia.org/wiki/Avitamin%C3%B3za</a:t>
            </a:r>
            <a:endParaRPr lang="cs-CZ" dirty="0" smtClean="0"/>
          </a:p>
          <a:p>
            <a:pPr>
              <a:buNone/>
            </a:pPr>
            <a:r>
              <a:rPr lang="cs-CZ" dirty="0" smtClean="0">
                <a:hlinkClick r:id="rId3"/>
              </a:rPr>
              <a:t>http://cs.wikipedia.org/wiki/Vitam%C3%ADn_A</a:t>
            </a:r>
            <a:endParaRPr lang="cs-CZ" dirty="0" smtClean="0"/>
          </a:p>
          <a:p>
            <a:pPr>
              <a:buNone/>
            </a:pPr>
            <a:r>
              <a:rPr lang="cs-CZ" dirty="0" smtClean="0">
                <a:hlinkClick r:id="rId4"/>
              </a:rPr>
              <a:t>http://cs.wikipedia.org/wiki/Vitam%C3%ADn_D</a:t>
            </a:r>
            <a:endParaRPr lang="cs-CZ" dirty="0" smtClean="0"/>
          </a:p>
          <a:p>
            <a:pPr>
              <a:buNone/>
            </a:pPr>
            <a:r>
              <a:rPr lang="cs-CZ" dirty="0" smtClean="0">
                <a:hlinkClick r:id="rId5"/>
              </a:rPr>
              <a:t>http://cs.wikipedia.org/wiki/Vitam%C3%ADn_E</a:t>
            </a:r>
            <a:endParaRPr lang="cs-CZ" dirty="0" smtClean="0"/>
          </a:p>
          <a:p>
            <a:pPr>
              <a:buNone/>
            </a:pPr>
            <a:r>
              <a:rPr lang="cs-CZ" dirty="0" smtClean="0">
                <a:hlinkClick r:id="rId6"/>
              </a:rPr>
              <a:t>http://cs.wikipedia.org/wiki/Vitam%C3%ADn_K</a:t>
            </a:r>
            <a:endParaRPr lang="cs-CZ" dirty="0" smtClean="0"/>
          </a:p>
          <a:p>
            <a:pPr>
              <a:buNone/>
            </a:pPr>
            <a:r>
              <a:rPr lang="cs-CZ" dirty="0" smtClean="0">
                <a:hlinkClick r:id="rId7"/>
              </a:rPr>
              <a:t>http://cs.wikipedia.org/wiki/Vitam%C3%ADn_B</a:t>
            </a:r>
            <a:endParaRPr lang="cs-CZ" dirty="0" smtClean="0"/>
          </a:p>
          <a:p>
            <a:pPr>
              <a:buNone/>
            </a:pPr>
            <a:r>
              <a:rPr lang="cs-CZ" dirty="0" smtClean="0">
                <a:hlinkClick r:id="rId8"/>
              </a:rPr>
              <a:t>http://cs.wikipedia.org/wiki/Vitam%C3%ADn_C</a:t>
            </a:r>
            <a:endParaRPr lang="cs-CZ" dirty="0" smtClean="0"/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>
          <a:xfrm>
            <a:off x="503808" y="251445"/>
            <a:ext cx="9071640" cy="677108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cs-CZ" b="1" dirty="0"/>
              <a:t>Význam vitamínů</a:t>
            </a:r>
          </a:p>
        </p:txBody>
      </p:sp>
      <p:sp>
        <p:nvSpPr>
          <p:cNvPr id="3" name="Podnadpis 2"/>
          <p:cNvSpPr txBox="1">
            <a:spLocks noGrp="1"/>
          </p:cNvSpPr>
          <p:nvPr>
            <p:ph type="subTitle" idx="4294967295"/>
          </p:nvPr>
        </p:nvSpPr>
        <p:spPr>
          <a:xfrm>
            <a:off x="503999" y="1049780"/>
            <a:ext cx="9071640" cy="6427401"/>
          </a:xfrm>
        </p:spPr>
        <p:txBody>
          <a:bodyPr anchor="ctr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lvl="0" indent="0" algn="l">
              <a:buNone/>
            </a:pPr>
            <a:r>
              <a:rPr lang="cs-CZ" sz="2400" dirty="0"/>
              <a:t>Jsou nezbytnou součástí výživy (stejně jako sacharidy, lipidy, bílkoviny, minerály, voda</a:t>
            </a:r>
            <a:r>
              <a:rPr lang="cs-CZ" sz="2400" dirty="0" smtClean="0"/>
              <a:t>)</a:t>
            </a:r>
            <a:endParaRPr lang="cs-CZ" sz="2400" dirty="0"/>
          </a:p>
          <a:p>
            <a:pPr marL="0" lvl="0" indent="0" algn="l">
              <a:buNone/>
            </a:pPr>
            <a:r>
              <a:rPr lang="cs-CZ" sz="2400" b="1" dirty="0"/>
              <a:t>V těle zajišťují rovnováhu (</a:t>
            </a:r>
            <a:r>
              <a:rPr lang="cs-CZ" sz="2400" b="1" dirty="0" err="1"/>
              <a:t>homeostázu</a:t>
            </a:r>
            <a:r>
              <a:rPr lang="cs-CZ" sz="2400" b="1" dirty="0"/>
              <a:t>, resp. dynamickou nerovnováhu) v probíhajících metabolických dějích (v látkové výměně</a:t>
            </a:r>
            <a:r>
              <a:rPr lang="cs-CZ" sz="2400" b="1" dirty="0" smtClean="0"/>
              <a:t>)</a:t>
            </a:r>
            <a:endParaRPr lang="cs-CZ" sz="2400" dirty="0"/>
          </a:p>
          <a:p>
            <a:pPr marL="0" lvl="0" indent="0" algn="l">
              <a:buNone/>
            </a:pPr>
            <a:r>
              <a:rPr lang="cs-CZ" sz="2400" dirty="0"/>
              <a:t>Nedostatek vitamínů (avitaminóza, hypovitaminóza) způsobuje závažné zdravotní potíže, nebezpečné jsou i vysoké dávky vitamínů v těle (hypervitaminózy</a:t>
            </a:r>
            <a:r>
              <a:rPr lang="cs-CZ" sz="2400" dirty="0" smtClean="0"/>
              <a:t>)</a:t>
            </a:r>
            <a:endParaRPr lang="cs-CZ" sz="2400" dirty="0"/>
          </a:p>
          <a:p>
            <a:pPr marL="0" lvl="0" indent="0" algn="l">
              <a:buNone/>
            </a:pPr>
            <a:r>
              <a:rPr lang="cs-CZ" sz="2400" b="1" dirty="0"/>
              <a:t>Vyvážená na ovoce a zeleninu bohatá strava zajistí přirozený přísun </a:t>
            </a:r>
            <a:r>
              <a:rPr lang="cs-CZ" sz="2400" b="1" dirty="0" smtClean="0"/>
              <a:t>vitamínů</a:t>
            </a:r>
          </a:p>
          <a:p>
            <a:pPr marL="0" indent="0" algn="ctr">
              <a:buNone/>
            </a:pPr>
            <a:r>
              <a:rPr lang="cs-CZ" sz="2400" b="1" u="sng" dirty="0" smtClean="0"/>
              <a:t>!!! NELZE JE NAHRADIT POTRAVNÍMI DOPLŃKY !!!</a:t>
            </a:r>
          </a:p>
          <a:p>
            <a:pPr marL="0" lvl="0" indent="0" algn="l">
              <a:buNone/>
            </a:pPr>
            <a:r>
              <a:rPr lang="cs-CZ" sz="2400" b="1" dirty="0" smtClean="0"/>
              <a:t>Vitamíny </a:t>
            </a:r>
            <a:r>
              <a:rPr lang="cs-CZ" sz="2400" b="1" dirty="0"/>
              <a:t>dělíme na 2 skupiny</a:t>
            </a:r>
          </a:p>
          <a:p>
            <a:pPr marL="0" lvl="0" indent="0" algn="l">
              <a:buNone/>
            </a:pPr>
            <a:r>
              <a:rPr lang="cs-CZ" sz="2400" b="1" dirty="0"/>
              <a:t>	rozpustné v tucích – A, D, E, K</a:t>
            </a:r>
          </a:p>
          <a:p>
            <a:pPr marL="0" lvl="0" indent="0" algn="l">
              <a:buNone/>
            </a:pPr>
            <a:r>
              <a:rPr lang="cs-CZ" sz="2400" b="1" dirty="0"/>
              <a:t>	rozpustné ve vodě – C, B </a:t>
            </a:r>
            <a:r>
              <a:rPr lang="cs-CZ" sz="2400" b="1" dirty="0" smtClean="0"/>
              <a:t>– komplex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cs-CZ" b="1" dirty="0"/>
              <a:t>Vitamíny rozpustné v tucích</a:t>
            </a:r>
          </a:p>
        </p:txBody>
      </p:sp>
      <p:sp>
        <p:nvSpPr>
          <p:cNvPr id="3" name="Zástupný symbol pro text 2"/>
          <p:cNvSpPr txBox="1">
            <a:spLocks noGrp="1"/>
          </p:cNvSpPr>
          <p:nvPr>
            <p:ph type="body" idx="4294967295"/>
          </p:nvPr>
        </p:nvSpPr>
        <p:spPr/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None/>
              <a:defRPr lang="cs-CZ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lang="cs-CZ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cs-CZ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cs-CZ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lvl="0">
              <a:buNone/>
            </a:pPr>
            <a:r>
              <a:rPr lang="cs-CZ" b="1" dirty="0"/>
              <a:t>A, D, E, K</a:t>
            </a:r>
          </a:p>
          <a:p>
            <a:pPr>
              <a:buNone/>
            </a:pPr>
            <a:r>
              <a:rPr lang="cs-CZ" dirty="0"/>
              <a:t>K jejich vstřebávání je nezbytná přítomnost lipidů v přijímané potravě</a:t>
            </a:r>
          </a:p>
          <a:p>
            <a:pPr lvl="0">
              <a:buNone/>
            </a:pPr>
            <a:r>
              <a:rPr lang="cs-CZ" dirty="0"/>
              <a:t>Jednostranné vyloučení lipidů z jídelníčku vede k avitaminózám těchto vitamínů</a:t>
            </a:r>
          </a:p>
          <a:p>
            <a:pPr lvl="0">
              <a:buNone/>
            </a:pPr>
            <a:r>
              <a:rPr lang="cs-CZ" dirty="0"/>
              <a:t>Do těla jsou vstřebávány v trávicí trubici rozpuštěné v tucích</a:t>
            </a:r>
          </a:p>
          <a:p>
            <a:pPr lvl="0">
              <a:buNone/>
            </a:pPr>
            <a:r>
              <a:rPr lang="cs-CZ" dirty="0"/>
              <a:t>Zpracovávány a do zásoby jsou ukládány v játrech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cs-CZ" b="1" dirty="0"/>
              <a:t>Vitamín A</a:t>
            </a:r>
          </a:p>
        </p:txBody>
      </p:sp>
      <p:sp>
        <p:nvSpPr>
          <p:cNvPr id="3" name="Zástupný symbol pro text 2"/>
          <p:cNvSpPr txBox="1">
            <a:spLocks noGrp="1"/>
          </p:cNvSpPr>
          <p:nvPr>
            <p:ph type="body" idx="4294967295"/>
          </p:nvPr>
        </p:nvSpPr>
        <p:spPr>
          <a:xfrm>
            <a:off x="503999" y="1331565"/>
            <a:ext cx="9071640" cy="5426715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None/>
              <a:defRPr lang="cs-CZ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lang="cs-CZ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cs-CZ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cs-CZ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lvl="0">
              <a:buNone/>
            </a:pPr>
            <a:r>
              <a:rPr lang="cs-CZ" dirty="0"/>
              <a:t>Forma A1 (retinol), A2 (</a:t>
            </a:r>
            <a:r>
              <a:rPr lang="cs-CZ" dirty="0" err="1"/>
              <a:t>dehydroretinol</a:t>
            </a:r>
            <a:r>
              <a:rPr lang="cs-CZ" dirty="0"/>
              <a:t>)</a:t>
            </a:r>
          </a:p>
          <a:p>
            <a:pPr lvl="0">
              <a:buNone/>
            </a:pPr>
            <a:r>
              <a:rPr lang="cs-CZ" dirty="0"/>
              <a:t>Vitamín A je vytvářen v našem organismu z provitamínu beta – karotenu</a:t>
            </a:r>
          </a:p>
          <a:p>
            <a:pPr lvl="0">
              <a:buNone/>
            </a:pPr>
            <a:r>
              <a:rPr lang="cs-CZ" b="1" dirty="0" smtClean="0"/>
              <a:t>Zajišťuje:</a:t>
            </a:r>
            <a:endParaRPr lang="cs-CZ" b="1" dirty="0"/>
          </a:p>
          <a:p>
            <a:r>
              <a:rPr lang="cs-CZ" dirty="0"/>
              <a:t>Tvorbu zrakového pigmentu pro vnímání barev</a:t>
            </a:r>
          </a:p>
          <a:p>
            <a:r>
              <a:rPr lang="cs-CZ" dirty="0"/>
              <a:t>Likviduje volné radikály – tj. působí preventivně proti onkologickým problémům</a:t>
            </a:r>
          </a:p>
          <a:p>
            <a:r>
              <a:rPr lang="cs-CZ" dirty="0"/>
              <a:t>Příznivě ovlivňuje stav kůže a sliznic</a:t>
            </a:r>
          </a:p>
          <a:p>
            <a:r>
              <a:rPr lang="cs-CZ" dirty="0"/>
              <a:t>Příznivě ovlivňuje stav močopohlavní soustavy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cs-CZ" b="1" dirty="0"/>
              <a:t>Kde </a:t>
            </a:r>
            <a:r>
              <a:rPr lang="cs-CZ" b="1" dirty="0" smtClean="0"/>
              <a:t>vitamín </a:t>
            </a:r>
            <a:r>
              <a:rPr lang="cs-CZ" b="1" dirty="0"/>
              <a:t>A hledat</a:t>
            </a:r>
          </a:p>
        </p:txBody>
      </p:sp>
      <p:sp>
        <p:nvSpPr>
          <p:cNvPr id="3" name="Zástupný symbol pro text 2"/>
          <p:cNvSpPr txBox="1">
            <a:spLocks noGrp="1"/>
          </p:cNvSpPr>
          <p:nvPr>
            <p:ph type="body" idx="4294967295"/>
          </p:nvPr>
        </p:nvSpPr>
        <p:spPr/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None/>
              <a:defRPr lang="cs-CZ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lang="cs-CZ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cs-CZ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cs-CZ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lvl="0">
              <a:buNone/>
            </a:pPr>
            <a:r>
              <a:rPr lang="cs-CZ" dirty="0"/>
              <a:t>Zásadní je provitamín beta – karoten, podle aktuální potřeby je přetvářen na A</a:t>
            </a:r>
          </a:p>
          <a:p>
            <a:pPr lvl="0">
              <a:buNone/>
            </a:pPr>
            <a:r>
              <a:rPr lang="cs-CZ" dirty="0"/>
              <a:t>Ovoce - oranžové</a:t>
            </a:r>
          </a:p>
          <a:p>
            <a:pPr lvl="0">
              <a:buNone/>
            </a:pPr>
            <a:r>
              <a:rPr lang="cs-CZ" dirty="0"/>
              <a:t>Zelenina – mrkev, špenát, meloun</a:t>
            </a:r>
          </a:p>
          <a:p>
            <a:pPr lvl="0">
              <a:buNone/>
            </a:pPr>
            <a:r>
              <a:rPr lang="cs-CZ" dirty="0"/>
              <a:t>Živočišné produkty – mléko, máslo, žloutek, ryby (hlavně mořské)</a:t>
            </a:r>
          </a:p>
          <a:p>
            <a:pPr lvl="0">
              <a:buNone/>
            </a:pPr>
            <a:r>
              <a:rPr lang="cs-CZ" dirty="0"/>
              <a:t>Žlutá a oranžová barva indikují často přítomnost vitamínu A nebo beta-karotenu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cs-CZ" b="1" dirty="0"/>
              <a:t>Nedostatek a přebytek vitamínu A</a:t>
            </a:r>
          </a:p>
        </p:txBody>
      </p:sp>
      <p:sp>
        <p:nvSpPr>
          <p:cNvPr id="3" name="Zástupný symbol pro text 2"/>
          <p:cNvSpPr txBox="1">
            <a:spLocks noGrp="1"/>
          </p:cNvSpPr>
          <p:nvPr>
            <p:ph type="body" idx="4294967295"/>
          </p:nvPr>
        </p:nvSpPr>
        <p:spPr/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None/>
              <a:defRPr lang="cs-CZ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lang="cs-CZ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cs-CZ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cs-CZ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lvl="0">
              <a:buNone/>
            </a:pPr>
            <a:r>
              <a:rPr lang="cs-CZ" b="1" dirty="0"/>
              <a:t>Nedostatek způsobuje</a:t>
            </a:r>
          </a:p>
          <a:p>
            <a:r>
              <a:rPr lang="cs-CZ" dirty="0"/>
              <a:t>šeroslepost, barvoslepost, u dětí až ztrátu zraku</a:t>
            </a:r>
          </a:p>
          <a:p>
            <a:r>
              <a:rPr lang="cs-CZ" dirty="0"/>
              <a:t>Choroby očí – vysychání rohovky</a:t>
            </a:r>
          </a:p>
          <a:p>
            <a:r>
              <a:rPr lang="cs-CZ" dirty="0"/>
              <a:t>Vysychavost kůže a sliznic</a:t>
            </a:r>
          </a:p>
          <a:p>
            <a:pPr>
              <a:buNone/>
            </a:pPr>
            <a:r>
              <a:rPr lang="cs-CZ" b="1" dirty="0"/>
              <a:t>Přebytek</a:t>
            </a:r>
          </a:p>
          <a:p>
            <a:r>
              <a:rPr lang="cs-CZ" dirty="0"/>
              <a:t>Nebezpečný v těhotenství – poškozuje plod</a:t>
            </a:r>
          </a:p>
          <a:p>
            <a:r>
              <a:rPr lang="cs-CZ" dirty="0"/>
              <a:t>Toxicita jater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>
          <a:xfrm>
            <a:off x="503808" y="0"/>
            <a:ext cx="9071640" cy="126216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cs-CZ" b="1" dirty="0"/>
              <a:t>Vitamín D</a:t>
            </a:r>
          </a:p>
        </p:txBody>
      </p:sp>
      <p:sp>
        <p:nvSpPr>
          <p:cNvPr id="3" name="Zástupný symbol pro text 2"/>
          <p:cNvSpPr txBox="1">
            <a:spLocks noGrp="1"/>
          </p:cNvSpPr>
          <p:nvPr>
            <p:ph type="body" idx="4294967295"/>
          </p:nvPr>
        </p:nvSpPr>
        <p:spPr>
          <a:xfrm>
            <a:off x="503808" y="1115541"/>
            <a:ext cx="9071640" cy="4989240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None/>
              <a:defRPr lang="cs-CZ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lang="cs-CZ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cs-CZ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cs-CZ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lvl="0">
              <a:buNone/>
            </a:pPr>
            <a:r>
              <a:rPr lang="cs-CZ" dirty="0"/>
              <a:t>Vzniká v kůži za pomoci slunečního záření (D3), jeho úprava je dokončena v játrech (D2)</a:t>
            </a:r>
          </a:p>
          <a:p>
            <a:pPr lvl="0">
              <a:buNone/>
            </a:pPr>
            <a:r>
              <a:rPr lang="cs-CZ" b="1" dirty="0"/>
              <a:t>Zajišťuje:</a:t>
            </a:r>
          </a:p>
          <a:p>
            <a:r>
              <a:rPr lang="cs-CZ" sz="2800" dirty="0"/>
              <a:t>Vývoj kostí a zubů</a:t>
            </a:r>
          </a:p>
          <a:p>
            <a:r>
              <a:rPr lang="cs-CZ" sz="2800" dirty="0"/>
              <a:t>Metabolismus vápníku</a:t>
            </a:r>
          </a:p>
          <a:p>
            <a:r>
              <a:rPr lang="cs-CZ" sz="2800" dirty="0"/>
              <a:t>Metabolismus fosforu a cukrů</a:t>
            </a:r>
          </a:p>
          <a:p>
            <a:r>
              <a:rPr lang="cs-CZ" sz="2800" dirty="0"/>
              <a:t>Obranyschopnost organismu</a:t>
            </a:r>
          </a:p>
          <a:p>
            <a:r>
              <a:rPr lang="cs-CZ" sz="2800" dirty="0"/>
              <a:t>Působí preventivně proti rakovině tlustého střeva, prsu a prostaty</a:t>
            </a:r>
          </a:p>
          <a:p>
            <a:r>
              <a:rPr lang="cs-CZ" sz="2800" dirty="0"/>
              <a:t>Doplňuje vitamín K v krvetvorbě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cs-CZ" b="1" dirty="0"/>
              <a:t>Kde vitamín D hledat</a:t>
            </a:r>
          </a:p>
        </p:txBody>
      </p:sp>
      <p:sp>
        <p:nvSpPr>
          <p:cNvPr id="3" name="Zástupný symbol pro text 2"/>
          <p:cNvSpPr txBox="1">
            <a:spLocks noGrp="1"/>
          </p:cNvSpPr>
          <p:nvPr>
            <p:ph type="body" idx="4294967295"/>
          </p:nvPr>
        </p:nvSpPr>
        <p:spPr>
          <a:xfrm>
            <a:off x="431800" y="1331565"/>
            <a:ext cx="9071640" cy="5832648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None/>
              <a:defRPr lang="cs-CZ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lang="cs-CZ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cs-CZ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cs-CZ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lvl="0">
              <a:buNone/>
            </a:pPr>
            <a:r>
              <a:rPr lang="cs-CZ" b="1" dirty="0"/>
              <a:t>Produkty živočišného původu</a:t>
            </a:r>
          </a:p>
          <a:p>
            <a:pPr lvl="0"/>
            <a:r>
              <a:rPr lang="cs-CZ" sz="2800" dirty="0"/>
              <a:t>Mléko</a:t>
            </a:r>
          </a:p>
          <a:p>
            <a:pPr lvl="0"/>
            <a:r>
              <a:rPr lang="cs-CZ" sz="2800" dirty="0"/>
              <a:t>Vejce</a:t>
            </a:r>
          </a:p>
          <a:p>
            <a:pPr lvl="0"/>
            <a:r>
              <a:rPr lang="cs-CZ" sz="2800" dirty="0"/>
              <a:t>rybí tuk a ryby obecně</a:t>
            </a:r>
          </a:p>
          <a:p>
            <a:pPr lvl="0"/>
            <a:r>
              <a:rPr lang="cs-CZ" sz="2800" dirty="0" smtClean="0"/>
              <a:t>Vnitřnosti</a:t>
            </a:r>
          </a:p>
          <a:p>
            <a:pPr lvl="0">
              <a:buNone/>
            </a:pPr>
            <a:r>
              <a:rPr lang="cs-CZ" b="1" dirty="0" smtClean="0"/>
              <a:t>Jinde</a:t>
            </a:r>
            <a:endParaRPr lang="cs-CZ" b="1" dirty="0"/>
          </a:p>
          <a:p>
            <a:pPr lvl="0"/>
            <a:r>
              <a:rPr lang="cs-CZ" sz="2800" dirty="0"/>
              <a:t>Banány, avokádo</a:t>
            </a:r>
          </a:p>
          <a:p>
            <a:pPr lvl="0"/>
            <a:r>
              <a:rPr lang="cs-CZ" sz="2800" dirty="0"/>
              <a:t>Kakao</a:t>
            </a:r>
          </a:p>
          <a:p>
            <a:pPr lvl="0"/>
            <a:r>
              <a:rPr lang="cs-CZ" sz="2800" dirty="0" err="1"/>
              <a:t>Infadinové</a:t>
            </a:r>
            <a:r>
              <a:rPr lang="cs-CZ" sz="2800" dirty="0"/>
              <a:t> kapičky pro kojence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ýchozí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366</TotalTime>
  <Words>1360</Words>
  <Application>Microsoft Office PowerPoint</Application>
  <PresentationFormat>Vlastní</PresentationFormat>
  <Paragraphs>305</Paragraphs>
  <Slides>27</Slides>
  <Notes>19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27</vt:i4>
      </vt:variant>
    </vt:vector>
  </HeadingPairs>
  <TitlesOfParts>
    <vt:vector size="28" baseType="lpstr">
      <vt:lpstr>Výchozí</vt:lpstr>
      <vt:lpstr>Gymnázium Joachima Barranda Beroun, Talichova 824, Beroun 2, 26601 tel., +420 (311) 623435, +420 (311) 621232, fax: +420 (311) 623435 www.gymberoun.cz  lidinsky@gymberoun.cz,  IČ: 47558407,  č.ú. 775 711 0297 / 0100 u KB Beroun   </vt:lpstr>
      <vt:lpstr>Klíčová slova</vt:lpstr>
      <vt:lpstr>Význam vitamínů</vt:lpstr>
      <vt:lpstr>Vitamíny rozpustné v tucích</vt:lpstr>
      <vt:lpstr>Vitamín A</vt:lpstr>
      <vt:lpstr>Kde vitamín A hledat</vt:lpstr>
      <vt:lpstr>Nedostatek a přebytek vitamínu A</vt:lpstr>
      <vt:lpstr>Vitamín D</vt:lpstr>
      <vt:lpstr>Kde vitamín D hledat</vt:lpstr>
      <vt:lpstr>Nedostatek vitamínu D</vt:lpstr>
      <vt:lpstr>Vitamín E</vt:lpstr>
      <vt:lpstr>Kde vitamín E hledat</vt:lpstr>
      <vt:lpstr>Nedostatek vitamínu E</vt:lpstr>
      <vt:lpstr>Vitamín K</vt:lpstr>
      <vt:lpstr>Kde vitamín K hledat</vt:lpstr>
      <vt:lpstr>Nedostatek vitamínu K</vt:lpstr>
      <vt:lpstr>Vitamíny rozpustné ve vodě</vt:lpstr>
      <vt:lpstr>Vitamín B a jeho komplex</vt:lpstr>
      <vt:lpstr>Kde vitamíny B hledat</vt:lpstr>
      <vt:lpstr>Nedostatek vitamínů B</vt:lpstr>
      <vt:lpstr>Vitamín C</vt:lpstr>
      <vt:lpstr>Kde vitamín  hledat</vt:lpstr>
      <vt:lpstr>Nedostatek a přebytek vitamínu C</vt:lpstr>
      <vt:lpstr>Hypervitaminózy</vt:lpstr>
      <vt:lpstr>Hypovitaminózy a avitaminózy</vt:lpstr>
      <vt:lpstr>Denní dávky vitamínů http://www.eod.cz/doporucena-denni-davka-vitaminu-a-mineralu </vt:lpstr>
      <vt:lpstr>Použitá literatura a webové stránky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Význam vitamínů</dc:title>
  <dc:creator>stepnickova</dc:creator>
  <cp:lastModifiedBy>stepnickova</cp:lastModifiedBy>
  <cp:revision>40</cp:revision>
  <dcterms:created xsi:type="dcterms:W3CDTF">2013-04-16T11:06:11Z</dcterms:created>
  <dcterms:modified xsi:type="dcterms:W3CDTF">2013-06-02T06:25:13Z</dcterms:modified>
</cp:coreProperties>
</file>