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8" r:id="rId3"/>
    <p:sldId id="259" r:id="rId4"/>
    <p:sldId id="275" r:id="rId5"/>
    <p:sldId id="276" r:id="rId6"/>
    <p:sldId id="273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4" r:id="rId21"/>
    <p:sldId id="257" r:id="rId2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50" autoAdjust="0"/>
    <p:restoredTop sz="94660"/>
  </p:normalViewPr>
  <p:slideViewPr>
    <p:cSldViewPr>
      <p:cViewPr varScale="1">
        <p:scale>
          <a:sx n="68" d="100"/>
          <a:sy n="68" d="100"/>
        </p:scale>
        <p:origin x="-15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2EB956-1133-49A0-A88D-2FDB8988E07E}" type="datetimeFigureOut">
              <a:rPr lang="cs-CZ" smtClean="0"/>
              <a:pPr/>
              <a:t>14.4.2013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ABEEBD-A103-4EA7-AAAC-5B178DA55023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ABEEBD-A103-4EA7-AAAC-5B178DA55023}" type="slidenum">
              <a:rPr lang="cs-CZ" smtClean="0"/>
              <a:pPr/>
              <a:t>3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14.4.2013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14.4.2013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14.4.2013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14.4.2013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14.4.2013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14.4.2013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14.4.2013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14.4.2013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14.4.2013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14.4.2013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14.4.2013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DB4E2-CA91-4A47-A236-EE8875905A64}" type="datetimeFigureOut">
              <a:rPr lang="cs-CZ" smtClean="0"/>
              <a:pPr/>
              <a:t>14.4.2013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idinsky@gymberoun.cz" TargetMode="External"/><Relationship Id="rId2" Type="http://schemas.openxmlformats.org/officeDocument/2006/relationships/hyperlink" Target="http://www.gymberoun.cz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wmf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aloricke-hodnoty-potravin.cz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Kalorie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Kolorekt%C3%A1ln%C3%AD_karcinom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enstyle.cz/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cs.wikipedia.org/wiki/Slinivka_b%C5%99i%C5%A1n%C3%AD" TargetMode="External"/><Relationship Id="rId13" Type="http://schemas.openxmlformats.org/officeDocument/2006/relationships/hyperlink" Target="http://www.ordinace-lekarny.cz/clanky/Zaludecni_vredy.html" TargetMode="External"/><Relationship Id="rId3" Type="http://schemas.openxmlformats.org/officeDocument/2006/relationships/hyperlink" Target="http://cs.wikipedia.org/wiki/Tr%C3%A1vic%C3%AD_soustava_%C4%8Dlov%C4%9Bka" TargetMode="External"/><Relationship Id="rId7" Type="http://schemas.openxmlformats.org/officeDocument/2006/relationships/hyperlink" Target="http://cs.wikipedia.org/wiki/%C5%BDaludek_%C4%8Dlov%C4%9Bka" TargetMode="External"/><Relationship Id="rId12" Type="http://schemas.openxmlformats.org/officeDocument/2006/relationships/hyperlink" Target="http://is.muni.cz/do/1499/el/estud/lf/js08/atlas/pages/zaludek_vred.html" TargetMode="External"/><Relationship Id="rId17" Type="http://schemas.openxmlformats.org/officeDocument/2006/relationships/hyperlink" Target="http://www.mte.cz/stravovani-kolik-jidla.htm" TargetMode="External"/><Relationship Id="rId2" Type="http://schemas.openxmlformats.org/officeDocument/2006/relationships/hyperlink" Target="http://cs.wikipedia.org/wiki/Tr%C3%A1vic%C3%AD_soustava" TargetMode="External"/><Relationship Id="rId16" Type="http://schemas.openxmlformats.org/officeDocument/2006/relationships/hyperlink" Target="http://cs.wikipedia.org/wiki/Lidsk%C3%A1_v%C3%BD%C5%BEiv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s.wikipedia.org/wiki/Slinn%C3%A9_%C5%BEl%C3%A1zy" TargetMode="External"/><Relationship Id="rId11" Type="http://schemas.openxmlformats.org/officeDocument/2006/relationships/hyperlink" Target="http://cs.wikipedia.org/wiki/Kolorekt%C3%A1ln%C3%AD_karcinom" TargetMode="External"/><Relationship Id="rId5" Type="http://schemas.openxmlformats.org/officeDocument/2006/relationships/hyperlink" Target="http://cs.wikipedia.org/wiki/Jazyk_(org%C3%A1n)" TargetMode="External"/><Relationship Id="rId15" Type="http://schemas.openxmlformats.org/officeDocument/2006/relationships/hyperlink" Target="http://cs.wikipedia.org/wiki/Hypervitamin%C3%B3za" TargetMode="External"/><Relationship Id="rId10" Type="http://schemas.openxmlformats.org/officeDocument/2006/relationships/hyperlink" Target="http://cs.wikipedia.org/wiki/Apendicitida" TargetMode="External"/><Relationship Id="rId4" Type="http://schemas.openxmlformats.org/officeDocument/2006/relationships/hyperlink" Target="http://cs.wikipedia.org/wiki/Chrup" TargetMode="External"/><Relationship Id="rId9" Type="http://schemas.openxmlformats.org/officeDocument/2006/relationships/hyperlink" Target="http://cs.wikipedia.org/wiki/J%C3%A1tra" TargetMode="External"/><Relationship Id="rId14" Type="http://schemas.openxmlformats.org/officeDocument/2006/relationships/hyperlink" Target="http://www.smartpress.cz/data/knihy/sp_ukazka_300.pd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s.wikipedia.org/wiki/Tr%C3%A1vic%C3%AD_soustava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J%C3%A1tra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835696" y="2636912"/>
            <a:ext cx="6840760" cy="648072"/>
          </a:xfrm>
        </p:spPr>
        <p:txBody>
          <a:bodyPr>
            <a:noAutofit/>
          </a:bodyPr>
          <a:lstStyle/>
          <a:p>
            <a:pPr algn="l"/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Gymnázium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Joachima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Barranda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Beroun,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Talichova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824, Beroun 2, 26601</a:t>
            </a:r>
            <a:br>
              <a:rPr lang="cs-CZ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tel., +420 (311) 623435, +420 (311) 621232, fax: +420 (311) 623435 </a:t>
            </a:r>
            <a:r>
              <a:rPr lang="cs-CZ" sz="1600" u="sng" dirty="0">
                <a:latin typeface="Times New Roman" pitchFamily="18" charset="0"/>
                <a:cs typeface="Times New Roman" pitchFamily="18" charset="0"/>
                <a:hlinkClick r:id="rId2"/>
              </a:rPr>
              <a:t>www.</a:t>
            </a: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2"/>
              </a:rPr>
              <a:t>gymberoun.cz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cs-CZ" sz="1600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lidinsky</a:t>
            </a:r>
            <a:r>
              <a:rPr lang="cs-CZ" sz="1600" u="sng" dirty="0">
                <a:latin typeface="Times New Roman" pitchFamily="18" charset="0"/>
                <a:cs typeface="Times New Roman" pitchFamily="18" charset="0"/>
                <a:hlinkClick r:id="rId3"/>
              </a:rPr>
              <a:t>@</a:t>
            </a: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gymberoun.cz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,  IČ: 47558407,  </a:t>
            </a:r>
            <a:r>
              <a:rPr lang="cs-CZ" sz="1600" dirty="0" err="1">
                <a:latin typeface="Times New Roman" pitchFamily="18" charset="0"/>
                <a:cs typeface="Times New Roman" pitchFamily="18" charset="0"/>
              </a:rPr>
              <a:t>č.ú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. 775 711 0297 / 0100 u KB Beroun</a:t>
            </a:r>
            <a:br>
              <a:rPr lang="cs-CZ" sz="1600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cs-CZ" sz="1600" dirty="0"/>
              <a:t/>
            </a:r>
            <a:br>
              <a:rPr lang="cs-CZ" sz="1600" dirty="0"/>
            </a:br>
            <a:endParaRPr lang="cs-CZ" sz="16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b="1" dirty="0"/>
          </a:p>
          <a:p>
            <a:endParaRPr lang="cs-CZ" dirty="0"/>
          </a:p>
        </p:txBody>
      </p:sp>
      <p:pic>
        <p:nvPicPr>
          <p:cNvPr id="5" name="Obrázek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764704"/>
            <a:ext cx="7848872" cy="115212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7" name="Obrázek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2204864"/>
            <a:ext cx="1152128" cy="108012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8" name="TextovéPole 7"/>
          <p:cNvSpPr txBox="1"/>
          <p:nvPr/>
        </p:nvSpPr>
        <p:spPr>
          <a:xfrm>
            <a:off x="1115616" y="3933056"/>
            <a:ext cx="655272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latin typeface="Times New Roman" pitchFamily="18" charset="0"/>
                <a:cs typeface="Times New Roman" pitchFamily="18" charset="0"/>
              </a:rPr>
              <a:t>VY_32_INOVACE_2701</a:t>
            </a:r>
          </a:p>
          <a:p>
            <a:pPr algn="ctr"/>
            <a:r>
              <a:rPr lang="cs-CZ" sz="4000" b="1" dirty="0" smtClean="0"/>
              <a:t>Trávicí soustava, stravovací návyky, pitný režim </a:t>
            </a:r>
            <a:endParaRPr lang="cs-CZ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Tuky – lipidy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rmAutofit fontScale="77500" lnSpcReduction="20000"/>
          </a:bodyPr>
          <a:lstStyle/>
          <a:p>
            <a:r>
              <a:rPr lang="cs-CZ" dirty="0" smtClean="0"/>
              <a:t>Zásobárna a zdroj </a:t>
            </a:r>
            <a:r>
              <a:rPr lang="cs-CZ" b="1" dirty="0" smtClean="0"/>
              <a:t>energie</a:t>
            </a:r>
          </a:p>
          <a:p>
            <a:r>
              <a:rPr lang="cs-CZ" dirty="0" smtClean="0"/>
              <a:t>Tepelná a mechanická</a:t>
            </a:r>
            <a:r>
              <a:rPr lang="cs-CZ" b="1" dirty="0" smtClean="0"/>
              <a:t> izolace </a:t>
            </a:r>
            <a:r>
              <a:rPr lang="cs-CZ" dirty="0" smtClean="0"/>
              <a:t>orgánů  - ledviny, vaječníky</a:t>
            </a:r>
          </a:p>
          <a:p>
            <a:r>
              <a:rPr lang="cs-CZ" dirty="0" smtClean="0"/>
              <a:t>Nezbytné pro </a:t>
            </a:r>
            <a:r>
              <a:rPr lang="cs-CZ" b="1" dirty="0" smtClean="0"/>
              <a:t>vstřebávání</a:t>
            </a:r>
            <a:r>
              <a:rPr lang="cs-CZ" dirty="0" smtClean="0"/>
              <a:t> vitamínů A, D, E, K</a:t>
            </a:r>
          </a:p>
          <a:p>
            <a:r>
              <a:rPr lang="cs-CZ" b="1" dirty="0" smtClean="0"/>
              <a:t>Rostlinný původ </a:t>
            </a:r>
            <a:r>
              <a:rPr lang="cs-CZ" dirty="0" smtClean="0"/>
              <a:t>– řepkový, slunečnicový, olivový olej</a:t>
            </a:r>
          </a:p>
          <a:p>
            <a:r>
              <a:rPr lang="cs-CZ" b="1" dirty="0" smtClean="0"/>
              <a:t>Živočišný původ </a:t>
            </a:r>
            <a:r>
              <a:rPr lang="cs-CZ" dirty="0" smtClean="0"/>
              <a:t>– z mléka – máslo, vnitřní a podkožní sádlo</a:t>
            </a:r>
          </a:p>
          <a:p>
            <a:r>
              <a:rPr lang="cs-CZ" b="1" dirty="0" smtClean="0"/>
              <a:t>Hlavní zdroje v potravě:  </a:t>
            </a:r>
            <a:r>
              <a:rPr lang="cs-CZ" dirty="0" smtClean="0"/>
              <a:t>součást většiny druhů masa, jogurty, sýry, mléko; součást úpravy jídla – smažení, fritování</a:t>
            </a:r>
          </a:p>
          <a:p>
            <a:r>
              <a:rPr lang="cs-CZ" dirty="0" smtClean="0"/>
              <a:t>Renesance živočišných tuků – např.  sádlo má při tepelné úpravě vyšší teplotu vedoucí k nežádoucímu přepalování</a:t>
            </a:r>
          </a:p>
          <a:p>
            <a:r>
              <a:rPr lang="cs-CZ" dirty="0" smtClean="0"/>
              <a:t>Podstatný je </a:t>
            </a:r>
            <a:r>
              <a:rPr lang="cs-CZ" b="1" dirty="0" smtClean="0"/>
              <a:t>přiměřený</a:t>
            </a:r>
            <a:r>
              <a:rPr lang="cs-CZ" dirty="0" smtClean="0"/>
              <a:t> příjem</a:t>
            </a:r>
          </a:p>
          <a:p>
            <a:r>
              <a:rPr lang="cs-CZ" dirty="0" smtClean="0"/>
              <a:t>Jsou emulgovány </a:t>
            </a:r>
            <a:r>
              <a:rPr lang="cs-CZ" b="1" dirty="0" smtClean="0"/>
              <a:t>žlučí</a:t>
            </a:r>
            <a:r>
              <a:rPr lang="cs-CZ" dirty="0" smtClean="0"/>
              <a:t> (z velké tukové kapky je mnoho malých kapek – mechanické rozdělení tukové kapénky)</a:t>
            </a:r>
          </a:p>
          <a:p>
            <a:r>
              <a:rPr lang="cs-CZ" dirty="0" smtClean="0"/>
              <a:t>Vstřebávány v </a:t>
            </a:r>
            <a:r>
              <a:rPr lang="cs-CZ" b="1" dirty="0" smtClean="0"/>
              <a:t>tenkém střevě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cs-CZ" b="1" dirty="0" smtClean="0"/>
              <a:t>Cukry – sacharidy a polysacharidy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544616"/>
          </a:xfrm>
        </p:spPr>
        <p:txBody>
          <a:bodyPr>
            <a:normAutofit fontScale="70000" lnSpcReduction="20000"/>
          </a:bodyPr>
          <a:lstStyle/>
          <a:p>
            <a:r>
              <a:rPr lang="cs-CZ" dirty="0" smtClean="0"/>
              <a:t>Sacharidy – jednoduché cukry (</a:t>
            </a:r>
            <a:r>
              <a:rPr lang="cs-CZ" b="1" dirty="0" smtClean="0"/>
              <a:t>glukóza, sacharóza</a:t>
            </a:r>
            <a:r>
              <a:rPr lang="cs-CZ" dirty="0" smtClean="0"/>
              <a:t>), polysacharidy – složité cukry (</a:t>
            </a:r>
            <a:r>
              <a:rPr lang="cs-CZ" b="1" dirty="0" smtClean="0"/>
              <a:t>škroby, vláknina</a:t>
            </a:r>
            <a:r>
              <a:rPr lang="cs-CZ" dirty="0" smtClean="0"/>
              <a:t>)</a:t>
            </a:r>
          </a:p>
          <a:p>
            <a:r>
              <a:rPr lang="cs-CZ" dirty="0" smtClean="0"/>
              <a:t>Rychlý zdroj energie („energie sbalená na cesty“)</a:t>
            </a:r>
          </a:p>
          <a:p>
            <a:r>
              <a:rPr lang="cs-CZ" dirty="0" smtClean="0"/>
              <a:t>Cukr (</a:t>
            </a:r>
            <a:r>
              <a:rPr lang="cs-CZ" b="1" dirty="0" smtClean="0"/>
              <a:t>glukóza</a:t>
            </a:r>
            <a:r>
              <a:rPr lang="cs-CZ" dirty="0" smtClean="0"/>
              <a:t>)  je rozpuštěný v krvi</a:t>
            </a:r>
          </a:p>
          <a:p>
            <a:r>
              <a:rPr lang="cs-CZ" dirty="0" smtClean="0"/>
              <a:t>„Plnidlo“ – vláknina napomáhá peristaltice střev, sama se nerozkládá a netráví</a:t>
            </a:r>
          </a:p>
          <a:p>
            <a:r>
              <a:rPr lang="cs-CZ" dirty="0" smtClean="0"/>
              <a:t>Na </a:t>
            </a:r>
            <a:r>
              <a:rPr lang="cs-CZ" b="1" dirty="0" smtClean="0"/>
              <a:t>mitochondriích</a:t>
            </a:r>
            <a:r>
              <a:rPr lang="cs-CZ" dirty="0" smtClean="0"/>
              <a:t> každé buňky dochází k transformaci energie chemické vazby z glukózy do pohotovostního stavu chemické energie v </a:t>
            </a:r>
            <a:r>
              <a:rPr lang="cs-CZ" dirty="0" err="1" smtClean="0"/>
              <a:t>makroergní</a:t>
            </a:r>
            <a:r>
              <a:rPr lang="cs-CZ" dirty="0" smtClean="0"/>
              <a:t> vazbě ATP</a:t>
            </a:r>
          </a:p>
          <a:p>
            <a:r>
              <a:rPr lang="cs-CZ" b="1" dirty="0" smtClean="0"/>
              <a:t>Rostlinný původ </a:t>
            </a:r>
            <a:r>
              <a:rPr lang="cs-CZ" dirty="0" smtClean="0"/>
              <a:t>– ovoce, zelenina, cukrová třtina, cukrová řepa, škroby – brambory, obilí</a:t>
            </a:r>
          </a:p>
          <a:p>
            <a:r>
              <a:rPr lang="cs-CZ" b="1" dirty="0" smtClean="0"/>
              <a:t>Živočišný původ </a:t>
            </a:r>
            <a:r>
              <a:rPr lang="cs-CZ" dirty="0" smtClean="0"/>
              <a:t>– med</a:t>
            </a:r>
          </a:p>
          <a:p>
            <a:r>
              <a:rPr lang="cs-CZ" b="1" dirty="0" smtClean="0"/>
              <a:t>Hlavní zdroje v potravě - </a:t>
            </a:r>
            <a:r>
              <a:rPr lang="cs-CZ" dirty="0" smtClean="0"/>
              <a:t>pečivo, brambor, rýže, těstoviny (přílohy), ovoce, sladkosti, slazené nápoje</a:t>
            </a:r>
          </a:p>
          <a:p>
            <a:r>
              <a:rPr lang="cs-CZ" b="1" dirty="0" smtClean="0"/>
              <a:t>Trávení</a:t>
            </a:r>
            <a:r>
              <a:rPr lang="cs-CZ" dirty="0" smtClean="0"/>
              <a:t>  - začíná v ústech, je zastaveno v žaludku a je dokončeno v tenkém střevě</a:t>
            </a:r>
          </a:p>
          <a:p>
            <a:r>
              <a:rPr lang="cs-CZ" b="1" dirty="0" smtClean="0"/>
              <a:t>Vstřebávání cukrů </a:t>
            </a:r>
            <a:r>
              <a:rPr lang="cs-CZ" dirty="0" smtClean="0"/>
              <a:t>– v tenkém střevě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Bílkoviny – proteiny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589240"/>
          </a:xfrm>
        </p:spPr>
        <p:txBody>
          <a:bodyPr>
            <a:normAutofit fontScale="92500" lnSpcReduction="20000"/>
          </a:bodyPr>
          <a:lstStyle/>
          <a:p>
            <a:r>
              <a:rPr lang="cs-CZ" dirty="0" smtClean="0"/>
              <a:t>Zdroj </a:t>
            </a:r>
            <a:r>
              <a:rPr lang="cs-CZ" b="1" dirty="0" smtClean="0"/>
              <a:t>energie a stavebních jednotek </a:t>
            </a:r>
            <a:r>
              <a:rPr lang="cs-CZ" dirty="0" smtClean="0"/>
              <a:t>bílkovin (aminokyseliny)</a:t>
            </a:r>
          </a:p>
          <a:p>
            <a:r>
              <a:rPr lang="cs-CZ" dirty="0" smtClean="0"/>
              <a:t>Živočišný původ – maso a  mléčné výrobky, vejce</a:t>
            </a:r>
          </a:p>
          <a:p>
            <a:r>
              <a:rPr lang="cs-CZ" dirty="0" smtClean="0"/>
              <a:t>Rostlinný původ – luštěniny (čočka, fazole, hrách, sója)</a:t>
            </a:r>
          </a:p>
          <a:p>
            <a:r>
              <a:rPr lang="cs-CZ" b="1" dirty="0" smtClean="0"/>
              <a:t>Hlavní zdroje v potravě </a:t>
            </a:r>
            <a:r>
              <a:rPr lang="cs-CZ" dirty="0" smtClean="0"/>
              <a:t>– maso, mléčné výrobky, luštěniny, vejce</a:t>
            </a:r>
          </a:p>
          <a:p>
            <a:r>
              <a:rPr lang="cs-CZ" b="1" dirty="0" smtClean="0"/>
              <a:t>Tráven</a:t>
            </a:r>
            <a:r>
              <a:rPr lang="cs-CZ" dirty="0" smtClean="0"/>
              <a:t>í -  začíná v žaludku a pokračuje v tenkém střevě</a:t>
            </a:r>
          </a:p>
          <a:p>
            <a:r>
              <a:rPr lang="cs-CZ" b="1" dirty="0" smtClean="0"/>
              <a:t>Vstřebávání </a:t>
            </a:r>
            <a:r>
              <a:rPr lang="cs-CZ" dirty="0" smtClean="0"/>
              <a:t>– v tenkém střevě</a:t>
            </a:r>
          </a:p>
          <a:p>
            <a:r>
              <a:rPr lang="cs-CZ" b="1" dirty="0" smtClean="0"/>
              <a:t>Zplodiny</a:t>
            </a:r>
            <a:r>
              <a:rPr lang="cs-CZ" dirty="0" smtClean="0"/>
              <a:t> metabolismu bílkovin (dusíkaté zbytky) jsou upravovány v </a:t>
            </a:r>
            <a:r>
              <a:rPr lang="cs-CZ" b="1" dirty="0" smtClean="0"/>
              <a:t>játrech</a:t>
            </a:r>
            <a:r>
              <a:rPr lang="cs-CZ" dirty="0" smtClean="0"/>
              <a:t> na </a:t>
            </a:r>
            <a:r>
              <a:rPr lang="cs-CZ" b="1" dirty="0" smtClean="0"/>
              <a:t>močovinu</a:t>
            </a:r>
            <a:r>
              <a:rPr lang="cs-CZ" dirty="0" smtClean="0"/>
              <a:t> a vylučovány </a:t>
            </a:r>
            <a:r>
              <a:rPr lang="cs-CZ" b="1" dirty="0" smtClean="0"/>
              <a:t>ledvinami</a:t>
            </a:r>
            <a:r>
              <a:rPr lang="cs-CZ" dirty="0" smtClean="0"/>
              <a:t> v moči</a:t>
            </a:r>
          </a:p>
          <a:p>
            <a:pPr>
              <a:buNone/>
            </a:pPr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Kalorická hodnota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24744"/>
            <a:ext cx="8219256" cy="5001419"/>
          </a:xfrm>
        </p:spPr>
        <p:txBody>
          <a:bodyPr/>
          <a:lstStyle/>
          <a:p>
            <a:r>
              <a:rPr lang="cs-CZ" sz="1800" b="1" dirty="0" smtClean="0"/>
              <a:t>Kalorie</a:t>
            </a:r>
            <a:r>
              <a:rPr lang="cs-CZ" sz="1800" dirty="0" smtClean="0"/>
              <a:t> (</a:t>
            </a:r>
            <a:r>
              <a:rPr lang="cs-CZ" sz="1800" dirty="0" err="1" smtClean="0"/>
              <a:t>cal</a:t>
            </a:r>
            <a:r>
              <a:rPr lang="cs-CZ" sz="1800" dirty="0" smtClean="0"/>
              <a:t>) nebo </a:t>
            </a:r>
            <a:r>
              <a:rPr lang="cs-CZ" sz="1800" b="1" dirty="0" err="1" smtClean="0"/>
              <a:t>joul</a:t>
            </a:r>
            <a:r>
              <a:rPr lang="cs-CZ" sz="1800" dirty="0" smtClean="0"/>
              <a:t> (J)– jsou jednotky energie </a:t>
            </a:r>
          </a:p>
          <a:p>
            <a:r>
              <a:rPr lang="cs-CZ" sz="1800" b="1" dirty="0" smtClean="0"/>
              <a:t>1 </a:t>
            </a:r>
            <a:r>
              <a:rPr lang="cs-CZ" sz="1800" b="1" dirty="0" err="1" smtClean="0"/>
              <a:t>cal</a:t>
            </a:r>
            <a:r>
              <a:rPr lang="cs-CZ" sz="1800" b="1" dirty="0" smtClean="0"/>
              <a:t> = 4,185 J</a:t>
            </a:r>
          </a:p>
          <a:p>
            <a:r>
              <a:rPr lang="cs-CZ" sz="1800" dirty="0" smtClean="0"/>
              <a:t>Odvozené jednotky – 1 </a:t>
            </a:r>
            <a:r>
              <a:rPr lang="cs-CZ" sz="1800" dirty="0" err="1" smtClean="0"/>
              <a:t>kcal</a:t>
            </a:r>
            <a:r>
              <a:rPr lang="cs-CZ" sz="1800" dirty="0" smtClean="0"/>
              <a:t> = 1000 </a:t>
            </a:r>
            <a:r>
              <a:rPr lang="cs-CZ" sz="1800" dirty="0" err="1" smtClean="0"/>
              <a:t>cal</a:t>
            </a:r>
            <a:r>
              <a:rPr lang="cs-CZ" sz="1800" dirty="0" smtClean="0"/>
              <a:t> ≈ 4 185 J = 4,185 </a:t>
            </a:r>
            <a:r>
              <a:rPr lang="cs-CZ" sz="1800" dirty="0" err="1" smtClean="0"/>
              <a:t>kJ</a:t>
            </a:r>
            <a:endParaRPr lang="cs-CZ" sz="1800" dirty="0" smtClean="0"/>
          </a:p>
          <a:p>
            <a:r>
              <a:rPr lang="cs-CZ" sz="1800" b="1" dirty="0" smtClean="0"/>
              <a:t>Denní kalorický  příjem </a:t>
            </a:r>
            <a:r>
              <a:rPr lang="cs-CZ" sz="1800" dirty="0" smtClean="0"/>
              <a:t>– souvisí s pohlavím, věkem a fyzickou zátěží člověka, např. </a:t>
            </a:r>
            <a:r>
              <a:rPr lang="cs-CZ" sz="1800" b="1" dirty="0" smtClean="0"/>
              <a:t>žena</a:t>
            </a:r>
            <a:r>
              <a:rPr lang="cs-CZ" sz="1800" dirty="0" smtClean="0"/>
              <a:t> se </a:t>
            </a:r>
            <a:r>
              <a:rPr lang="cs-CZ" sz="1800" b="1" dirty="0" smtClean="0"/>
              <a:t>sedavým zaměstnáním </a:t>
            </a:r>
            <a:r>
              <a:rPr lang="cs-CZ" sz="1800" dirty="0" smtClean="0"/>
              <a:t>spotřebuje 2 150 </a:t>
            </a:r>
            <a:r>
              <a:rPr lang="cs-CZ" sz="1800" dirty="0" err="1" smtClean="0"/>
              <a:t>kcal</a:t>
            </a:r>
            <a:r>
              <a:rPr lang="cs-CZ" sz="1800" dirty="0" smtClean="0"/>
              <a:t> ( 9 000 </a:t>
            </a:r>
            <a:r>
              <a:rPr lang="cs-CZ" sz="1800" dirty="0" err="1" smtClean="0"/>
              <a:t>kJ</a:t>
            </a:r>
            <a:r>
              <a:rPr lang="cs-CZ" sz="1800" dirty="0" smtClean="0"/>
              <a:t>), </a:t>
            </a:r>
            <a:r>
              <a:rPr lang="cs-CZ" sz="1800" b="1" dirty="0" smtClean="0"/>
              <a:t>muž</a:t>
            </a:r>
            <a:r>
              <a:rPr lang="cs-CZ" sz="1800" dirty="0" smtClean="0"/>
              <a:t> 2 440 </a:t>
            </a:r>
            <a:r>
              <a:rPr lang="cs-CZ" sz="1800" dirty="0" err="1" smtClean="0"/>
              <a:t>kcal</a:t>
            </a:r>
            <a:r>
              <a:rPr lang="cs-CZ" sz="1800" dirty="0" smtClean="0"/>
              <a:t> (10 200 </a:t>
            </a:r>
            <a:r>
              <a:rPr lang="cs-CZ" sz="1800" dirty="0" err="1" smtClean="0"/>
              <a:t>kJ</a:t>
            </a:r>
            <a:r>
              <a:rPr lang="cs-CZ" sz="1800" dirty="0" smtClean="0"/>
              <a:t>)</a:t>
            </a:r>
          </a:p>
          <a:p>
            <a:pPr>
              <a:buNone/>
            </a:pPr>
            <a:r>
              <a:rPr lang="cs-CZ" sz="1800" b="1" dirty="0" smtClean="0"/>
              <a:t>Tabulky kalorických hodnot některých potravin: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graphicFrame>
        <p:nvGraphicFramePr>
          <p:cNvPr id="6" name="Tabulka 5"/>
          <p:cNvGraphicFramePr>
            <a:graphicFrameLocks noGrp="1"/>
          </p:cNvGraphicFramePr>
          <p:nvPr/>
        </p:nvGraphicFramePr>
        <p:xfrm>
          <a:off x="539552" y="2924944"/>
          <a:ext cx="7920879" cy="35523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0293"/>
                <a:gridCol w="2640293"/>
                <a:gridCol w="2640293"/>
              </a:tblGrid>
              <a:tr h="444049">
                <a:tc>
                  <a:txBody>
                    <a:bodyPr/>
                    <a:lstStyle/>
                    <a:p>
                      <a:r>
                        <a:rPr lang="cs-CZ" dirty="0" smtClean="0"/>
                        <a:t>Potravina 100 g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Hodnota</a:t>
                      </a:r>
                      <a:r>
                        <a:rPr lang="cs-CZ" baseline="0" dirty="0" smtClean="0"/>
                        <a:t> v </a:t>
                      </a:r>
                      <a:r>
                        <a:rPr lang="cs-CZ" baseline="0" dirty="0" err="1" smtClean="0"/>
                        <a:t>kcal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Hodnota v </a:t>
                      </a:r>
                      <a:r>
                        <a:rPr lang="cs-CZ" dirty="0" err="1" smtClean="0"/>
                        <a:t>kJ</a:t>
                      </a:r>
                      <a:endParaRPr lang="cs-CZ" dirty="0"/>
                    </a:p>
                  </a:txBody>
                  <a:tcPr/>
                </a:tc>
              </a:tr>
              <a:tr h="444049">
                <a:tc>
                  <a:txBody>
                    <a:bodyPr/>
                    <a:lstStyle/>
                    <a:p>
                      <a:r>
                        <a:rPr lang="cs-CZ" dirty="0" smtClean="0"/>
                        <a:t>Vepřové maso - krkovice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350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1466</a:t>
                      </a:r>
                      <a:endParaRPr lang="cs-CZ" dirty="0"/>
                    </a:p>
                  </a:txBody>
                  <a:tcPr/>
                </a:tc>
              </a:tr>
              <a:tr h="444049">
                <a:tc>
                  <a:txBody>
                    <a:bodyPr/>
                    <a:lstStyle/>
                    <a:p>
                      <a:r>
                        <a:rPr lang="cs-CZ" dirty="0" smtClean="0"/>
                        <a:t>Kuřecí maso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164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680</a:t>
                      </a:r>
                      <a:endParaRPr lang="cs-CZ" dirty="0"/>
                    </a:p>
                  </a:txBody>
                  <a:tcPr/>
                </a:tc>
              </a:tr>
              <a:tr h="444049">
                <a:tc>
                  <a:txBody>
                    <a:bodyPr/>
                    <a:lstStyle/>
                    <a:p>
                      <a:r>
                        <a:rPr lang="cs-CZ" dirty="0" smtClean="0"/>
                        <a:t>Brambory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62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260</a:t>
                      </a:r>
                      <a:endParaRPr lang="cs-CZ" dirty="0"/>
                    </a:p>
                  </a:txBody>
                  <a:tcPr/>
                </a:tc>
              </a:tr>
              <a:tr h="444049">
                <a:tc>
                  <a:txBody>
                    <a:bodyPr/>
                    <a:lstStyle/>
                    <a:p>
                      <a:r>
                        <a:rPr lang="cs-CZ" dirty="0" smtClean="0"/>
                        <a:t>Chléb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134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561</a:t>
                      </a:r>
                      <a:endParaRPr lang="cs-CZ" dirty="0"/>
                    </a:p>
                  </a:txBody>
                  <a:tcPr/>
                </a:tc>
              </a:tr>
              <a:tr h="444049">
                <a:tc>
                  <a:txBody>
                    <a:bodyPr/>
                    <a:lstStyle/>
                    <a:p>
                      <a:r>
                        <a:rPr lang="cs-CZ" dirty="0" smtClean="0"/>
                        <a:t>Polotučné</a:t>
                      </a:r>
                      <a:r>
                        <a:rPr lang="cs-CZ" baseline="0" dirty="0" smtClean="0"/>
                        <a:t> mléko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45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190</a:t>
                      </a:r>
                    </a:p>
                  </a:txBody>
                  <a:tcPr/>
                </a:tc>
              </a:tr>
              <a:tr h="444049">
                <a:tc>
                  <a:txBody>
                    <a:bodyPr/>
                    <a:lstStyle/>
                    <a:p>
                      <a:r>
                        <a:rPr lang="cs-CZ" dirty="0" smtClean="0"/>
                        <a:t>Zelenina - rajčata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22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92</a:t>
                      </a:r>
                    </a:p>
                  </a:txBody>
                  <a:tcPr/>
                </a:tc>
              </a:tr>
              <a:tr h="444049">
                <a:tc>
                  <a:txBody>
                    <a:bodyPr/>
                    <a:lstStyle/>
                    <a:p>
                      <a:r>
                        <a:rPr lang="cs-CZ" dirty="0" smtClean="0"/>
                        <a:t>Ovoce </a:t>
                      </a:r>
                      <a:r>
                        <a:rPr lang="cs-CZ" baseline="0" dirty="0" smtClean="0"/>
                        <a:t> - jablka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60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255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ovéPole 6"/>
          <p:cNvSpPr txBox="1"/>
          <p:nvPr/>
        </p:nvSpPr>
        <p:spPr>
          <a:xfrm>
            <a:off x="611560" y="6453336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Více na např.: </a:t>
            </a:r>
            <a:r>
              <a:rPr lang="cs-CZ" dirty="0" smtClean="0">
                <a:hlinkClick r:id="rId2"/>
              </a:rPr>
              <a:t>http://www.</a:t>
            </a:r>
            <a:r>
              <a:rPr lang="cs-CZ" dirty="0" err="1" smtClean="0">
                <a:hlinkClick r:id="rId2"/>
              </a:rPr>
              <a:t>kaloricke</a:t>
            </a:r>
            <a:r>
              <a:rPr lang="cs-CZ" dirty="0" smtClean="0">
                <a:hlinkClick r:id="rId2"/>
              </a:rPr>
              <a:t>-hodnoty-potravin.</a:t>
            </a:r>
            <a:r>
              <a:rPr lang="cs-CZ" dirty="0" err="1" smtClean="0">
                <a:hlinkClick r:id="rId2"/>
              </a:rPr>
              <a:t>cz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b="1" dirty="0" smtClean="0"/>
              <a:t>Nutriční hodnota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5194920" cy="4525963"/>
          </a:xfrm>
        </p:spPr>
        <p:txBody>
          <a:bodyPr>
            <a:normAutofit lnSpcReduction="10000"/>
          </a:bodyPr>
          <a:lstStyle/>
          <a:p>
            <a:r>
              <a:rPr lang="cs-CZ" b="1" dirty="0" smtClean="0"/>
              <a:t>Celostní pohled </a:t>
            </a:r>
            <a:r>
              <a:rPr lang="cs-CZ" dirty="0" smtClean="0"/>
              <a:t>na složení konkrétní potraviny resp. výrobku - množství cukrů, tuků, bílkovin, minerálů, vitamínů, vody, stopových prvků, „Éček“</a:t>
            </a:r>
          </a:p>
          <a:p>
            <a:r>
              <a:rPr lang="cs-CZ" dirty="0" smtClean="0"/>
              <a:t>Povinný údaj na výrobcích – zásadní pro člověka se zdravotními problémy</a:t>
            </a:r>
            <a:endParaRPr lang="cs-CZ" dirty="0"/>
          </a:p>
        </p:txBody>
      </p:sp>
      <p:pic>
        <p:nvPicPr>
          <p:cNvPr id="4" name="Obrázek 3" descr="nutriční hodnoty V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476672"/>
            <a:ext cx="2990850" cy="5705475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5148064" y="6309320"/>
            <a:ext cx="35814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http://cs.wikipedia.org/wiki/Kalorie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Metabolismus – látková výměna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txBody>
          <a:bodyPr>
            <a:normAutofit fontScale="85000" lnSpcReduction="20000"/>
          </a:bodyPr>
          <a:lstStyle/>
          <a:p>
            <a:r>
              <a:rPr lang="cs-CZ" b="1" dirty="0" smtClean="0"/>
              <a:t>Katabolické děje </a:t>
            </a:r>
            <a:r>
              <a:rPr lang="cs-CZ" dirty="0" smtClean="0"/>
              <a:t>– </a:t>
            </a:r>
            <a:r>
              <a:rPr lang="cs-CZ" dirty="0" err="1" smtClean="0"/>
              <a:t>děje</a:t>
            </a:r>
            <a:r>
              <a:rPr lang="cs-CZ" dirty="0" smtClean="0"/>
              <a:t> rozkládající látky (např. pro usnadnění vstřebávání nebo pro použití v dalších chemických reakcích)</a:t>
            </a:r>
          </a:p>
          <a:p>
            <a:r>
              <a:rPr lang="cs-CZ" b="1" dirty="0" smtClean="0"/>
              <a:t>Anabolické děje </a:t>
            </a:r>
            <a:r>
              <a:rPr lang="cs-CZ" dirty="0" smtClean="0"/>
              <a:t>– </a:t>
            </a:r>
            <a:r>
              <a:rPr lang="cs-CZ" dirty="0" err="1" smtClean="0"/>
              <a:t>děje</a:t>
            </a:r>
            <a:r>
              <a:rPr lang="cs-CZ" dirty="0" smtClean="0"/>
              <a:t> skládající  nové látky</a:t>
            </a:r>
          </a:p>
          <a:p>
            <a:r>
              <a:rPr lang="cs-CZ" dirty="0" smtClean="0"/>
              <a:t>Metabolismus = katabolismus + anabolismus, jsou nerozdělitelné, probíhají souběžně</a:t>
            </a:r>
          </a:p>
          <a:p>
            <a:r>
              <a:rPr lang="cs-CZ" dirty="0" smtClean="0"/>
              <a:t>Metabolická rychlost („spalování“, energetická náročnost) – souvisí s pohlavím, věkem, druhem činnosti</a:t>
            </a:r>
          </a:p>
          <a:p>
            <a:r>
              <a:rPr lang="cs-CZ" dirty="0" smtClean="0"/>
              <a:t>Nezbytný pro růst, pohyb, biochemické reakce a obnovu organismu – </a:t>
            </a:r>
            <a:r>
              <a:rPr lang="cs-CZ" b="1" dirty="0" smtClean="0"/>
              <a:t>část přijatých látek (např. potravin, vody, vitamínů aj.) se změní v energii, která je vydaná, část vytvoří stavební a řídící jednotky tělu vlastní</a:t>
            </a:r>
            <a:endParaRPr lang="cs-CZ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Stravovací návyky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b="1" dirty="0" smtClean="0"/>
              <a:t>Často podceňovaná složka péče o lidské zdraví</a:t>
            </a:r>
          </a:p>
          <a:p>
            <a:r>
              <a:rPr lang="cs-CZ" dirty="0" smtClean="0"/>
              <a:t>Přísloví: Jez jako král, obědvej s přáteli a o večeři se rozděl s nepřítelem; Jez do </a:t>
            </a:r>
            <a:r>
              <a:rPr lang="cs-CZ" dirty="0" err="1" smtClean="0"/>
              <a:t>polosyta</a:t>
            </a:r>
            <a:r>
              <a:rPr lang="cs-CZ" dirty="0" smtClean="0"/>
              <a:t>, pij do </a:t>
            </a:r>
            <a:r>
              <a:rPr lang="cs-CZ" dirty="0" err="1" smtClean="0"/>
              <a:t>polopita</a:t>
            </a:r>
            <a:r>
              <a:rPr lang="cs-CZ" dirty="0" smtClean="0"/>
              <a:t> a dlouhé žití ti bude dopřáno</a:t>
            </a:r>
          </a:p>
          <a:p>
            <a:r>
              <a:rPr lang="cs-CZ" dirty="0" smtClean="0"/>
              <a:t>Zásady: </a:t>
            </a:r>
          </a:p>
          <a:p>
            <a:pPr lvl="1"/>
            <a:r>
              <a:rPr lang="cs-CZ" dirty="0" smtClean="0"/>
              <a:t>zařadit snídani nejpozději do hodiny od probuzení</a:t>
            </a:r>
          </a:p>
          <a:p>
            <a:pPr lvl="1"/>
            <a:r>
              <a:rPr lang="cs-CZ" dirty="0" smtClean="0"/>
              <a:t>jíst každé 3 hodiny (tj. 5x -6x denně) malé porce</a:t>
            </a:r>
          </a:p>
          <a:p>
            <a:pPr lvl="1"/>
            <a:r>
              <a:rPr lang="cs-CZ" dirty="0" smtClean="0"/>
              <a:t>potraviny kombinovat pestře, vkládat ovoce, zeleninu</a:t>
            </a:r>
          </a:p>
          <a:p>
            <a:pPr lvl="1"/>
            <a:r>
              <a:rPr lang="cs-CZ" dirty="0" err="1" smtClean="0"/>
              <a:t>održovat</a:t>
            </a:r>
            <a:r>
              <a:rPr lang="cs-CZ" dirty="0" smtClean="0"/>
              <a:t> pitný režim </a:t>
            </a:r>
          </a:p>
          <a:p>
            <a:pPr lvl="1"/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64704"/>
          </a:xfrm>
        </p:spPr>
        <p:txBody>
          <a:bodyPr/>
          <a:lstStyle/>
          <a:p>
            <a:r>
              <a:rPr lang="cs-CZ" b="1" dirty="0" smtClean="0"/>
              <a:t>Jídelníček – pestrost a vyváženost</a:t>
            </a:r>
            <a:endParaRPr lang="cs-CZ" b="1" dirty="0"/>
          </a:p>
        </p:txBody>
      </p:sp>
      <p:pic>
        <p:nvPicPr>
          <p:cNvPr id="4" name="Zástupný symbol pro obsah 3" descr="složení potrav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620688"/>
            <a:ext cx="7272808" cy="62373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>Nemoci související s trávicí soustavou a stravováním 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cs-CZ" b="1" dirty="0" smtClean="0"/>
              <a:t>Souvisí s životním stylem a genetickými předpoklady</a:t>
            </a:r>
          </a:p>
          <a:p>
            <a:r>
              <a:rPr lang="cs-CZ" dirty="0" smtClean="0"/>
              <a:t>Cukrovka</a:t>
            </a:r>
          </a:p>
          <a:p>
            <a:r>
              <a:rPr lang="cs-CZ" dirty="0" smtClean="0"/>
              <a:t>Obezita</a:t>
            </a:r>
          </a:p>
          <a:p>
            <a:r>
              <a:rPr lang="cs-CZ" dirty="0" smtClean="0"/>
              <a:t>Anorexie a </a:t>
            </a:r>
            <a:r>
              <a:rPr lang="cs-CZ" dirty="0" err="1" smtClean="0"/>
              <a:t>bulímie</a:t>
            </a:r>
            <a:endParaRPr lang="cs-CZ" dirty="0" smtClean="0"/>
          </a:p>
          <a:p>
            <a:r>
              <a:rPr lang="cs-CZ" dirty="0" smtClean="0"/>
              <a:t>Rakovina např. tlustého střeva</a:t>
            </a:r>
          </a:p>
          <a:p>
            <a:r>
              <a:rPr lang="cs-CZ" dirty="0" smtClean="0"/>
              <a:t>Žaludeční vředy</a:t>
            </a:r>
          </a:p>
          <a:p>
            <a:r>
              <a:rPr lang="cs-CZ" dirty="0" smtClean="0"/>
              <a:t>Crohnova nemoc</a:t>
            </a:r>
          </a:p>
          <a:p>
            <a:r>
              <a:rPr lang="cs-CZ" dirty="0" smtClean="0"/>
              <a:t>Neschopnosti trávit některé složky potravy  - např. lepek</a:t>
            </a:r>
          </a:p>
          <a:p>
            <a:r>
              <a:rPr lang="cs-CZ" dirty="0" smtClean="0"/>
              <a:t>Alergie na potraviny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>Kolorektální karcinom – rakovina tlustého střeva</a:t>
            </a:r>
            <a:endParaRPr lang="cs-CZ" b="1" dirty="0"/>
          </a:p>
        </p:txBody>
      </p:sp>
      <p:pic>
        <p:nvPicPr>
          <p:cNvPr id="4" name="Zástupný symbol pro obsah 3" descr="kolorektární karcino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69778" y="1600200"/>
            <a:ext cx="6004444" cy="4525963"/>
          </a:xfrm>
        </p:spPr>
      </p:pic>
      <p:sp>
        <p:nvSpPr>
          <p:cNvPr id="5" name="TextovéPole 4"/>
          <p:cNvSpPr txBox="1"/>
          <p:nvPr/>
        </p:nvSpPr>
        <p:spPr>
          <a:xfrm>
            <a:off x="1187624" y="6211669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http://cs.wikipedia.org/wiki/Kolorekt%C3%A1ln%C3%AD_karcinom</a:t>
            </a:r>
            <a:r>
              <a:rPr lang="cs-CZ" dirty="0" smtClean="0"/>
              <a:t> 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Klíčová slova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cs-CZ" dirty="0" smtClean="0"/>
              <a:t>trávicí soustava, ústní dutina, jazyk, zuby, slinné žlázy, hltan, jícen žaludek, dvanáctník, slinivka, játra, tenké, tlusté a slepé střevo, konečník, svěrače, peristaltika, trávicí enzymy,  mechanické zpracování potravy, chemické zpracování potravy, vitamíny, voda, pitný režim, tuky – lipidy, cukry –sacharidy a polysacharidy, bílkoviny – proteiny, kalorická hodnota, nutriční hodnota, stravovací návyk, metabolismus, snídaně, svačiny, obědy, večeře, nebezpečí vyplývající ze špatných stravovacích návyků – obezita, bulimie, anorexie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err="1" smtClean="0"/>
              <a:t>Anorxie</a:t>
            </a:r>
            <a:r>
              <a:rPr lang="cs-CZ" b="1" dirty="0" smtClean="0"/>
              <a:t> a obezita = psychiatrické poruchy</a:t>
            </a:r>
            <a:endParaRPr lang="cs-CZ" b="1" dirty="0"/>
          </a:p>
        </p:txBody>
      </p:sp>
      <p:pic>
        <p:nvPicPr>
          <p:cNvPr id="6" name="Zástupný symbol pro obsah 5" descr="anorexi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412776"/>
            <a:ext cx="3201966" cy="4873322"/>
          </a:xfrm>
        </p:spPr>
      </p:pic>
      <p:pic>
        <p:nvPicPr>
          <p:cNvPr id="7" name="Obrázek 6" descr="obezita-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1412776"/>
            <a:ext cx="4026979" cy="4906910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539552" y="6525344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4"/>
              </a:rPr>
              <a:t>http://www.</a:t>
            </a:r>
            <a:r>
              <a:rPr lang="cs-CZ" dirty="0" err="1" smtClean="0">
                <a:hlinkClick r:id="rId4"/>
              </a:rPr>
              <a:t>menstyle.cz</a:t>
            </a:r>
            <a:r>
              <a:rPr lang="cs-CZ" dirty="0" smtClean="0"/>
              <a:t>  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Použitá literatura a webové stránky</a:t>
            </a:r>
            <a:endParaRPr lang="cs-CZ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832648"/>
          </a:xfrm>
        </p:spPr>
        <p:txBody>
          <a:bodyPr>
            <a:normAutofit fontScale="62500" lnSpcReduction="20000"/>
          </a:bodyPr>
          <a:lstStyle/>
          <a:p>
            <a:r>
              <a:rPr lang="cs-CZ" dirty="0" smtClean="0"/>
              <a:t>Jelínek</a:t>
            </a:r>
            <a:r>
              <a:rPr lang="cs-CZ" dirty="0"/>
              <a:t>, J. a </a:t>
            </a:r>
            <a:r>
              <a:rPr lang="cs-CZ" dirty="0" err="1"/>
              <a:t>Zicháček</a:t>
            </a:r>
            <a:r>
              <a:rPr lang="cs-CZ" dirty="0"/>
              <a:t>, V.: Biologie pro gymnázia. Nakladatelství </a:t>
            </a:r>
            <a:r>
              <a:rPr lang="cs-CZ" dirty="0" smtClean="0"/>
              <a:t>Olomouc</a:t>
            </a:r>
          </a:p>
          <a:p>
            <a:r>
              <a:rPr lang="cs-CZ" dirty="0" smtClean="0">
                <a:hlinkClick r:id="rId2"/>
              </a:rPr>
              <a:t>http://cs.wikipedia.org/wiki/Tr%C3%A1vic%C3%AD_soustava</a:t>
            </a:r>
            <a:r>
              <a:rPr lang="cs-CZ" dirty="0" smtClean="0"/>
              <a:t> </a:t>
            </a:r>
          </a:p>
          <a:p>
            <a:r>
              <a:rPr lang="cs-CZ" dirty="0" smtClean="0">
                <a:hlinkClick r:id="rId3"/>
              </a:rPr>
              <a:t>http://cs.wikipedia.org/wiki/Tr%C3%A1vic%C3%AD_soustava_%C4%8Dlov%C4%9Bka</a:t>
            </a:r>
            <a:r>
              <a:rPr lang="cs-CZ" dirty="0" smtClean="0"/>
              <a:t> </a:t>
            </a:r>
          </a:p>
          <a:p>
            <a:r>
              <a:rPr lang="cs-CZ" dirty="0" smtClean="0">
                <a:hlinkClick r:id="rId4"/>
              </a:rPr>
              <a:t>http://cs.wikipedia.org/wiki/Chrup</a:t>
            </a:r>
            <a:r>
              <a:rPr lang="cs-CZ" dirty="0" smtClean="0"/>
              <a:t> </a:t>
            </a:r>
          </a:p>
          <a:p>
            <a:r>
              <a:rPr lang="cs-CZ" dirty="0" smtClean="0">
                <a:hlinkClick r:id="rId5"/>
              </a:rPr>
              <a:t>http://cs.wikipedia.org/wiki/Jazyk_(org%C3%A1n)</a:t>
            </a:r>
            <a:endParaRPr lang="cs-CZ" dirty="0" smtClean="0"/>
          </a:p>
          <a:p>
            <a:r>
              <a:rPr lang="cs-CZ" dirty="0" smtClean="0">
                <a:hlinkClick r:id="rId6"/>
              </a:rPr>
              <a:t>http://cs.wikipedia.org/wiki/Slinn%C3%A9_%C5%BEl%C3%A1zy</a:t>
            </a:r>
            <a:r>
              <a:rPr lang="cs-CZ" dirty="0" smtClean="0"/>
              <a:t> </a:t>
            </a:r>
          </a:p>
          <a:p>
            <a:r>
              <a:rPr lang="cs-CZ" dirty="0" smtClean="0">
                <a:hlinkClick r:id="rId7"/>
              </a:rPr>
              <a:t>http://cs.wikipedia.org/wiki/%C5%BDaludek_%C4%8Dlov%C4%9Bka</a:t>
            </a:r>
            <a:endParaRPr lang="cs-CZ" dirty="0" smtClean="0"/>
          </a:p>
          <a:p>
            <a:r>
              <a:rPr lang="cs-CZ" dirty="0" smtClean="0">
                <a:hlinkClick r:id="rId8"/>
              </a:rPr>
              <a:t>http://cs.wikipedia.org/wiki/Slinivka_b%C5%99i%C5%A1n%C3%AD</a:t>
            </a:r>
            <a:r>
              <a:rPr lang="cs-CZ" dirty="0" smtClean="0"/>
              <a:t> </a:t>
            </a:r>
          </a:p>
          <a:p>
            <a:r>
              <a:rPr lang="cs-CZ" dirty="0" smtClean="0">
                <a:hlinkClick r:id="rId9"/>
              </a:rPr>
              <a:t>http://cs.wikipedia.org/wiki/J%C3%A1tra</a:t>
            </a:r>
            <a:r>
              <a:rPr lang="cs-CZ" dirty="0" smtClean="0"/>
              <a:t> </a:t>
            </a:r>
          </a:p>
          <a:p>
            <a:r>
              <a:rPr lang="cs-CZ" dirty="0" smtClean="0">
                <a:hlinkClick r:id="rId10"/>
              </a:rPr>
              <a:t>http://cs.wikipedia.org/wiki/Apendicitida</a:t>
            </a:r>
            <a:r>
              <a:rPr lang="cs-CZ" dirty="0" smtClean="0"/>
              <a:t> </a:t>
            </a:r>
          </a:p>
          <a:p>
            <a:r>
              <a:rPr lang="cs-CZ" dirty="0" smtClean="0"/>
              <a:t>7 </a:t>
            </a:r>
            <a:r>
              <a:rPr lang="cs-CZ" dirty="0" smtClean="0">
                <a:hlinkClick r:id="rId11"/>
              </a:rPr>
              <a:t>http://cs.wikipedia.org/wiki/Kolorekt%C3%A1ln%C3%AD_karcinom</a:t>
            </a:r>
            <a:r>
              <a:rPr lang="cs-CZ" dirty="0" smtClean="0"/>
              <a:t> </a:t>
            </a:r>
          </a:p>
          <a:p>
            <a:r>
              <a:rPr lang="cs-CZ" dirty="0" smtClean="0">
                <a:hlinkClick r:id="rId12"/>
              </a:rPr>
              <a:t>http://is.muni.cz/do/1499/el/estud/lf/js08/atlas/pages/zaludek_vred.html</a:t>
            </a:r>
            <a:r>
              <a:rPr lang="cs-CZ" dirty="0" smtClean="0"/>
              <a:t> </a:t>
            </a:r>
          </a:p>
          <a:p>
            <a:r>
              <a:rPr lang="cs-CZ" dirty="0" smtClean="0">
                <a:hlinkClick r:id="rId13"/>
              </a:rPr>
              <a:t>http://www.ordinace-</a:t>
            </a:r>
            <a:r>
              <a:rPr lang="cs-CZ" dirty="0" err="1" smtClean="0">
                <a:hlinkClick r:id="rId13"/>
              </a:rPr>
              <a:t>lekarny.cz</a:t>
            </a:r>
            <a:r>
              <a:rPr lang="cs-CZ" dirty="0" smtClean="0">
                <a:hlinkClick r:id="rId13"/>
              </a:rPr>
              <a:t>/</a:t>
            </a:r>
            <a:r>
              <a:rPr lang="cs-CZ" dirty="0" err="1" smtClean="0">
                <a:hlinkClick r:id="rId13"/>
              </a:rPr>
              <a:t>clanky</a:t>
            </a:r>
            <a:r>
              <a:rPr lang="cs-CZ" dirty="0" smtClean="0">
                <a:hlinkClick r:id="rId13"/>
              </a:rPr>
              <a:t>/</a:t>
            </a:r>
            <a:r>
              <a:rPr lang="cs-CZ" dirty="0" err="1" smtClean="0">
                <a:hlinkClick r:id="rId13"/>
              </a:rPr>
              <a:t>Zaludecni</a:t>
            </a:r>
            <a:r>
              <a:rPr lang="cs-CZ" dirty="0" smtClean="0">
                <a:hlinkClick r:id="rId13"/>
              </a:rPr>
              <a:t>_</a:t>
            </a:r>
            <a:r>
              <a:rPr lang="cs-CZ" dirty="0" err="1" smtClean="0">
                <a:hlinkClick r:id="rId13"/>
              </a:rPr>
              <a:t>vredy.html</a:t>
            </a:r>
            <a:r>
              <a:rPr lang="cs-CZ" dirty="0" smtClean="0"/>
              <a:t> </a:t>
            </a:r>
          </a:p>
          <a:p>
            <a:r>
              <a:rPr lang="cs-CZ" dirty="0" smtClean="0">
                <a:hlinkClick r:id="rId14"/>
              </a:rPr>
              <a:t>http://www.</a:t>
            </a:r>
            <a:r>
              <a:rPr lang="cs-CZ" dirty="0" err="1" smtClean="0">
                <a:hlinkClick r:id="rId14"/>
              </a:rPr>
              <a:t>smartpress.cz</a:t>
            </a:r>
            <a:r>
              <a:rPr lang="cs-CZ" dirty="0" smtClean="0">
                <a:hlinkClick r:id="rId14"/>
              </a:rPr>
              <a:t>/data/knihy/</a:t>
            </a:r>
            <a:r>
              <a:rPr lang="cs-CZ" dirty="0" err="1" smtClean="0">
                <a:hlinkClick r:id="rId14"/>
              </a:rPr>
              <a:t>sp</a:t>
            </a:r>
            <a:r>
              <a:rPr lang="cs-CZ" dirty="0" smtClean="0">
                <a:hlinkClick r:id="rId14"/>
              </a:rPr>
              <a:t>_</a:t>
            </a:r>
            <a:r>
              <a:rPr lang="cs-CZ" dirty="0" err="1" smtClean="0">
                <a:hlinkClick r:id="rId14"/>
              </a:rPr>
              <a:t>ukazka</a:t>
            </a:r>
            <a:r>
              <a:rPr lang="cs-CZ" dirty="0" smtClean="0">
                <a:hlinkClick r:id="rId14"/>
              </a:rPr>
              <a:t>_300.pdf</a:t>
            </a:r>
            <a:endParaRPr lang="cs-CZ" dirty="0" smtClean="0"/>
          </a:p>
          <a:p>
            <a:r>
              <a:rPr lang="cs-CZ" dirty="0" smtClean="0">
                <a:hlinkClick r:id="rId15"/>
              </a:rPr>
              <a:t>http://cs.wikipedia.org/wiki/Hypervitamin%C3%B3za</a:t>
            </a:r>
            <a:endParaRPr lang="cs-CZ" dirty="0" smtClean="0"/>
          </a:p>
          <a:p>
            <a:r>
              <a:rPr lang="cs-CZ" dirty="0" smtClean="0">
                <a:hlinkClick r:id="rId16"/>
              </a:rPr>
              <a:t>http://cs.wikipedia.org/wiki/Lidsk%C3%A1_v%C3%BD%C5%BEiva</a:t>
            </a:r>
            <a:r>
              <a:rPr lang="cs-CZ" dirty="0" smtClean="0"/>
              <a:t>   </a:t>
            </a:r>
          </a:p>
          <a:p>
            <a:r>
              <a:rPr lang="cs-CZ" dirty="0" smtClean="0">
                <a:hlinkClick r:id="rId17"/>
              </a:rPr>
              <a:t>http://www.</a:t>
            </a:r>
            <a:r>
              <a:rPr lang="cs-CZ" dirty="0" err="1" smtClean="0">
                <a:hlinkClick r:id="rId17"/>
              </a:rPr>
              <a:t>mte.cz</a:t>
            </a:r>
            <a:r>
              <a:rPr lang="cs-CZ" dirty="0" smtClean="0">
                <a:hlinkClick r:id="rId17"/>
              </a:rPr>
              <a:t>/</a:t>
            </a:r>
            <a:r>
              <a:rPr lang="cs-CZ" dirty="0" err="1" smtClean="0">
                <a:hlinkClick r:id="rId17"/>
              </a:rPr>
              <a:t>stravovani</a:t>
            </a:r>
            <a:r>
              <a:rPr lang="cs-CZ" dirty="0" smtClean="0">
                <a:hlinkClick r:id="rId17"/>
              </a:rPr>
              <a:t>-kolik-</a:t>
            </a:r>
            <a:r>
              <a:rPr lang="cs-CZ" dirty="0" err="1" smtClean="0">
                <a:hlinkClick r:id="rId17"/>
              </a:rPr>
              <a:t>jidla.htm</a:t>
            </a:r>
            <a:r>
              <a:rPr lang="cs-CZ" dirty="0" smtClean="0"/>
              <a:t> </a:t>
            </a:r>
            <a:endParaRPr lang="cs-CZ" dirty="0"/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76056" y="404664"/>
            <a:ext cx="3600400" cy="1728192"/>
          </a:xfrm>
        </p:spPr>
        <p:txBody>
          <a:bodyPr>
            <a:normAutofit/>
          </a:bodyPr>
          <a:lstStyle/>
          <a:p>
            <a:r>
              <a:rPr lang="cs-CZ" b="1" dirty="0" smtClean="0"/>
              <a:t>Stavba trávicí soustavy</a:t>
            </a:r>
            <a:endParaRPr lang="cs-CZ" b="1" dirty="0"/>
          </a:p>
        </p:txBody>
      </p:sp>
      <p:pic>
        <p:nvPicPr>
          <p:cNvPr id="4" name="Zástupný symbol pro obsah 3" descr="travici soustava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932040" cy="6834235"/>
          </a:xfrm>
        </p:spPr>
      </p:pic>
      <p:sp>
        <p:nvSpPr>
          <p:cNvPr id="5" name="TextovéPole 4"/>
          <p:cNvSpPr txBox="1"/>
          <p:nvPr/>
        </p:nvSpPr>
        <p:spPr>
          <a:xfrm>
            <a:off x="5076056" y="6021288"/>
            <a:ext cx="4067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4"/>
              </a:rPr>
              <a:t>http://cs.wikipedia.org/wiki/Tr%C3%A1vic%C3%AD_soustava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cs-CZ" b="1" dirty="0" smtClean="0"/>
              <a:t>TS v obraze – jazyk a zuby</a:t>
            </a:r>
            <a:endParaRPr lang="cs-CZ" b="1" dirty="0"/>
          </a:p>
        </p:txBody>
      </p:sp>
      <p:pic>
        <p:nvPicPr>
          <p:cNvPr id="5" name="Obrázek 4" descr="zuby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048" y="908720"/>
            <a:ext cx="3384376" cy="2748113"/>
          </a:xfrm>
          <a:prstGeom prst="rect">
            <a:avLst/>
          </a:prstGeom>
        </p:spPr>
      </p:pic>
      <p:pic>
        <p:nvPicPr>
          <p:cNvPr id="6" name="Obrázek 5" descr="jazy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1124744"/>
            <a:ext cx="4320480" cy="4938870"/>
          </a:xfrm>
          <a:prstGeom prst="rect">
            <a:avLst/>
          </a:prstGeom>
        </p:spPr>
      </p:pic>
      <p:pic>
        <p:nvPicPr>
          <p:cNvPr id="10" name="Obrázek 9" descr="zuby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0032" y="3789040"/>
            <a:ext cx="4104456" cy="2749986"/>
          </a:xfrm>
          <a:prstGeom prst="rect">
            <a:avLst/>
          </a:prstGeom>
        </p:spPr>
      </p:pic>
      <p:sp>
        <p:nvSpPr>
          <p:cNvPr id="11" name="TextovéPole 10"/>
          <p:cNvSpPr txBox="1"/>
          <p:nvPr/>
        </p:nvSpPr>
        <p:spPr>
          <a:xfrm>
            <a:off x="0" y="6211669"/>
            <a:ext cx="6088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Obrázky  jsou použity ze stránek, které jsou uvedené ve zdrojích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TS  v obraze – žaludek a dvanáctník</a:t>
            </a:r>
            <a:endParaRPr lang="cs-CZ" b="1" dirty="0"/>
          </a:p>
        </p:txBody>
      </p:sp>
      <p:pic>
        <p:nvPicPr>
          <p:cNvPr id="5" name="Obrázek 4" descr="žalude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3" y="908720"/>
            <a:ext cx="8692395" cy="4680520"/>
          </a:xfrm>
          <a:prstGeom prst="rect">
            <a:avLst/>
          </a:prstGeom>
        </p:spPr>
      </p:pic>
      <p:pic>
        <p:nvPicPr>
          <p:cNvPr id="6" name="Obrázek 5" descr="dvanáctní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4653135"/>
            <a:ext cx="2232248" cy="2122013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2771800" y="6165304"/>
            <a:ext cx="637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Obrázky jsou použity ze stránek, které jsou uvedené ve zdrojích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Játra</a:t>
            </a:r>
            <a:endParaRPr lang="cs-CZ" b="1" dirty="0"/>
          </a:p>
        </p:txBody>
      </p:sp>
      <p:pic>
        <p:nvPicPr>
          <p:cNvPr id="4" name="Zástupný symbol pro obsah 3" descr="játra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268760"/>
            <a:ext cx="6186603" cy="4392488"/>
          </a:xfrm>
        </p:spPr>
      </p:pic>
      <p:sp>
        <p:nvSpPr>
          <p:cNvPr id="5" name="TextovéPole 4"/>
          <p:cNvSpPr txBox="1"/>
          <p:nvPr/>
        </p:nvSpPr>
        <p:spPr>
          <a:xfrm>
            <a:off x="6623720" y="620688"/>
            <a:ext cx="252028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cs-CZ" sz="2000" dirty="0" smtClean="0"/>
              <a:t>Levý lalok</a:t>
            </a:r>
          </a:p>
          <a:p>
            <a:pPr marL="457200" indent="-457200">
              <a:buAutoNum type="arabicPeriod"/>
            </a:pPr>
            <a:endParaRPr lang="cs-CZ" sz="2000" dirty="0" smtClean="0"/>
          </a:p>
          <a:p>
            <a:r>
              <a:rPr lang="cs-CZ" sz="2000" dirty="0" smtClean="0"/>
              <a:t>2. Pravý lalok</a:t>
            </a:r>
          </a:p>
          <a:p>
            <a:endParaRPr lang="cs-CZ" sz="2000" dirty="0" smtClean="0"/>
          </a:p>
          <a:p>
            <a:r>
              <a:rPr lang="cs-CZ" sz="2000" dirty="0" smtClean="0"/>
              <a:t>3. Ocasatý lalok</a:t>
            </a:r>
          </a:p>
          <a:p>
            <a:endParaRPr lang="cs-CZ" sz="2000" dirty="0" smtClean="0"/>
          </a:p>
          <a:p>
            <a:r>
              <a:rPr lang="cs-CZ" sz="2000" dirty="0" smtClean="0"/>
              <a:t>4. Čtyřhranný lalok</a:t>
            </a:r>
          </a:p>
          <a:p>
            <a:endParaRPr lang="cs-CZ" sz="2000" dirty="0" smtClean="0"/>
          </a:p>
          <a:p>
            <a:r>
              <a:rPr lang="cs-CZ" sz="2000" dirty="0" smtClean="0"/>
              <a:t>5. Jaterní brána - vstup do jater  - jaterní tepna a vrátnicová žíla</a:t>
            </a:r>
          </a:p>
          <a:p>
            <a:endParaRPr lang="cs-CZ" sz="2000" dirty="0" smtClean="0"/>
          </a:p>
          <a:p>
            <a:r>
              <a:rPr lang="cs-CZ" sz="2000" dirty="0" smtClean="0"/>
              <a:t>6. Jaterní mízní uzliny</a:t>
            </a:r>
          </a:p>
          <a:p>
            <a:endParaRPr lang="cs-CZ" sz="2000" dirty="0" smtClean="0"/>
          </a:p>
          <a:p>
            <a:r>
              <a:rPr lang="cs-CZ" sz="2000" dirty="0" smtClean="0"/>
              <a:t>7. Žlučový měchýř vrostlý ve žlučníkové jámě</a:t>
            </a:r>
          </a:p>
          <a:p>
            <a:endParaRPr lang="cs-CZ" sz="20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467544" y="5949280"/>
            <a:ext cx="54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http://cs.wikipedia.org/wiki/J%C3%A1tra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Funkce jednotlivých částí  trávicí soustavy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rmAutofit fontScale="77500" lnSpcReduction="20000"/>
          </a:bodyPr>
          <a:lstStyle/>
          <a:p>
            <a:r>
              <a:rPr lang="cs-CZ" dirty="0" smtClean="0"/>
              <a:t>Ústní  dutina – rozmělnění, provlhčení, zahájení trávení</a:t>
            </a:r>
          </a:p>
          <a:p>
            <a:r>
              <a:rPr lang="cs-CZ" dirty="0" smtClean="0"/>
              <a:t>Jazyk – míchání, chemoreceptory chuti</a:t>
            </a:r>
          </a:p>
          <a:p>
            <a:r>
              <a:rPr lang="cs-CZ" dirty="0" smtClean="0"/>
              <a:t>Zuby - rozmělnění</a:t>
            </a:r>
          </a:p>
          <a:p>
            <a:r>
              <a:rPr lang="cs-CZ" dirty="0" smtClean="0"/>
              <a:t>Slinné žlázy – provlhčení, zahájení trávení</a:t>
            </a:r>
          </a:p>
          <a:p>
            <a:r>
              <a:rPr lang="cs-CZ" dirty="0" smtClean="0"/>
              <a:t>Hltan a jícen – peristaltika, posunování do žaludku</a:t>
            </a:r>
          </a:p>
          <a:p>
            <a:r>
              <a:rPr lang="cs-CZ" dirty="0" smtClean="0"/>
              <a:t>Žaludek – mechanické zpracování, desinfekce, trávení</a:t>
            </a:r>
          </a:p>
          <a:p>
            <a:r>
              <a:rPr lang="cs-CZ" dirty="0" smtClean="0"/>
              <a:t>Dvanáctník – peristaltika, posunování do střev, doplnění trávicích enzymů ze slinivky a jater</a:t>
            </a:r>
          </a:p>
          <a:p>
            <a:r>
              <a:rPr lang="cs-CZ" dirty="0" smtClean="0"/>
              <a:t>Slinivka a játra – produkce trávicích enzymů</a:t>
            </a:r>
          </a:p>
          <a:p>
            <a:r>
              <a:rPr lang="cs-CZ" dirty="0" smtClean="0"/>
              <a:t>Tenké střevo – dokončení trávení, vstřebávání živin </a:t>
            </a:r>
          </a:p>
          <a:p>
            <a:r>
              <a:rPr lang="cs-CZ" dirty="0" smtClean="0"/>
              <a:t>Tlusté  střevo – vstřebávání vody, zahuštění stolice</a:t>
            </a:r>
          </a:p>
          <a:p>
            <a:r>
              <a:rPr lang="cs-CZ" dirty="0" smtClean="0"/>
              <a:t>Slepé střevo – pravděpodobně imunitní doplněk organismu</a:t>
            </a:r>
          </a:p>
          <a:p>
            <a:r>
              <a:rPr lang="cs-CZ" dirty="0" smtClean="0"/>
              <a:t>Konečník a svěrače – shromaždiště stolice a řízené vyprazdňování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>Vitamíny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6064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cs-CZ" dirty="0" smtClean="0"/>
              <a:t>Nezbytná součást potravy</a:t>
            </a:r>
          </a:p>
          <a:p>
            <a:pPr>
              <a:buNone/>
            </a:pPr>
            <a:r>
              <a:rPr lang="cs-CZ" dirty="0" smtClean="0"/>
              <a:t>Udržují organismus v rovnováze, podporují funkci orgánů</a:t>
            </a:r>
          </a:p>
          <a:p>
            <a:pPr>
              <a:buNone/>
            </a:pPr>
            <a:r>
              <a:rPr lang="cs-CZ" dirty="0" smtClean="0"/>
              <a:t>Katalyzátory biochemických reakcí v organismu</a:t>
            </a:r>
          </a:p>
          <a:p>
            <a:pPr>
              <a:buNone/>
            </a:pPr>
            <a:r>
              <a:rPr lang="cs-CZ" dirty="0" smtClean="0"/>
              <a:t>Rozpustné v tucích – </a:t>
            </a:r>
            <a:r>
              <a:rPr lang="cs-CZ" b="1" dirty="0" smtClean="0"/>
              <a:t>A, D, E, K </a:t>
            </a:r>
            <a:r>
              <a:rPr lang="cs-CZ" dirty="0" smtClean="0"/>
              <a:t>(z potravy nelze vyloučit lipidy)</a:t>
            </a:r>
          </a:p>
          <a:p>
            <a:pPr>
              <a:buNone/>
            </a:pPr>
            <a:r>
              <a:rPr lang="cs-CZ" dirty="0" smtClean="0"/>
              <a:t>Rozpustné ve vodě – </a:t>
            </a:r>
            <a:r>
              <a:rPr lang="cs-CZ" b="1" dirty="0" smtClean="0"/>
              <a:t>C, komplex B</a:t>
            </a:r>
          </a:p>
          <a:p>
            <a:pPr>
              <a:buNone/>
            </a:pPr>
            <a:r>
              <a:rPr lang="cs-CZ" dirty="0" smtClean="0"/>
              <a:t>Nedostatek vitamínů – </a:t>
            </a:r>
            <a:r>
              <a:rPr lang="cs-CZ" b="1" dirty="0" smtClean="0"/>
              <a:t>hypovitaminóza, avitaminózy </a:t>
            </a:r>
            <a:r>
              <a:rPr lang="cs-CZ" dirty="0" smtClean="0"/>
              <a:t>(nedostatek C – kurděje)</a:t>
            </a:r>
          </a:p>
          <a:p>
            <a:pPr>
              <a:buNone/>
            </a:pPr>
            <a:r>
              <a:rPr lang="cs-CZ" dirty="0" smtClean="0"/>
              <a:t>Nadbytek vitamínů – </a:t>
            </a:r>
            <a:r>
              <a:rPr lang="cs-CZ" b="1" dirty="0" smtClean="0"/>
              <a:t>hypervitaminózy</a:t>
            </a:r>
            <a:r>
              <a:rPr lang="cs-CZ" dirty="0" smtClean="0"/>
              <a:t> vitamíny A, D, E, K – vedou až k poškození jater, D – kornatění cév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Voda a pitný režim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txBody>
          <a:bodyPr>
            <a:normAutofit fontScale="85000" lnSpcReduction="20000"/>
          </a:bodyPr>
          <a:lstStyle/>
          <a:p>
            <a:r>
              <a:rPr lang="cs-CZ" dirty="0" smtClean="0"/>
              <a:t>Funkce vody v organismu: tvoří vnitřní a vnější prostředí buněk, termoregulátor, součást  biochemických reakcí, transportní činidlo, </a:t>
            </a:r>
            <a:r>
              <a:rPr lang="cs-CZ" dirty="0" err="1" smtClean="0"/>
              <a:t>rozpoštědlo</a:t>
            </a:r>
            <a:endParaRPr lang="cs-CZ" dirty="0" smtClean="0"/>
          </a:p>
          <a:p>
            <a:r>
              <a:rPr lang="cs-CZ" dirty="0" smtClean="0"/>
              <a:t>Dehydratace – vede k nevratnému poškození nervové tkáně (nejnebezpečnější a nejrychlejší u dětí)</a:t>
            </a:r>
          </a:p>
          <a:p>
            <a:r>
              <a:rPr lang="cs-CZ" dirty="0" smtClean="0"/>
              <a:t>Příjem vody – 0,4 l na 10 kg hmotnosti</a:t>
            </a:r>
          </a:p>
          <a:p>
            <a:r>
              <a:rPr lang="cs-CZ" dirty="0" smtClean="0"/>
              <a:t>Pitný režim – regulovaný příjem vody, důležitá je pravidelnost, do 13 hodiny přijmout 2/3 objemu vody</a:t>
            </a:r>
          </a:p>
          <a:p>
            <a:r>
              <a:rPr lang="cs-CZ" dirty="0" smtClean="0"/>
              <a:t>Nevhodné jsou slazené limonády, jednostranné pití minerálních vod</a:t>
            </a:r>
          </a:p>
          <a:p>
            <a:r>
              <a:rPr lang="cs-CZ" dirty="0" smtClean="0"/>
              <a:t>Mléko a džusy jsou potravina</a:t>
            </a:r>
          </a:p>
          <a:p>
            <a:r>
              <a:rPr lang="cs-CZ" dirty="0" smtClean="0"/>
              <a:t>Káva, čaj, pivo, víno – dehydratuje (odvádí z těla tekutiny)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1347</TotalTime>
  <Words>1307</Words>
  <Application>Microsoft Office PowerPoint</Application>
  <PresentationFormat>Předvádění na obrazovce (4:3)</PresentationFormat>
  <Paragraphs>175</Paragraphs>
  <Slides>21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2" baseType="lpstr">
      <vt:lpstr>Motiv sady Office</vt:lpstr>
      <vt:lpstr>Gymnázium Joachima Barranda Beroun, Talichova 824, Beroun 2, 26601 tel., +420 (311) 623435, +420 (311) 621232, fax: +420 (311) 623435 www.gymberoun.cz  lidinsky@gymberoun.cz,  IČ: 47558407,  č.ú. 775 711 0297 / 0100 u KB Beroun   </vt:lpstr>
      <vt:lpstr>Klíčová slova</vt:lpstr>
      <vt:lpstr>Stavba trávicí soustavy</vt:lpstr>
      <vt:lpstr>TS v obraze – jazyk a zuby</vt:lpstr>
      <vt:lpstr>TS  v obraze – žaludek a dvanáctník</vt:lpstr>
      <vt:lpstr>Játra</vt:lpstr>
      <vt:lpstr>Funkce jednotlivých částí  trávicí soustavy</vt:lpstr>
      <vt:lpstr>Vitamíny </vt:lpstr>
      <vt:lpstr>Voda a pitný režim</vt:lpstr>
      <vt:lpstr>Tuky – lipidy</vt:lpstr>
      <vt:lpstr>Cukry – sacharidy a polysacharidy</vt:lpstr>
      <vt:lpstr>Bílkoviny – proteiny</vt:lpstr>
      <vt:lpstr>Kalorická hodnota</vt:lpstr>
      <vt:lpstr>Nutriční hodnota</vt:lpstr>
      <vt:lpstr>Metabolismus – látková výměna</vt:lpstr>
      <vt:lpstr>Stravovací návyky</vt:lpstr>
      <vt:lpstr>Jídelníček – pestrost a vyváženost</vt:lpstr>
      <vt:lpstr>Nemoci související s trávicí soustavou a stravováním </vt:lpstr>
      <vt:lpstr>Kolorektální karcinom – rakovina tlustého střeva</vt:lpstr>
      <vt:lpstr>Anorxie a obezita = psychiatrické poruchy</vt:lpstr>
      <vt:lpstr>Použitá literatura a webové stránky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Gymnázium Joachima Barranda Beroun, Talichova 824, Beroun 2, 26601 tel., +420 (311) 623435, +420 (311) 621232, fax: +420 (311) 623435 www.gymberoun.cz  lidinsky@gymberoun.cz,  IČ: 47558407,  č.ú. 775 711 0297 / 0100 u KB Beroun</dc:title>
  <dc:creator>stepnickova</dc:creator>
  <cp:lastModifiedBy>stepnickova</cp:lastModifiedBy>
  <cp:revision>72</cp:revision>
  <dcterms:created xsi:type="dcterms:W3CDTF">2013-01-11T17:05:52Z</dcterms:created>
  <dcterms:modified xsi:type="dcterms:W3CDTF">2013-04-14T12:21:59Z</dcterms:modified>
</cp:coreProperties>
</file>