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70" r:id="rId5"/>
    <p:sldId id="272" r:id="rId6"/>
    <p:sldId id="273" r:id="rId7"/>
    <p:sldId id="271" r:id="rId8"/>
    <p:sldId id="260" r:id="rId9"/>
    <p:sldId id="261" r:id="rId10"/>
    <p:sldId id="278" r:id="rId11"/>
    <p:sldId id="262" r:id="rId12"/>
    <p:sldId id="279" r:id="rId13"/>
    <p:sldId id="263" r:id="rId14"/>
    <p:sldId id="280" r:id="rId15"/>
    <p:sldId id="264" r:id="rId16"/>
    <p:sldId id="281" r:id="rId17"/>
    <p:sldId id="282" r:id="rId18"/>
    <p:sldId id="283" r:id="rId19"/>
    <p:sldId id="277" r:id="rId20"/>
    <p:sldId id="265" r:id="rId21"/>
    <p:sldId id="274" r:id="rId22"/>
    <p:sldId id="275" r:id="rId23"/>
    <p:sldId id="276" r:id="rId24"/>
    <p:sldId id="266" r:id="rId25"/>
    <p:sldId id="267" r:id="rId26"/>
    <p:sldId id="268" r:id="rId27"/>
    <p:sldId id="269" r:id="rId28"/>
    <p:sldId id="257" r:id="rId2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6" d="100"/>
          <a:sy n="66" d="100"/>
        </p:scale>
        <p:origin x="-14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EB956-1133-49A0-A88D-2FDB8988E07E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BEEBD-A103-4EA7-AAAC-5B178DA5502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BEEBD-A103-4EA7-AAAC-5B178DA55023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DB4E2-CA91-4A47-A236-EE8875905A64}" type="datetimeFigureOut">
              <a:rPr lang="cs-CZ" smtClean="0"/>
              <a:pPr/>
              <a:t>3.7.2013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idinsky@gymberoun.cz" TargetMode="External"/><Relationship Id="rId2" Type="http://schemas.openxmlformats.org/officeDocument/2006/relationships/hyperlink" Target="http://www.gymberoun.cz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Homo_habilis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en.wikipedia.org/wiki/File:Daka_Homo_erectus.jpg" TargetMode="Externa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Homo_neanderthalensis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V%C4%9Bstonick%C3%A1_venu%C5%A1e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en.wikipedia.org/wiki/Cromagnon" TargetMode="External"/><Relationship Id="rId4" Type="http://schemas.openxmlformats.org/officeDocument/2006/relationships/hyperlink" Target="http://zburian.blogspot.cz/search/label/Prehistoric%20Man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Lidsk%C3%A9_ras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Doln%C3%AD_V%C4%9Bstonice" TargetMode="External"/><Relationship Id="rId3" Type="http://schemas.openxmlformats.org/officeDocument/2006/relationships/hyperlink" Target="http://en.wikipedia.org/wiki/%C5%A0ipka_(cave)" TargetMode="External"/><Relationship Id="rId7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hyperlink" Target="http://cs.wikipedia.org/wiki/P%C5%99edmost%C3%AD_u_P%C5%99erova_(archeologick%C3%A1_lokalita)" TargetMode="Externa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Hominid%C3%A9" TargetMode="External"/><Relationship Id="rId2" Type="http://schemas.openxmlformats.org/officeDocument/2006/relationships/hyperlink" Target="http://www.zatlanka.cz/vyukove-material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%C5%99edmost%C3%AD_u_P%C5%99erova_(archeologick%C3%A1_lokalita)" TargetMode="External"/><Relationship Id="rId5" Type="http://schemas.openxmlformats.org/officeDocument/2006/relationships/hyperlink" Target="http://en.wikipedia.org/wiki/List_of_human_evolution_fossils" TargetMode="External"/><Relationship Id="rId4" Type="http://schemas.openxmlformats.org/officeDocument/2006/relationships/hyperlink" Target="http://cs.wikipedia.org/wiki/V%C3%BDvoj_%C4%8Dlov%C4%9Bk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Gorila" TargetMode="External"/><Relationship Id="rId7" Type="http://schemas.openxmlformats.org/officeDocument/2006/relationships/image" Target="../media/image5.jpeg"/><Relationship Id="rId2" Type="http://schemas.openxmlformats.org/officeDocument/2006/relationships/hyperlink" Target="http://en.wikipedia.org/wiki/Orangutan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en.wikipedia.org/wiki/Common_chimpanze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Prim%C3%A1ti" TargetMode="External"/><Relationship Id="rId13" Type="http://schemas.openxmlformats.org/officeDocument/2006/relationships/hyperlink" Target="http://cs.wikipedia.org/wiki/Hominidi" TargetMode="External"/><Relationship Id="rId3" Type="http://schemas.openxmlformats.org/officeDocument/2006/relationships/hyperlink" Target="http://cs.wikipedia.org/wiki/Strunatci" TargetMode="External"/><Relationship Id="rId7" Type="http://schemas.openxmlformats.org/officeDocument/2006/relationships/hyperlink" Target="http://cs.wikipedia.org/wiki/Placent%C3%A1lov%C3%A9" TargetMode="External"/><Relationship Id="rId12" Type="http://schemas.openxmlformats.org/officeDocument/2006/relationships/hyperlink" Target="http://cs.wikipedia.org/wiki/Hominoidi" TargetMode="External"/><Relationship Id="rId2" Type="http://schemas.openxmlformats.org/officeDocument/2006/relationships/hyperlink" Target="http://cs.wikipedia.org/wiki/%C5%BDivo%C4%8Dichov%C3%A9" TargetMode="External"/><Relationship Id="rId16" Type="http://schemas.openxmlformats.org/officeDocument/2006/relationships/hyperlink" Target="http://cs.wikipedia.org/wiki/Homo_sapie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avci" TargetMode="External"/><Relationship Id="rId11" Type="http://schemas.openxmlformats.org/officeDocument/2006/relationships/hyperlink" Target="http://cs.wikipedia.org/wiki/%C3%9Azkonos%C3%AD" TargetMode="External"/><Relationship Id="rId5" Type="http://schemas.openxmlformats.org/officeDocument/2006/relationships/hyperlink" Target="http://cs.wikipedia.org/wiki/%C4%8Cty%C5%99no%C5%BEci" TargetMode="External"/><Relationship Id="rId15" Type="http://schemas.openxmlformats.org/officeDocument/2006/relationships/hyperlink" Target="http://cs.wikipedia.org/wiki/Homo" TargetMode="External"/><Relationship Id="rId10" Type="http://schemas.openxmlformats.org/officeDocument/2006/relationships/hyperlink" Target="http://cs.wikipedia.org/wiki/Opice" TargetMode="External"/><Relationship Id="rId4" Type="http://schemas.openxmlformats.org/officeDocument/2006/relationships/hyperlink" Target="http://cs.wikipedia.org/wiki/Obratlovci" TargetMode="External"/><Relationship Id="rId9" Type="http://schemas.openxmlformats.org/officeDocument/2006/relationships/hyperlink" Target="http://cs.wikipedia.org/wiki/Vy%C5%A1%C5%A1%C3%AD_prim%C3%A1ti" TargetMode="External"/><Relationship Id="rId14" Type="http://schemas.openxmlformats.org/officeDocument/2006/relationships/hyperlink" Target="http://cs.wikipedia.org/wiki/Hominina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Cromagnon" TargetMode="External"/><Relationship Id="rId3" Type="http://schemas.openxmlformats.org/officeDocument/2006/relationships/image" Target="../media/image7.jpeg"/><Relationship Id="rId7" Type="http://schemas.openxmlformats.org/officeDocument/2006/relationships/hyperlink" Target="http://cs.wikipedia.org/wiki/Neandrt%C3%A1lec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Common_chimpanzee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egyptopithecus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35696" y="2636912"/>
            <a:ext cx="6840760" cy="648072"/>
          </a:xfrm>
        </p:spPr>
        <p:txBody>
          <a:bodyPr>
            <a:noAutofit/>
          </a:bodyPr>
          <a:lstStyle/>
          <a:p>
            <a:pPr algn="l"/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Gymnázium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Joachima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Barranda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Beroun,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Talichova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824, Beroun 2, 26601</a:t>
            </a:r>
            <a:br>
              <a:rPr lang="cs-CZ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tel., +420 (311) 623435, +420 (311) 621232, fax: +420 (311) 623435 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www.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lidinsky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,  IČ: 47558407,  </a:t>
            </a:r>
            <a:r>
              <a:rPr lang="cs-CZ" sz="1600" dirty="0" err="1">
                <a:latin typeface="Times New Roman" pitchFamily="18" charset="0"/>
                <a:cs typeface="Times New Roman" pitchFamily="18" charset="0"/>
              </a:rPr>
              <a:t>č.ú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. 775 711 0297 / 0100 u KB Beroun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cs-CZ" sz="1600" dirty="0"/>
              <a:t/>
            </a:r>
            <a:br>
              <a:rPr lang="cs-CZ" sz="1600" dirty="0"/>
            </a:b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b="1" dirty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4704"/>
            <a:ext cx="7848872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204864"/>
            <a:ext cx="1152128" cy="108012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ovéPole 7"/>
          <p:cNvSpPr txBox="1"/>
          <p:nvPr/>
        </p:nvSpPr>
        <p:spPr>
          <a:xfrm>
            <a:off x="1115616" y="3933056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smtClean="0">
                <a:latin typeface="Times New Roman" pitchFamily="18" charset="0"/>
                <a:cs typeface="Times New Roman" pitchFamily="18" charset="0"/>
              </a:rPr>
              <a:t>VY_32_INOVACE_2620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cs-CZ" sz="4000" b="1" dirty="0"/>
              <a:t>Evoluce člověka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Australopithecus</a:t>
            </a:r>
            <a:endParaRPr lang="cs-CZ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Nálezy z Afriky – Etiopie, „člověk jižní“, přechodná forma mezi </a:t>
            </a:r>
            <a:r>
              <a:rPr lang="cs-CZ" dirty="0" err="1" smtClean="0"/>
              <a:t>lidoopem</a:t>
            </a:r>
            <a:r>
              <a:rPr lang="cs-CZ" dirty="0" smtClean="0"/>
              <a:t> a člověkem</a:t>
            </a:r>
          </a:p>
          <a:p>
            <a:r>
              <a:rPr lang="cs-CZ" dirty="0" smtClean="0"/>
              <a:t>Značně proměnlivý typ: </a:t>
            </a:r>
            <a:r>
              <a:rPr lang="cs-CZ" b="1" dirty="0" smtClean="0"/>
              <a:t>gracilní</a:t>
            </a:r>
            <a:r>
              <a:rPr lang="cs-CZ" dirty="0" smtClean="0"/>
              <a:t> – 30 kg, 1 m výšky, </a:t>
            </a:r>
            <a:r>
              <a:rPr lang="cs-CZ" b="1" dirty="0" smtClean="0"/>
              <a:t>robustní</a:t>
            </a:r>
            <a:r>
              <a:rPr lang="cs-CZ" dirty="0" smtClean="0"/>
              <a:t> – až 65 kg, 1,7 m výšky</a:t>
            </a:r>
          </a:p>
          <a:p>
            <a:r>
              <a:rPr lang="cs-CZ" dirty="0" smtClean="0"/>
              <a:t>Žil asi před 3 600 000 – 2 600 000 let</a:t>
            </a:r>
          </a:p>
          <a:p>
            <a:pPr>
              <a:buNone/>
            </a:pPr>
            <a:r>
              <a:rPr lang="cs-CZ" b="1" dirty="0" smtClean="0"/>
              <a:t>Sledujeme</a:t>
            </a:r>
            <a:r>
              <a:rPr lang="cs-CZ" dirty="0" smtClean="0"/>
              <a:t>: napřimování postavy, předozadní zploštění hrudníku, </a:t>
            </a:r>
            <a:r>
              <a:rPr lang="cs-CZ" dirty="0" err="1" smtClean="0"/>
              <a:t>vertikalitu</a:t>
            </a:r>
            <a:r>
              <a:rPr lang="cs-CZ" dirty="0" smtClean="0"/>
              <a:t> lebky, zvětšování mozkovny – tyto jevy se nazývají </a:t>
            </a:r>
            <a:r>
              <a:rPr lang="cs-CZ" b="1" dirty="0" err="1" smtClean="0"/>
              <a:t>hominizace</a:t>
            </a:r>
            <a:endParaRPr lang="cs-CZ" b="1" dirty="0" smtClean="0"/>
          </a:p>
          <a:p>
            <a:pPr>
              <a:buNone/>
            </a:pPr>
            <a:r>
              <a:rPr lang="cs-CZ" b="1" dirty="0" smtClean="0"/>
              <a:t>K současné formě člověka vede větev A. </a:t>
            </a:r>
            <a:r>
              <a:rPr lang="cs-CZ" b="1" dirty="0" err="1" smtClean="0"/>
              <a:t>africanus</a:t>
            </a:r>
            <a:r>
              <a:rPr lang="cs-CZ" b="1" dirty="0" smtClean="0"/>
              <a:t> tzv. gracilní (jemný) typ – do jídelníčku zařadil BÍLKOVINY (maso)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Homo </a:t>
            </a:r>
            <a:r>
              <a:rPr lang="cs-CZ" b="1" dirty="0" err="1" smtClean="0"/>
              <a:t>habilis</a:t>
            </a:r>
            <a:endParaRPr lang="cs-CZ" b="1" dirty="0"/>
          </a:p>
        </p:txBody>
      </p:sp>
      <p:pic>
        <p:nvPicPr>
          <p:cNvPr id="5" name="Zástupný symbol pro obsah 4" descr="Homo_habil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196752"/>
            <a:ext cx="3394472" cy="4525963"/>
          </a:xfrm>
        </p:spPr>
      </p:pic>
      <p:sp>
        <p:nvSpPr>
          <p:cNvPr id="4" name="Obdélník 3"/>
          <p:cNvSpPr/>
          <p:nvPr/>
        </p:nvSpPr>
        <p:spPr>
          <a:xfrm>
            <a:off x="323528" y="5949280"/>
            <a:ext cx="4329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http://en.wikipedia.org/wiki/Homo_habilis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Obrázek 5" descr="456px-Homo_habilis-leb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196752"/>
            <a:ext cx="3398681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Homo </a:t>
            </a:r>
            <a:r>
              <a:rPr lang="cs-CZ" b="1" dirty="0" err="1" smtClean="0"/>
              <a:t>habilis</a:t>
            </a:r>
            <a:r>
              <a:rPr lang="cs-CZ" b="1" dirty="0" smtClean="0"/>
              <a:t> – člověk zručný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Pozůstatky nalezeny v </a:t>
            </a:r>
            <a:r>
              <a:rPr lang="cs-CZ" dirty="0" err="1" smtClean="0"/>
              <a:t>Tanzánii</a:t>
            </a:r>
            <a:r>
              <a:rPr lang="cs-CZ" dirty="0" smtClean="0"/>
              <a:t> a Etiopii</a:t>
            </a:r>
          </a:p>
          <a:p>
            <a:r>
              <a:rPr lang="cs-CZ" dirty="0" smtClean="0"/>
              <a:t>Žili asi před  2 000 </a:t>
            </a:r>
            <a:r>
              <a:rPr lang="cs-CZ" dirty="0" err="1" smtClean="0"/>
              <a:t>000</a:t>
            </a:r>
            <a:r>
              <a:rPr lang="cs-CZ" dirty="0" smtClean="0"/>
              <a:t> až 1 400 000 lety</a:t>
            </a:r>
          </a:p>
          <a:p>
            <a:r>
              <a:rPr lang="cs-CZ" dirty="0" smtClean="0"/>
              <a:t>Hmotnost: 30 – 40 kg, výška: 135 cm</a:t>
            </a:r>
          </a:p>
          <a:p>
            <a:r>
              <a:rPr lang="cs-CZ" dirty="0" smtClean="0"/>
              <a:t>Obýval savany, řídké lesy</a:t>
            </a:r>
          </a:p>
          <a:p>
            <a:r>
              <a:rPr lang="cs-CZ" dirty="0" smtClean="0"/>
              <a:t>Všežravec</a:t>
            </a:r>
          </a:p>
          <a:p>
            <a:r>
              <a:rPr lang="cs-CZ" dirty="0" smtClean="0"/>
              <a:t>Vyráběl kamenné nástroje</a:t>
            </a:r>
          </a:p>
          <a:p>
            <a:r>
              <a:rPr lang="cs-CZ" dirty="0" smtClean="0"/>
              <a:t>Lovil</a:t>
            </a:r>
          </a:p>
          <a:p>
            <a:r>
              <a:rPr lang="cs-CZ" dirty="0" smtClean="0"/>
              <a:t>Obýval přirozené </a:t>
            </a:r>
            <a:r>
              <a:rPr lang="cs-CZ" dirty="0" err="1" smtClean="0"/>
              <a:t>úkryta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96952" y="0"/>
            <a:ext cx="6347048" cy="1143000"/>
          </a:xfrm>
        </p:spPr>
        <p:txBody>
          <a:bodyPr/>
          <a:lstStyle/>
          <a:p>
            <a:r>
              <a:rPr lang="cs-CZ" b="1" dirty="0" smtClean="0"/>
              <a:t>Homo </a:t>
            </a:r>
            <a:r>
              <a:rPr lang="cs-CZ" b="1" dirty="0" err="1" smtClean="0"/>
              <a:t>erectus</a:t>
            </a:r>
            <a:endParaRPr lang="cs-CZ" b="1" dirty="0"/>
          </a:p>
        </p:txBody>
      </p:sp>
      <p:pic>
        <p:nvPicPr>
          <p:cNvPr id="4" name="Zástupný symbol pro obsah 3" descr="519px-Homo_erectus_adult_female_-_head_model_-_Smithsonian_Museum_of_Natural_History_-_2012-05-17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2605088" cy="3011487"/>
          </a:xfrm>
        </p:spPr>
      </p:pic>
      <p:pic>
        <p:nvPicPr>
          <p:cNvPr id="5" name="Obrázek 4" descr="Homo_erectus_n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56992"/>
            <a:ext cx="2627987" cy="3284984"/>
          </a:xfrm>
          <a:prstGeom prst="rect">
            <a:avLst/>
          </a:prstGeom>
        </p:spPr>
      </p:pic>
      <p:pic>
        <p:nvPicPr>
          <p:cNvPr id="9" name="Obrázek 8" descr="800px-Daka_Homo_erectus rodin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980728"/>
            <a:ext cx="5580732" cy="4768989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2987824" y="6021288"/>
            <a:ext cx="615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5"/>
              </a:rPr>
              <a:t>http://en.wikipedia.org/wiki/File:Daka_Homo_erectus.jpg#file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Homo </a:t>
            </a:r>
            <a:r>
              <a:rPr lang="cs-CZ" b="1" dirty="0" err="1" smtClean="0"/>
              <a:t>erectus</a:t>
            </a:r>
            <a:r>
              <a:rPr lang="cs-CZ" b="1" dirty="0" smtClean="0"/>
              <a:t> – člověk vzpřímený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Výskyt zjištěn v Africe, Evropě, Asii (Jáva, Čína)</a:t>
            </a:r>
          </a:p>
          <a:p>
            <a:r>
              <a:rPr lang="cs-CZ" dirty="0" smtClean="0"/>
              <a:t>Doba výskytu před 1 800 000 – 350 000 lety – starší čtvrtohory (pleistocén)</a:t>
            </a:r>
          </a:p>
          <a:p>
            <a:r>
              <a:rPr lang="cs-CZ" b="1" dirty="0" smtClean="0"/>
              <a:t>Uměl používat oheň</a:t>
            </a:r>
          </a:p>
          <a:p>
            <a:r>
              <a:rPr lang="cs-CZ" dirty="0" smtClean="0"/>
              <a:t>Výška: 150 -  170 cm, mozkovna o objemu: 770 – 1250 cm3</a:t>
            </a:r>
          </a:p>
          <a:p>
            <a:r>
              <a:rPr lang="cs-CZ" dirty="0" smtClean="0"/>
              <a:t>Pokračuje </a:t>
            </a:r>
            <a:r>
              <a:rPr lang="cs-CZ" dirty="0" err="1" smtClean="0"/>
              <a:t>hominizace</a:t>
            </a:r>
            <a:r>
              <a:rPr lang="cs-CZ" dirty="0" smtClean="0"/>
              <a:t> a </a:t>
            </a:r>
            <a:r>
              <a:rPr lang="cs-CZ" dirty="0" err="1" smtClean="0"/>
              <a:t>sapientace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cs-CZ" b="1" dirty="0" smtClean="0"/>
              <a:t>Homo sapiens </a:t>
            </a:r>
            <a:r>
              <a:rPr lang="cs-CZ" b="1" dirty="0" err="1" smtClean="0"/>
              <a:t>neandrtalensis</a:t>
            </a:r>
            <a:endParaRPr lang="cs-CZ" b="1" dirty="0"/>
          </a:p>
        </p:txBody>
      </p:sp>
      <p:pic>
        <p:nvPicPr>
          <p:cNvPr id="5" name="Obrázek 4" descr="Neandertal_adam_ve_kadın_modeli,_Almany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836712"/>
            <a:ext cx="7128792" cy="5426395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539552" y="6453336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http://cs.wikipedia.org/wiki/Homo_neanderthalensis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Homo </a:t>
            </a:r>
            <a:r>
              <a:rPr lang="cs-CZ" b="1" dirty="0" err="1" smtClean="0"/>
              <a:t>neandertalensis</a:t>
            </a:r>
            <a:r>
              <a:rPr lang="cs-CZ" b="1" dirty="0" smtClean="0"/>
              <a:t> – neandrtálec a časné formy Homo sapiens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248472"/>
          </a:xfrm>
        </p:spPr>
        <p:txBody>
          <a:bodyPr/>
          <a:lstStyle/>
          <a:p>
            <a:r>
              <a:rPr lang="cs-CZ" dirty="0" smtClean="0"/>
              <a:t>Homo sapiens – rozsáhlé rozšíření po planetě, různě úspěšné populace, dokončena </a:t>
            </a:r>
            <a:r>
              <a:rPr lang="cs-CZ" dirty="0" err="1" smtClean="0"/>
              <a:t>hominizace</a:t>
            </a:r>
            <a:r>
              <a:rPr lang="cs-CZ" dirty="0" smtClean="0"/>
              <a:t>, pokračuje </a:t>
            </a:r>
            <a:r>
              <a:rPr lang="cs-CZ" dirty="0" err="1" smtClean="0"/>
              <a:t>sapientace</a:t>
            </a:r>
            <a:r>
              <a:rPr lang="cs-CZ" dirty="0" smtClean="0"/>
              <a:t> – vede ke vzniku Homo sapiens </a:t>
            </a:r>
            <a:r>
              <a:rPr lang="cs-CZ" dirty="0" err="1" smtClean="0"/>
              <a:t>sapiens</a:t>
            </a:r>
            <a:endParaRPr lang="cs-CZ" dirty="0" smtClean="0"/>
          </a:p>
          <a:p>
            <a:r>
              <a:rPr lang="cs-CZ" dirty="0" smtClean="0"/>
              <a:t>Neandrtálci jsou slepá vývojová větev – největší z předků moderního člověka, z neznámých důvodů vyhynuli</a:t>
            </a:r>
          </a:p>
          <a:p>
            <a:r>
              <a:rPr lang="cs-CZ" dirty="0" smtClean="0"/>
              <a:t>Sběrači, lovci, bojovníci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Předvěký Homo sapiens </a:t>
            </a:r>
            <a:r>
              <a:rPr lang="cs-CZ" b="1" dirty="0" err="1" smtClean="0"/>
              <a:t>sapiens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124744"/>
            <a:ext cx="6480720" cy="5733256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Původ v Africe</a:t>
            </a:r>
          </a:p>
          <a:p>
            <a:r>
              <a:rPr lang="cs-CZ" dirty="0" smtClean="0"/>
              <a:t>Doložen už před 100 000 lety</a:t>
            </a:r>
          </a:p>
          <a:p>
            <a:r>
              <a:rPr lang="cs-CZ" dirty="0" smtClean="0"/>
              <a:t>106 – 170 cm výšky, mozkovna o kapacitě dnešních lidí – průměr 1250 g</a:t>
            </a:r>
          </a:p>
          <a:p>
            <a:r>
              <a:rPr lang="cs-CZ" dirty="0" smtClean="0"/>
              <a:t>Osídloval rozsáhlá území</a:t>
            </a:r>
          </a:p>
          <a:p>
            <a:r>
              <a:rPr lang="cs-CZ" dirty="0" smtClean="0"/>
              <a:t>Lovil organizovaně</a:t>
            </a:r>
          </a:p>
          <a:p>
            <a:r>
              <a:rPr lang="cs-CZ" dirty="0" smtClean="0"/>
              <a:t>Pohřbíval své mrtvé</a:t>
            </a:r>
          </a:p>
          <a:p>
            <a:r>
              <a:rPr lang="cs-CZ" dirty="0" smtClean="0"/>
              <a:t>Stavěl primitivní obydlí</a:t>
            </a:r>
          </a:p>
          <a:p>
            <a:r>
              <a:rPr lang="cs-CZ" dirty="0" smtClean="0"/>
              <a:t>Umění – sošky, nástěnné malby</a:t>
            </a:r>
          </a:p>
          <a:p>
            <a:r>
              <a:rPr lang="cs-CZ" dirty="0" smtClean="0"/>
              <a:t>Duchovní život – </a:t>
            </a:r>
            <a:r>
              <a:rPr lang="cs-CZ" dirty="0" err="1" smtClean="0"/>
              <a:t>šamanství</a:t>
            </a:r>
            <a:r>
              <a:rPr lang="cs-CZ" dirty="0" smtClean="0"/>
              <a:t>, rituály</a:t>
            </a:r>
          </a:p>
          <a:p>
            <a:r>
              <a:rPr lang="cs-CZ" dirty="0" smtClean="0"/>
              <a:t>Naleziště: </a:t>
            </a:r>
            <a:r>
              <a:rPr lang="cs-CZ" dirty="0" err="1" smtClean="0"/>
              <a:t>Altamira</a:t>
            </a:r>
            <a:r>
              <a:rPr lang="cs-CZ" dirty="0" smtClean="0"/>
              <a:t> ve Španělsku, </a:t>
            </a:r>
            <a:r>
              <a:rPr lang="cs-CZ" dirty="0" err="1" smtClean="0"/>
              <a:t>Lascaux</a:t>
            </a:r>
            <a:r>
              <a:rPr lang="cs-CZ" dirty="0" smtClean="0"/>
              <a:t> ve Francii, Dolní Věstonice - a Předmostí u Přerova v Čechách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 descr="Vestonicka_venuse_ed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1196751"/>
            <a:ext cx="2520280" cy="4925629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436096" y="6211669"/>
            <a:ext cx="3707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http://en.wikipedia.org/wiki/V%C4%9Bstonick%C3%A1_venu%C5%A1e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cs-CZ" b="1" dirty="0" smtClean="0"/>
              <a:t>Předvěký Homo sapiens </a:t>
            </a:r>
            <a:r>
              <a:rPr lang="cs-CZ" b="1" dirty="0" err="1" smtClean="0"/>
              <a:t>sapiens</a:t>
            </a:r>
            <a:endParaRPr lang="cs-CZ" dirty="0"/>
          </a:p>
        </p:txBody>
      </p:sp>
      <p:pic>
        <p:nvPicPr>
          <p:cNvPr id="4" name="Zástupný symbol pro obsah 3" descr="Cro-Magnon_man_render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078610" cy="4227450"/>
          </a:xfrm>
        </p:spPr>
      </p:pic>
      <p:pic>
        <p:nvPicPr>
          <p:cNvPr id="5" name="Obrázek 4" descr="magic_rites_by_zdenek_burian_19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852936"/>
            <a:ext cx="5410673" cy="37164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23528" y="5380672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http://zburian.blogspot.cz/search/label/Prehistoric%20Man</a:t>
            </a:r>
            <a:r>
              <a:rPr lang="cs-CZ" dirty="0" smtClean="0"/>
              <a:t> , </a:t>
            </a:r>
            <a:r>
              <a:rPr lang="cs-CZ" dirty="0" smtClean="0">
                <a:hlinkClick r:id="rId5"/>
              </a:rPr>
              <a:t>http://en.wikipedia.org/wiki/Cromagnon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7" name="Obrázek 6" descr="Lascaux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1052737"/>
            <a:ext cx="2304256" cy="1733972"/>
          </a:xfrm>
          <a:prstGeom prst="rect">
            <a:avLst/>
          </a:prstGeom>
        </p:spPr>
      </p:pic>
      <p:pic>
        <p:nvPicPr>
          <p:cNvPr id="8" name="Obrázek 7" descr="717px-Cro-Magnon-male-Skull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4248" y="1124744"/>
            <a:ext cx="1937415" cy="16212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mapa r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8208912" cy="630932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39552" y="6453336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http://cs.wikipedia.org/wiki/Lidsk%C3%A9_ras</a:t>
            </a:r>
            <a:r>
              <a:rPr lang="cs-CZ" dirty="0" smtClean="0"/>
              <a:t> 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Klíčová slova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strunatci, savci, tana, primáti, šimpanzi, orangutani, gorily, </a:t>
            </a:r>
            <a:r>
              <a:rPr lang="cs-CZ" dirty="0" err="1" smtClean="0"/>
              <a:t>Aegyptopithecus</a:t>
            </a:r>
            <a:r>
              <a:rPr lang="cs-CZ" dirty="0" smtClean="0"/>
              <a:t>, </a:t>
            </a:r>
            <a:r>
              <a:rPr lang="cs-CZ" dirty="0" err="1" smtClean="0"/>
              <a:t>Proconsul</a:t>
            </a:r>
            <a:r>
              <a:rPr lang="cs-CZ" dirty="0" smtClean="0"/>
              <a:t>, </a:t>
            </a:r>
            <a:r>
              <a:rPr lang="cs-CZ" dirty="0" err="1" smtClean="0"/>
              <a:t>Dryopithecus</a:t>
            </a:r>
            <a:r>
              <a:rPr lang="cs-CZ" dirty="0" smtClean="0"/>
              <a:t>, </a:t>
            </a:r>
            <a:r>
              <a:rPr lang="cs-CZ" dirty="0" err="1" smtClean="0"/>
              <a:t>Australopithecus</a:t>
            </a:r>
            <a:r>
              <a:rPr lang="cs-CZ" dirty="0" smtClean="0"/>
              <a:t> a jeho druhy, Homo </a:t>
            </a:r>
            <a:r>
              <a:rPr lang="cs-CZ" dirty="0" err="1" smtClean="0"/>
              <a:t>habilis</a:t>
            </a:r>
            <a:r>
              <a:rPr lang="cs-CZ" dirty="0" smtClean="0"/>
              <a:t>, Homo </a:t>
            </a:r>
            <a:r>
              <a:rPr lang="cs-CZ" dirty="0" err="1" smtClean="0"/>
              <a:t>erectus</a:t>
            </a:r>
            <a:r>
              <a:rPr lang="cs-CZ" dirty="0" smtClean="0"/>
              <a:t>, Homo sapiens </a:t>
            </a:r>
            <a:r>
              <a:rPr lang="cs-CZ" dirty="0" err="1" smtClean="0"/>
              <a:t>neandrtalensis</a:t>
            </a:r>
            <a:r>
              <a:rPr lang="cs-CZ" dirty="0" smtClean="0"/>
              <a:t>, Homo sapiens </a:t>
            </a:r>
            <a:r>
              <a:rPr lang="cs-CZ" dirty="0" err="1" smtClean="0"/>
              <a:t>sapiens</a:t>
            </a:r>
            <a:r>
              <a:rPr lang="cs-CZ" dirty="0" smtClean="0"/>
              <a:t>, změny na kostře – </a:t>
            </a:r>
            <a:r>
              <a:rPr lang="cs-CZ" dirty="0" err="1" smtClean="0"/>
              <a:t>hominzace</a:t>
            </a:r>
            <a:r>
              <a:rPr lang="cs-CZ" dirty="0" smtClean="0"/>
              <a:t>, změny v chování – </a:t>
            </a:r>
            <a:r>
              <a:rPr lang="cs-CZ" dirty="0" err="1" smtClean="0"/>
              <a:t>sapientace</a:t>
            </a:r>
            <a:r>
              <a:rPr lang="cs-CZ" dirty="0" smtClean="0"/>
              <a:t>, „špetka“, mozkovna, páteř - lordózy, kyfózy, obličejové partie, hrudník, končetiny, vzpřímení postavy, atavismy, rudimenty, Afrika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b="1" dirty="0" smtClean="0"/>
              <a:t>Homo sapiens </a:t>
            </a:r>
            <a:r>
              <a:rPr lang="cs-CZ" b="1" dirty="0" err="1" smtClean="0"/>
              <a:t>sapiens</a:t>
            </a:r>
            <a:endParaRPr lang="cs-CZ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683568" y="1124744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Europoidní </a:t>
            </a:r>
            <a:r>
              <a:rPr lang="cs-CZ" sz="2400" dirty="0" smtClean="0"/>
              <a:t>– běloši, původem z Evropy, západní Asie a severní Africe</a:t>
            </a:r>
            <a:endParaRPr lang="cs-CZ" sz="2400" dirty="0"/>
          </a:p>
        </p:txBody>
      </p:sp>
      <p:pic>
        <p:nvPicPr>
          <p:cNvPr id="7" name="Obrázek 6" descr="Europaeid_typ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988840"/>
            <a:ext cx="7056784" cy="4594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464400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cs-CZ" sz="4000" b="1" dirty="0" smtClean="0"/>
              <a:t>Homo sapiens </a:t>
            </a:r>
            <a:r>
              <a:rPr lang="cs-CZ" sz="4000" b="1" dirty="0" err="1" smtClean="0"/>
              <a:t>sapiens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3"/>
            <a:ext cx="4114800" cy="35283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b="1" dirty="0" smtClean="0"/>
              <a:t>Mongoloidní </a:t>
            </a:r>
            <a:r>
              <a:rPr lang="cs-CZ" dirty="0" smtClean="0"/>
              <a:t>(žlutá), mongolskou skupinu </a:t>
            </a:r>
            <a:r>
              <a:rPr lang="cs-CZ" dirty="0" err="1" smtClean="0"/>
              <a:t>Inuity</a:t>
            </a:r>
            <a:r>
              <a:rPr lang="cs-CZ" dirty="0" smtClean="0"/>
              <a:t> (Eskymáky), americké Indiány a </a:t>
            </a:r>
            <a:r>
              <a:rPr lang="cs-CZ" dirty="0" err="1" smtClean="0"/>
              <a:t>Austronésany</a:t>
            </a:r>
            <a:r>
              <a:rPr lang="cs-CZ" dirty="0" smtClean="0"/>
              <a:t>, pochází z východní a jihovýchodní Asie, Severní a Jižní Ameriky </a:t>
            </a:r>
            <a:endParaRPr lang="cs-CZ" dirty="0"/>
          </a:p>
        </p:txBody>
      </p:sp>
      <p:pic>
        <p:nvPicPr>
          <p:cNvPr id="4" name="Obrázek 3" descr="mon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2808" y="-28517"/>
            <a:ext cx="4541192" cy="68865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Homo sapiens </a:t>
            </a:r>
            <a:r>
              <a:rPr lang="cs-CZ" b="1" dirty="0" err="1" smtClean="0"/>
              <a:t>sapiens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3501008"/>
            <a:ext cx="3610744" cy="3024336"/>
          </a:xfrm>
        </p:spPr>
        <p:txBody>
          <a:bodyPr/>
          <a:lstStyle/>
          <a:p>
            <a:pPr>
              <a:buNone/>
            </a:pPr>
            <a:r>
              <a:rPr lang="cs-CZ" b="1" dirty="0" smtClean="0"/>
              <a:t>Negroidní</a:t>
            </a:r>
            <a:r>
              <a:rPr lang="cs-CZ" dirty="0" smtClean="0"/>
              <a:t> - černoši, původem ze subsaharské Afriky</a:t>
            </a:r>
          </a:p>
          <a:p>
            <a:pPr>
              <a:buNone/>
            </a:pPr>
            <a:r>
              <a:rPr lang="cs-CZ" dirty="0" smtClean="0"/>
              <a:t>Na obrázku je </a:t>
            </a:r>
            <a:r>
              <a:rPr lang="cs-CZ" dirty="0" err="1" smtClean="0"/>
              <a:t>Masaj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 descr="masa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88639"/>
            <a:ext cx="4824536" cy="64327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210146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Homo sapiens </a:t>
            </a:r>
            <a:r>
              <a:rPr lang="cs-CZ" b="1" dirty="0" err="1" smtClean="0"/>
              <a:t>sapiens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3672408" cy="2664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b="1" dirty="0" err="1" smtClean="0"/>
              <a:t>Australoidní</a:t>
            </a:r>
            <a:r>
              <a:rPr lang="cs-CZ" dirty="0" smtClean="0"/>
              <a:t>:</a:t>
            </a:r>
          </a:p>
          <a:p>
            <a:pPr>
              <a:buNone/>
            </a:pPr>
            <a:r>
              <a:rPr lang="cs-CZ" dirty="0" err="1" smtClean="0"/>
              <a:t>Australáci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Papuánci</a:t>
            </a:r>
          </a:p>
          <a:p>
            <a:pPr>
              <a:buNone/>
            </a:pPr>
            <a:r>
              <a:rPr lang="cs-CZ" dirty="0" smtClean="0"/>
              <a:t>Melanésané</a:t>
            </a:r>
            <a:endParaRPr lang="cs-CZ" dirty="0"/>
          </a:p>
        </p:txBody>
      </p:sp>
      <p:pic>
        <p:nvPicPr>
          <p:cNvPr id="5" name="Obrázek 4" descr="NSRW_Australian_Typ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6247" y="0"/>
            <a:ext cx="432775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err="1" smtClean="0"/>
              <a:t>Hominizace</a:t>
            </a:r>
            <a:r>
              <a:rPr lang="cs-CZ" b="1" dirty="0" smtClean="0"/>
              <a:t>  - „polidštění“, morfologické změny na těle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b="1" dirty="0" smtClean="0"/>
              <a:t>Lebka: </a:t>
            </a:r>
            <a:r>
              <a:rPr lang="cs-CZ" dirty="0" smtClean="0"/>
              <a:t>zmenšení obličejové části – ústup brady a nadočnicových oblouků, oči v jedné rovině – přesné prostorové vidění; </a:t>
            </a:r>
            <a:r>
              <a:rPr lang="cs-CZ" dirty="0" err="1" smtClean="0"/>
              <a:t>zvětšemí</a:t>
            </a:r>
            <a:r>
              <a:rPr lang="cs-CZ" dirty="0" smtClean="0"/>
              <a:t> kapacity mozkovny, změna oblouku chrupu – parabola</a:t>
            </a:r>
          </a:p>
          <a:p>
            <a:pPr>
              <a:buNone/>
            </a:pPr>
            <a:r>
              <a:rPr lang="cs-CZ" b="1" dirty="0" smtClean="0"/>
              <a:t>Trup: </a:t>
            </a:r>
            <a:r>
              <a:rPr lang="cs-CZ" dirty="0" smtClean="0"/>
              <a:t>předozadní zploštění hrudníku, dvakrát esovitě prohnutá páteř (krční a bederní lordóza, hrudní a křížová </a:t>
            </a:r>
            <a:r>
              <a:rPr lang="cs-CZ" dirty="0" err="1" smtClean="0"/>
              <a:t>kifóza</a:t>
            </a:r>
            <a:r>
              <a:rPr lang="cs-CZ" dirty="0" smtClean="0"/>
              <a:t>), ztráta ocasu, napřímení pánve</a:t>
            </a:r>
          </a:p>
          <a:p>
            <a:pPr>
              <a:buNone/>
            </a:pPr>
            <a:r>
              <a:rPr lang="cs-CZ" dirty="0" smtClean="0"/>
              <a:t>Končetiny: horní končetina uvolněna „pro práci“ – schopnost „špetky“; dolní končetina – vznik podélné a </a:t>
            </a:r>
            <a:r>
              <a:rPr lang="cs-CZ" dirty="0" err="1" smtClean="0"/>
              <a:t>píčné</a:t>
            </a:r>
            <a:r>
              <a:rPr lang="cs-CZ" dirty="0" smtClean="0"/>
              <a:t> nožní klenby</a:t>
            </a:r>
            <a:endParaRPr lang="cs-CZ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err="1" smtClean="0"/>
              <a:t>Sapientace</a:t>
            </a:r>
            <a:r>
              <a:rPr lang="cs-CZ" b="1" dirty="0" smtClean="0"/>
              <a:t>  - „zmoudření“, změny v psychice související s vývojem koncového mozku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Schopnost učení vhledem</a:t>
            </a:r>
          </a:p>
          <a:p>
            <a:r>
              <a:rPr lang="cs-CZ" dirty="0" smtClean="0"/>
              <a:t>Vznik řeči – vnitrodruhová komunikace, populačně odlišná</a:t>
            </a:r>
          </a:p>
          <a:p>
            <a:r>
              <a:rPr lang="cs-CZ" dirty="0" smtClean="0"/>
              <a:t>Druhá signální soustava – slovo je „signál signálu“</a:t>
            </a:r>
          </a:p>
          <a:p>
            <a:r>
              <a:rPr lang="cs-CZ" dirty="0" smtClean="0"/>
              <a:t>Schopnost řešení problémů – „specializace na </a:t>
            </a:r>
            <a:r>
              <a:rPr lang="cs-CZ" dirty="0" err="1" smtClean="0"/>
              <a:t>nespecializaci</a:t>
            </a:r>
            <a:r>
              <a:rPr lang="cs-CZ" dirty="0" smtClean="0"/>
              <a:t>“</a:t>
            </a:r>
          </a:p>
          <a:p>
            <a:r>
              <a:rPr lang="cs-CZ" dirty="0" smtClean="0"/>
              <a:t>Hluboký duchovní život – úcta k předkům, umění</a:t>
            </a:r>
            <a:endParaRPr lang="cs-CZ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Zajímavosti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DNA člověka je asi z 98 % totožná s DNA šimpanze</a:t>
            </a:r>
          </a:p>
          <a:p>
            <a:r>
              <a:rPr lang="cs-CZ" dirty="0" smtClean="0"/>
              <a:t>Gorila i šimpanz jsou schopni si zapamatovat a porozumět až 300 slovům, komunikují s člověkem znakovou řečí</a:t>
            </a:r>
          </a:p>
          <a:p>
            <a:r>
              <a:rPr lang="cs-CZ" dirty="0" smtClean="0"/>
              <a:t>Lidský mozek představuje 2 % hmotnosti člověka, spotřebovává 20% energie</a:t>
            </a:r>
          </a:p>
          <a:p>
            <a:r>
              <a:rPr lang="cs-CZ" dirty="0" smtClean="0"/>
              <a:t>Za barvu kůže odpovídá 5 – 6 genů z celkových 300 000 genů</a:t>
            </a:r>
          </a:p>
          <a:p>
            <a:r>
              <a:rPr lang="cs-CZ" dirty="0" smtClean="0"/>
              <a:t>Český antropolog K. Maška nalezl r. 1894 kosterní pozůstatky v Předmostí u Přerova, nález je starý 26 000 let</a:t>
            </a:r>
          </a:p>
          <a:p>
            <a:r>
              <a:rPr lang="cs-CZ" dirty="0" smtClean="0"/>
              <a:t> Věstonická Venuše je 11,5 cm vysoká a 4,3 cm široká přes boky,  je z hlíny a vápence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Česká naleziště předvěkého člověka</a:t>
            </a:r>
            <a:endParaRPr lang="cs-CZ" b="1" dirty="0"/>
          </a:p>
        </p:txBody>
      </p:sp>
      <p:pic>
        <p:nvPicPr>
          <p:cNvPr id="4" name="Zástupný symbol pro obsah 3" descr="Sipka_Cave_Stramberk_CZ_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88840"/>
            <a:ext cx="3394472" cy="4525963"/>
          </a:xfrm>
        </p:spPr>
      </p:pic>
      <p:sp>
        <p:nvSpPr>
          <p:cNvPr id="5" name="TextovéPole 4"/>
          <p:cNvSpPr txBox="1"/>
          <p:nvPr/>
        </p:nvSpPr>
        <p:spPr>
          <a:xfrm>
            <a:off x="0" y="908720"/>
            <a:ext cx="38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Jeskyně Šipka u </a:t>
            </a:r>
            <a:r>
              <a:rPr lang="cs-CZ" sz="2400" b="1" dirty="0" err="1" smtClean="0"/>
              <a:t>Štramberka</a:t>
            </a:r>
            <a:r>
              <a:rPr lang="cs-CZ" sz="2400" b="1" dirty="0" smtClean="0"/>
              <a:t> </a:t>
            </a:r>
            <a:r>
              <a:rPr lang="cs-CZ" dirty="0" smtClean="0">
                <a:hlinkClick r:id="rId3"/>
              </a:rPr>
              <a:t>http://en.wikipedia.org/wiki/%C5%A0ipka_(cave)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Obrázek 5" descr="predmosti u prero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1844824"/>
            <a:ext cx="4861300" cy="288032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923928" y="836712"/>
            <a:ext cx="5220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Předmostí u Přerova </a:t>
            </a:r>
            <a:r>
              <a:rPr lang="cs-CZ" dirty="0" smtClean="0">
                <a:hlinkClick r:id="rId5"/>
              </a:rPr>
              <a:t>http://cs.wikipedia.org/wiki/P%C5%99edmost%C3%AD_u_P%C5%99erova_(archeologick%C3%A1_lokalita)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8" name="Obrázek 7" descr="DolniVestonic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27917" y="5013176"/>
            <a:ext cx="2147731" cy="1610798"/>
          </a:xfrm>
          <a:prstGeom prst="rect">
            <a:avLst/>
          </a:prstGeom>
        </p:spPr>
      </p:pic>
      <p:pic>
        <p:nvPicPr>
          <p:cNvPr id="9" name="Obrázek 8" descr="Vestonicka_venuse_edi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6176" y="5013176"/>
            <a:ext cx="833403" cy="1628800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7092280" y="4725144"/>
            <a:ext cx="1835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Dolní Věstonice</a:t>
            </a:r>
          </a:p>
          <a:p>
            <a:r>
              <a:rPr lang="cs-CZ" dirty="0" smtClean="0">
                <a:hlinkClick r:id="rId8"/>
              </a:rPr>
              <a:t>http://cs.wikipedia.org/wiki/Doln%C3%AD_V%C4%9Bstonice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Použitá literatura a webové stránky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cs-CZ" dirty="0" err="1"/>
              <a:t>Cílek</a:t>
            </a:r>
            <a:r>
              <a:rPr lang="cs-CZ" dirty="0"/>
              <a:t>, V. a kolektiv: Přírodopis IV., </a:t>
            </a:r>
            <a:r>
              <a:rPr lang="cs-CZ" dirty="0" err="1"/>
              <a:t>Scientia</a:t>
            </a:r>
            <a:r>
              <a:rPr lang="cs-CZ" dirty="0"/>
              <a:t>, Praha 2000</a:t>
            </a:r>
          </a:p>
          <a:p>
            <a:r>
              <a:rPr lang="cs-CZ" dirty="0" err="1"/>
              <a:t>Šnaidauf</a:t>
            </a:r>
            <a:r>
              <a:rPr lang="cs-CZ" dirty="0"/>
              <a:t>, .E.: Přírodní zajímavosti okresu Beroun, Středisko služby škole, Beroun </a:t>
            </a:r>
            <a:r>
              <a:rPr lang="cs-CZ" dirty="0" smtClean="0"/>
              <a:t>2000</a:t>
            </a:r>
          </a:p>
          <a:p>
            <a:r>
              <a:rPr lang="cs-CZ" dirty="0" smtClean="0"/>
              <a:t>Jelínek</a:t>
            </a:r>
            <a:r>
              <a:rPr lang="cs-CZ" dirty="0"/>
              <a:t>, J. a </a:t>
            </a:r>
            <a:r>
              <a:rPr lang="cs-CZ" dirty="0" err="1"/>
              <a:t>Zicháček</a:t>
            </a:r>
            <a:r>
              <a:rPr lang="cs-CZ" dirty="0"/>
              <a:t>, V.: Biologie pro gymnázia. Nakladatelství </a:t>
            </a:r>
            <a:r>
              <a:rPr lang="cs-CZ" dirty="0" smtClean="0"/>
              <a:t>Olomouc</a:t>
            </a:r>
          </a:p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zatlanka.cz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vyukove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materialy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http://cs.wikipedia.org/wiki/Hominid%C3%A9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http://cs.wikipedia.org/wiki/V%C3%BDvoj_%C4%8Dlov%C4%9Bka</a:t>
            </a:r>
            <a:r>
              <a:rPr lang="cs-CZ" dirty="0" smtClean="0"/>
              <a:t>  </a:t>
            </a:r>
          </a:p>
          <a:p>
            <a:r>
              <a:rPr lang="cs-CZ" dirty="0" smtClean="0">
                <a:hlinkClick r:id="rId5"/>
              </a:rPr>
              <a:t>http://en.wikipedia.org/wiki/List_of_human_evolution_fossils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6"/>
              </a:rPr>
              <a:t>http://cs.wikipedia.org/wiki/P%C5%99edmost%C3%AD_u_P%C5%99erova_(archeologick%C3%A1_lokalita)</a:t>
            </a:r>
            <a:r>
              <a:rPr lang="cs-CZ" dirty="0" smtClean="0"/>
              <a:t> </a:t>
            </a: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323528" y="0"/>
            <a:ext cx="8229600" cy="90805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Primáti - orangutani, gorily a šimpanzi </a:t>
            </a:r>
            <a:endParaRPr lang="cs-CZ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0" y="5517232"/>
            <a:ext cx="5004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2"/>
              </a:rPr>
              <a:t>http://en.wikipedia.org/wiki/Orangutan</a:t>
            </a:r>
            <a:r>
              <a:rPr lang="cs-CZ" dirty="0" smtClean="0"/>
              <a:t>, </a:t>
            </a:r>
            <a:r>
              <a:rPr lang="cs-CZ" dirty="0" smtClean="0">
                <a:hlinkClick r:id="rId3"/>
              </a:rPr>
              <a:t>http://en.wikipedia.org/wiki/Gorila</a:t>
            </a:r>
            <a:r>
              <a:rPr lang="cs-CZ" dirty="0" smtClean="0"/>
              <a:t>, </a:t>
            </a:r>
            <a:r>
              <a:rPr lang="cs-CZ" dirty="0" smtClean="0">
                <a:hlinkClick r:id="rId4"/>
              </a:rPr>
              <a:t>http://en.wikipedia.org/wiki/Common_chimpanzee</a:t>
            </a:r>
            <a:r>
              <a:rPr lang="cs-CZ" dirty="0" smtClean="0"/>
              <a:t>  </a:t>
            </a:r>
            <a:endParaRPr lang="cs-CZ" dirty="0"/>
          </a:p>
        </p:txBody>
      </p:sp>
      <p:pic>
        <p:nvPicPr>
          <p:cNvPr id="6" name="Obrázek 5" descr="gori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836712"/>
            <a:ext cx="2900123" cy="3240360"/>
          </a:xfrm>
          <a:prstGeom prst="rect">
            <a:avLst/>
          </a:prstGeom>
        </p:spPr>
      </p:pic>
      <p:pic>
        <p:nvPicPr>
          <p:cNvPr id="8" name="Obrázek 7" descr="800px-Pan_troglodytes_(male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3573016"/>
            <a:ext cx="3851920" cy="3119147"/>
          </a:xfrm>
          <a:prstGeom prst="rect">
            <a:avLst/>
          </a:prstGeom>
        </p:spPr>
      </p:pic>
      <p:pic>
        <p:nvPicPr>
          <p:cNvPr id="10" name="Obrázek 9" descr="orangut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836712"/>
            <a:ext cx="3978393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Systematické zařazení Homo sapiens </a:t>
            </a:r>
            <a:r>
              <a:rPr lang="cs-CZ" b="1" dirty="0" err="1" smtClean="0"/>
              <a:t>sapiens</a:t>
            </a:r>
            <a:r>
              <a:rPr lang="cs-CZ" b="1" dirty="0" smtClean="0"/>
              <a:t> – člověka moudrého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6612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dirty="0" smtClean="0"/>
              <a:t>	</a:t>
            </a:r>
            <a:r>
              <a:rPr lang="cs-CZ" sz="2800" dirty="0" smtClean="0"/>
              <a:t>Říše:</a:t>
            </a:r>
            <a:r>
              <a:rPr lang="cs-CZ" sz="2800" dirty="0" smtClean="0">
                <a:hlinkClick r:id="rId2" action="ppaction://hlinkfile" tooltip="Živočichové"/>
              </a:rPr>
              <a:t>živočichové</a:t>
            </a:r>
            <a:r>
              <a:rPr lang="cs-CZ" sz="2800" dirty="0" smtClean="0"/>
              <a:t> (</a:t>
            </a:r>
            <a:r>
              <a:rPr lang="cs-CZ" sz="2800" dirty="0" err="1" smtClean="0"/>
              <a:t>Animalia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Kmen:</a:t>
            </a:r>
            <a:r>
              <a:rPr lang="cs-CZ" sz="2800" dirty="0" smtClean="0">
                <a:hlinkClick r:id="rId3" action="ppaction://hlinkfile" tooltip="Strunatci"/>
              </a:rPr>
              <a:t>strunatci</a:t>
            </a:r>
            <a:r>
              <a:rPr lang="cs-CZ" sz="2800" dirty="0" smtClean="0"/>
              <a:t> (</a:t>
            </a:r>
            <a:r>
              <a:rPr lang="cs-CZ" sz="2800" dirty="0" err="1" smtClean="0"/>
              <a:t>Chordata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Podkmen:</a:t>
            </a:r>
            <a:r>
              <a:rPr lang="cs-CZ" sz="2800" dirty="0" smtClean="0">
                <a:hlinkClick r:id="rId4" action="ppaction://hlinkfile" tooltip="Obratlovci"/>
              </a:rPr>
              <a:t>obratlovci</a:t>
            </a:r>
            <a:r>
              <a:rPr lang="cs-CZ" sz="2800" dirty="0" smtClean="0"/>
              <a:t> (</a:t>
            </a:r>
            <a:r>
              <a:rPr lang="cs-CZ" sz="2800" dirty="0" err="1" smtClean="0"/>
              <a:t>Vertebrata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Nadtřída:</a:t>
            </a:r>
            <a:r>
              <a:rPr lang="cs-CZ" sz="2800" dirty="0" smtClean="0">
                <a:hlinkClick r:id="rId5" action="ppaction://hlinkfile" tooltip="Čtyřnožci"/>
              </a:rPr>
              <a:t>čtyřnožci</a:t>
            </a:r>
            <a:r>
              <a:rPr lang="cs-CZ" sz="2800" dirty="0" smtClean="0"/>
              <a:t> (</a:t>
            </a:r>
            <a:r>
              <a:rPr lang="cs-CZ" sz="2800" dirty="0" err="1" smtClean="0"/>
              <a:t>Tetrapoda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Třída:</a:t>
            </a:r>
            <a:r>
              <a:rPr lang="cs-CZ" sz="2800" dirty="0" smtClean="0">
                <a:hlinkClick r:id="rId6" action="ppaction://hlinkfile" tooltip="Savci"/>
              </a:rPr>
              <a:t>savci</a:t>
            </a:r>
            <a:r>
              <a:rPr lang="cs-CZ" sz="2800" dirty="0" smtClean="0"/>
              <a:t> (</a:t>
            </a:r>
            <a:r>
              <a:rPr lang="cs-CZ" sz="2800" dirty="0" err="1" smtClean="0"/>
              <a:t>Mammalia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Nadřád:</a:t>
            </a:r>
            <a:r>
              <a:rPr lang="cs-CZ" sz="2800" dirty="0" err="1" smtClean="0">
                <a:hlinkClick r:id="rId7" action="ppaction://hlinkfile" tooltip="Placentálové"/>
              </a:rPr>
              <a:t>placentálové</a:t>
            </a:r>
            <a:r>
              <a:rPr lang="cs-CZ" sz="2800" dirty="0" smtClean="0"/>
              <a:t> (</a:t>
            </a:r>
            <a:r>
              <a:rPr lang="cs-CZ" sz="2800" dirty="0" err="1" smtClean="0"/>
              <a:t>Placentalia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Řád:</a:t>
            </a:r>
            <a:r>
              <a:rPr lang="cs-CZ" sz="2800" dirty="0" smtClean="0">
                <a:hlinkClick r:id="rId8" action="ppaction://hlinkfile" tooltip="Primáti"/>
              </a:rPr>
              <a:t>primáti</a:t>
            </a:r>
            <a:r>
              <a:rPr lang="cs-CZ" sz="2800" dirty="0" smtClean="0"/>
              <a:t> (</a:t>
            </a:r>
            <a:r>
              <a:rPr lang="cs-CZ" sz="2800" dirty="0" err="1" smtClean="0"/>
              <a:t>Primates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Podřád:</a:t>
            </a:r>
            <a:r>
              <a:rPr lang="cs-CZ" sz="2800" dirty="0" smtClean="0">
                <a:hlinkClick r:id="rId9" action="ppaction://hlinkfile" tooltip="Vyšší primáti"/>
              </a:rPr>
              <a:t>vyšší primáti</a:t>
            </a:r>
            <a:r>
              <a:rPr lang="cs-CZ" sz="2800" dirty="0" smtClean="0"/>
              <a:t> (</a:t>
            </a:r>
            <a:r>
              <a:rPr lang="cs-CZ" sz="2800" dirty="0" err="1" smtClean="0"/>
              <a:t>Haplorrhini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err="1" smtClean="0"/>
              <a:t>Infrařád</a:t>
            </a:r>
            <a:r>
              <a:rPr lang="cs-CZ" sz="2800" dirty="0" smtClean="0"/>
              <a:t>:</a:t>
            </a:r>
            <a:r>
              <a:rPr lang="cs-CZ" sz="2800" dirty="0" smtClean="0">
                <a:hlinkClick r:id="rId10" action="ppaction://hlinkfile" tooltip="Opice"/>
              </a:rPr>
              <a:t>opice</a:t>
            </a:r>
            <a:r>
              <a:rPr lang="cs-CZ" sz="2800" dirty="0" smtClean="0"/>
              <a:t> (</a:t>
            </a:r>
            <a:r>
              <a:rPr lang="cs-CZ" sz="2800" dirty="0" err="1" smtClean="0"/>
              <a:t>Simiformes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Oddělení:</a:t>
            </a:r>
            <a:r>
              <a:rPr lang="cs-CZ" sz="2800" dirty="0" smtClean="0">
                <a:hlinkClick r:id="rId11" action="ppaction://hlinkfile" tooltip="Úzkonosí"/>
              </a:rPr>
              <a:t>úzkonosí</a:t>
            </a:r>
            <a:r>
              <a:rPr lang="cs-CZ" sz="2800" dirty="0" smtClean="0"/>
              <a:t> (</a:t>
            </a:r>
            <a:r>
              <a:rPr lang="cs-CZ" sz="2800" dirty="0" err="1" smtClean="0"/>
              <a:t>Catarrhini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Nadčeleď:</a:t>
            </a:r>
            <a:r>
              <a:rPr lang="cs-CZ" sz="2800" dirty="0" err="1" smtClean="0">
                <a:hlinkClick r:id="rId12" action="ppaction://hlinkfile" tooltip="Hominoidi"/>
              </a:rPr>
              <a:t>hominoidi</a:t>
            </a:r>
            <a:r>
              <a:rPr lang="cs-CZ" sz="2800" dirty="0" smtClean="0"/>
              <a:t> (</a:t>
            </a:r>
            <a:r>
              <a:rPr lang="cs-CZ" sz="2800" dirty="0" err="1" smtClean="0"/>
              <a:t>Hominoidea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Čeleď:</a:t>
            </a:r>
            <a:r>
              <a:rPr lang="cs-CZ" sz="2800" dirty="0" err="1" smtClean="0">
                <a:hlinkClick r:id="rId13" action="ppaction://hlinkfile" tooltip="Hominidi"/>
              </a:rPr>
              <a:t>hominidi</a:t>
            </a:r>
            <a:r>
              <a:rPr lang="cs-CZ" sz="2800" dirty="0" smtClean="0"/>
              <a:t> (</a:t>
            </a:r>
            <a:r>
              <a:rPr lang="cs-CZ" sz="2800" dirty="0" err="1" smtClean="0"/>
              <a:t>Hominidae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Podčeleď:</a:t>
            </a:r>
            <a:r>
              <a:rPr lang="cs-CZ" sz="2800" dirty="0" smtClean="0">
                <a:hlinkClick r:id="rId14" action="ppaction://hlinkfile" tooltip="Homininae"/>
              </a:rPr>
              <a:t>lidé</a:t>
            </a:r>
            <a:r>
              <a:rPr lang="cs-CZ" sz="2800" dirty="0" smtClean="0"/>
              <a:t> (</a:t>
            </a:r>
            <a:r>
              <a:rPr lang="cs-CZ" sz="2800" dirty="0" err="1" smtClean="0"/>
              <a:t>Homininae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Rod:</a:t>
            </a:r>
            <a:r>
              <a:rPr lang="cs-CZ" sz="2800" dirty="0" smtClean="0">
                <a:hlinkClick r:id="rId15" action="ppaction://hlinkfile" tooltip="Homo"/>
              </a:rPr>
              <a:t>člověk</a:t>
            </a:r>
            <a:r>
              <a:rPr lang="cs-CZ" sz="2800" dirty="0" smtClean="0"/>
              <a:t> (</a:t>
            </a:r>
            <a:r>
              <a:rPr lang="cs-CZ" sz="2800" i="1" dirty="0" smtClean="0"/>
              <a:t>Homo</a:t>
            </a:r>
            <a:r>
              <a:rPr lang="cs-CZ" sz="2800" dirty="0" smtClean="0"/>
              <a:t>)</a:t>
            </a:r>
            <a:br>
              <a:rPr lang="cs-CZ" sz="2800" dirty="0" smtClean="0"/>
            </a:br>
            <a:r>
              <a:rPr lang="cs-CZ" sz="2800" dirty="0" smtClean="0"/>
              <a:t>Druh:</a:t>
            </a:r>
            <a:r>
              <a:rPr lang="cs-CZ" sz="2800" b="1" dirty="0" smtClean="0"/>
              <a:t>člověk moudrý</a:t>
            </a:r>
            <a:r>
              <a:rPr lang="cs-CZ" sz="2800" dirty="0" smtClean="0"/>
              <a:t> (</a:t>
            </a:r>
            <a:r>
              <a:rPr lang="cs-CZ" sz="2800" i="1" dirty="0" smtClean="0"/>
              <a:t>H. sapiens</a:t>
            </a:r>
            <a:r>
              <a:rPr lang="cs-CZ" sz="2800" dirty="0" smtClean="0"/>
              <a:t>)</a:t>
            </a:r>
          </a:p>
          <a:p>
            <a:pPr algn="r">
              <a:buNone/>
            </a:pPr>
            <a:endParaRPr lang="cs-CZ" sz="1300" dirty="0" smtClean="0">
              <a:hlinkClick r:id="rId16"/>
            </a:endParaRPr>
          </a:p>
          <a:p>
            <a:pPr algn="r">
              <a:buNone/>
            </a:pPr>
            <a:r>
              <a:rPr lang="cs-CZ" sz="1300" dirty="0" smtClean="0">
                <a:hlinkClick r:id="rId16"/>
              </a:rPr>
              <a:t>http://cs.wikipedia.org/wiki/Homo_sapiens</a:t>
            </a:r>
            <a:r>
              <a:rPr lang="cs-CZ" sz="1300" dirty="0" smtClean="0"/>
              <a:t> </a:t>
            </a:r>
            <a:endParaRPr lang="cs-CZ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Evoluce stručně 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b="1" dirty="0" smtClean="0"/>
              <a:t>Savci</a:t>
            </a:r>
            <a:r>
              <a:rPr lang="cs-CZ" dirty="0" smtClean="0"/>
              <a:t> se vyvinuli v </a:t>
            </a:r>
            <a:r>
              <a:rPr lang="cs-CZ" b="1" dirty="0" smtClean="0"/>
              <a:t>pozdních</a:t>
            </a:r>
            <a:r>
              <a:rPr lang="cs-CZ" dirty="0" smtClean="0"/>
              <a:t> </a:t>
            </a:r>
            <a:r>
              <a:rPr lang="cs-CZ" b="1" dirty="0" smtClean="0"/>
              <a:t>prvohorách</a:t>
            </a:r>
            <a:r>
              <a:rPr lang="cs-CZ" dirty="0" smtClean="0"/>
              <a:t> ze </a:t>
            </a:r>
            <a:r>
              <a:rPr lang="cs-CZ" b="1" dirty="0" err="1" smtClean="0"/>
              <a:t>savcovitých</a:t>
            </a:r>
            <a:r>
              <a:rPr lang="cs-CZ" b="1" dirty="0" smtClean="0"/>
              <a:t> plazů</a:t>
            </a:r>
          </a:p>
          <a:p>
            <a:r>
              <a:rPr lang="cs-CZ" dirty="0" smtClean="0"/>
              <a:t>Ve </a:t>
            </a:r>
            <a:r>
              <a:rPr lang="cs-CZ" b="1" dirty="0" smtClean="0"/>
              <a:t>druhohorách</a:t>
            </a:r>
            <a:r>
              <a:rPr lang="cs-CZ" dirty="0" smtClean="0"/>
              <a:t> existovali jako samostatná skupina, podobní </a:t>
            </a:r>
            <a:r>
              <a:rPr lang="cs-CZ" b="1" dirty="0" smtClean="0"/>
              <a:t>veverkám</a:t>
            </a:r>
            <a:r>
              <a:rPr lang="cs-CZ" dirty="0" smtClean="0"/>
              <a:t>, žili </a:t>
            </a:r>
            <a:r>
              <a:rPr lang="cs-CZ" b="1" dirty="0" smtClean="0"/>
              <a:t>nočním</a:t>
            </a:r>
            <a:r>
              <a:rPr lang="cs-CZ" dirty="0" smtClean="0"/>
              <a:t> životem, </a:t>
            </a:r>
            <a:r>
              <a:rPr lang="cs-CZ" b="1" dirty="0" smtClean="0"/>
              <a:t>teplokrevní, malí</a:t>
            </a:r>
          </a:p>
          <a:p>
            <a:r>
              <a:rPr lang="cs-CZ" dirty="0" smtClean="0"/>
              <a:t>Ve </a:t>
            </a:r>
            <a:r>
              <a:rPr lang="cs-CZ" b="1" dirty="0" smtClean="0"/>
              <a:t>třetihorách</a:t>
            </a:r>
            <a:r>
              <a:rPr lang="cs-CZ" dirty="0" smtClean="0"/>
              <a:t> mají savci vůdčí postavení, došlo k rozvoji vzájemně nepodobných skupin (šelmy, kopytníci, aj.) a </a:t>
            </a:r>
            <a:r>
              <a:rPr lang="cs-CZ" b="1" dirty="0" smtClean="0"/>
              <a:t>obsazení různorodých prostředí</a:t>
            </a:r>
          </a:p>
          <a:p>
            <a:r>
              <a:rPr lang="cs-CZ" dirty="0" smtClean="0"/>
              <a:t>Původně nepočetná skupina – </a:t>
            </a:r>
            <a:r>
              <a:rPr lang="cs-CZ" b="1" dirty="0" smtClean="0"/>
              <a:t>primáti</a:t>
            </a:r>
            <a:r>
              <a:rPr lang="cs-CZ" dirty="0" smtClean="0"/>
              <a:t> – původem z </a:t>
            </a:r>
            <a:r>
              <a:rPr lang="cs-CZ" b="1" dirty="0" smtClean="0"/>
              <a:t>pralesních</a:t>
            </a:r>
            <a:r>
              <a:rPr lang="cs-CZ" dirty="0" smtClean="0"/>
              <a:t> ekosystémů, rychlé </a:t>
            </a:r>
            <a:r>
              <a:rPr lang="cs-CZ" b="1" dirty="0" smtClean="0"/>
              <a:t>přizpůsobení</a:t>
            </a:r>
            <a:r>
              <a:rPr lang="cs-CZ" dirty="0" smtClean="0"/>
              <a:t> na vznikající podmínky - na travnaté </a:t>
            </a:r>
            <a:r>
              <a:rPr lang="cs-CZ" b="1" dirty="0" smtClean="0"/>
              <a:t>savany</a:t>
            </a:r>
            <a:r>
              <a:rPr lang="cs-CZ" dirty="0" smtClean="0"/>
              <a:t> – vůdčí postavení mezi živočichy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Přizpůsobení podmínkám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dirty="0" smtClean="0"/>
              <a:t>Sušší klima vedlo k ústupu pralesa a rozvoji travnatých ekosystémů – savany, stepi</a:t>
            </a:r>
          </a:p>
          <a:p>
            <a:pPr>
              <a:buNone/>
            </a:pPr>
            <a:r>
              <a:rPr lang="cs-CZ" b="1" dirty="0" smtClean="0"/>
              <a:t>Přizpůsobení primátů: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opustili stromy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/>
              <a:t>postavili se na zadní nohy </a:t>
            </a:r>
            <a:r>
              <a:rPr lang="cs-CZ" dirty="0" smtClean="0"/>
              <a:t>– lepší rozhled v savaně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/>
              <a:t>uvolnili přední končetiny </a:t>
            </a:r>
            <a:r>
              <a:rPr lang="cs-CZ" dirty="0" smtClean="0"/>
              <a:t>– ruce: nošení mláďat, sběr,  výroba nástrojů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/>
              <a:t>žili  ve skupinách </a:t>
            </a:r>
            <a:r>
              <a:rPr lang="cs-CZ" dirty="0" smtClean="0"/>
              <a:t>– nutnost komunikovat – vývoj </a:t>
            </a:r>
            <a:r>
              <a:rPr lang="cs-CZ" b="1" dirty="0" smtClean="0"/>
              <a:t>řeči</a:t>
            </a:r>
          </a:p>
          <a:p>
            <a:pPr>
              <a:buNone/>
            </a:pPr>
            <a:r>
              <a:rPr lang="cs-CZ" dirty="0" smtClean="0"/>
              <a:t> změny označované termíny </a:t>
            </a:r>
            <a:r>
              <a:rPr lang="cs-CZ" b="1" dirty="0" err="1" smtClean="0"/>
              <a:t>hominizace</a:t>
            </a:r>
            <a:r>
              <a:rPr lang="cs-CZ" dirty="0" smtClean="0"/>
              <a:t> (změny na stavbě těla) a </a:t>
            </a:r>
            <a:r>
              <a:rPr lang="cs-CZ" b="1" dirty="0" err="1" smtClean="0"/>
              <a:t>sapientace</a:t>
            </a:r>
            <a:r>
              <a:rPr lang="cs-CZ" dirty="0" smtClean="0"/>
              <a:t> (změny v psychice)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pPr algn="l"/>
            <a:r>
              <a:rPr lang="cs-CZ" b="1" dirty="0" smtClean="0"/>
              <a:t>Evoluce stručně III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908720"/>
            <a:ext cx="656307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2800" b="1" dirty="0" smtClean="0"/>
              <a:t>Asi před 5 000 </a:t>
            </a:r>
            <a:r>
              <a:rPr lang="cs-CZ" sz="2800" b="1" dirty="0" err="1" smtClean="0"/>
              <a:t>000</a:t>
            </a:r>
            <a:r>
              <a:rPr lang="cs-CZ" sz="2800" b="1" dirty="0" smtClean="0"/>
              <a:t> let (třetihory)– oddělení větve šimpanzů a větve vedoucí k lidem</a:t>
            </a:r>
          </a:p>
          <a:p>
            <a:pPr>
              <a:buNone/>
            </a:pPr>
            <a:r>
              <a:rPr lang="cs-CZ" sz="2800" b="1" dirty="0" smtClean="0"/>
              <a:t>Asi před 700 000 – oddělení slepé větve neandrtálců a linii vedoucí k modernímu člověku</a:t>
            </a:r>
          </a:p>
          <a:p>
            <a:pPr>
              <a:buNone/>
            </a:pPr>
            <a:r>
              <a:rPr lang="cs-CZ" sz="2800" b="1" dirty="0" smtClean="0"/>
              <a:t>Asi před 150 000  - oddělen vývoj moderního člověka, hovoříme o anatomické formě, dále dochází k vývoji celé řady navzájem velmi úzce příbuzných ras člověka</a:t>
            </a:r>
            <a:endParaRPr lang="cs-CZ" sz="2800" b="1" dirty="0"/>
          </a:p>
        </p:txBody>
      </p:sp>
      <p:pic>
        <p:nvPicPr>
          <p:cNvPr id="4" name="Obrázek 3" descr="800px-Pan_troglodytes_(male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272" y="260648"/>
            <a:ext cx="1755676" cy="1421683"/>
          </a:xfrm>
          <a:prstGeom prst="rect">
            <a:avLst/>
          </a:prstGeom>
        </p:spPr>
      </p:pic>
      <p:pic>
        <p:nvPicPr>
          <p:cNvPr id="5" name="Obrázek 4" descr="proconsu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1772816"/>
            <a:ext cx="1880791" cy="1367036"/>
          </a:xfrm>
          <a:prstGeom prst="rect">
            <a:avLst/>
          </a:prstGeom>
        </p:spPr>
      </p:pic>
      <p:pic>
        <p:nvPicPr>
          <p:cNvPr id="6" name="Obrázek 5" descr="Neanderthaler_Fu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3212976"/>
            <a:ext cx="1840205" cy="1656184"/>
          </a:xfrm>
          <a:prstGeom prst="rect">
            <a:avLst/>
          </a:prstGeom>
        </p:spPr>
      </p:pic>
      <p:pic>
        <p:nvPicPr>
          <p:cNvPr id="8" name="Obrázek 7" descr="Cro-Magnon_man_render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0" y="4869160"/>
            <a:ext cx="1807162" cy="1789239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0" y="5657671"/>
            <a:ext cx="5256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6"/>
              </a:rPr>
              <a:t>http://en.wikipedia.org/wiki/Common_chimpanzee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http://cs.wikipedia.org/wiki/Neandrt%C3%A1lec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8"/>
              </a:rPr>
              <a:t>http://en.wikipedia.org/wiki/Cromagnon http://cs.wikipedia.org/wiki/Homo_sapiens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10" name="Obrázek 9" descr="muz a zen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92080" y="5085183"/>
            <a:ext cx="1512168" cy="16000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Aegyptopithecus</a:t>
            </a:r>
            <a:r>
              <a:rPr lang="cs-CZ" dirty="0" smtClean="0"/>
              <a:t>, </a:t>
            </a:r>
            <a:r>
              <a:rPr lang="cs-CZ" dirty="0" err="1" smtClean="0"/>
              <a:t>Proconsul</a:t>
            </a:r>
            <a:r>
              <a:rPr lang="cs-CZ" dirty="0" smtClean="0"/>
              <a:t>, </a:t>
            </a:r>
            <a:r>
              <a:rPr lang="cs-CZ" dirty="0" err="1" smtClean="0"/>
              <a:t>Dryopithecus</a:t>
            </a:r>
            <a:endParaRPr lang="cs-CZ" dirty="0"/>
          </a:p>
        </p:txBody>
      </p:sp>
      <p:pic>
        <p:nvPicPr>
          <p:cNvPr id="4" name="Zástupný symbol pro obsah 3" descr="proc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772816"/>
            <a:ext cx="3024336" cy="2867228"/>
          </a:xfrm>
        </p:spPr>
      </p:pic>
      <p:sp>
        <p:nvSpPr>
          <p:cNvPr id="5" name="TextovéPole 4"/>
          <p:cNvSpPr txBox="1"/>
          <p:nvPr/>
        </p:nvSpPr>
        <p:spPr>
          <a:xfrm>
            <a:off x="323528" y="465313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http://cs.wikipedia.org/wiki/Aegyptopithecus</a:t>
            </a:r>
            <a:r>
              <a:rPr lang="cs-CZ" dirty="0" smtClean="0"/>
              <a:t>, </a:t>
            </a:r>
            <a:r>
              <a:rPr lang="cs-CZ" dirty="0" err="1" smtClean="0"/>
              <a:t>Aegyptopithecus</a:t>
            </a:r>
            <a:r>
              <a:rPr lang="cs-CZ" dirty="0" smtClean="0"/>
              <a:t>: žil před 35 000 </a:t>
            </a:r>
            <a:r>
              <a:rPr lang="cs-CZ" dirty="0" err="1" smtClean="0"/>
              <a:t>000</a:t>
            </a:r>
            <a:r>
              <a:rPr lang="cs-CZ" dirty="0" smtClean="0"/>
              <a:t> let</a:t>
            </a:r>
            <a:endParaRPr lang="cs-CZ" dirty="0"/>
          </a:p>
        </p:txBody>
      </p:sp>
      <p:pic>
        <p:nvPicPr>
          <p:cNvPr id="6" name="Obrázek 5" descr="Aegyptopithecus_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12776"/>
            <a:ext cx="4901864" cy="309634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364088" y="49411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Biologie pro gymnázia, </a:t>
            </a:r>
            <a:r>
              <a:rPr lang="cs-CZ" dirty="0" err="1" smtClean="0"/>
              <a:t>Proconsul</a:t>
            </a:r>
            <a:r>
              <a:rPr lang="cs-CZ" dirty="0" smtClean="0"/>
              <a:t> a </a:t>
            </a:r>
            <a:r>
              <a:rPr lang="cs-CZ" dirty="0" err="1" smtClean="0">
                <a:solidFill>
                  <a:srgbClr val="FF0000"/>
                </a:solidFill>
              </a:rPr>
              <a:t>Dryopithecus</a:t>
            </a:r>
            <a:endParaRPr lang="cs-CZ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Australopithecus</a:t>
            </a:r>
            <a:r>
              <a:rPr lang="cs-CZ" b="1" dirty="0" smtClean="0"/>
              <a:t> a jeho druhy</a:t>
            </a:r>
            <a:endParaRPr lang="cs-CZ" b="1" dirty="0"/>
          </a:p>
        </p:txBody>
      </p:sp>
      <p:pic>
        <p:nvPicPr>
          <p:cNvPr id="4" name="Zástupný symbol pro obsah 3" descr="294px-A_afarens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2664296" cy="5428277"/>
          </a:xfrm>
        </p:spPr>
      </p:pic>
      <p:pic>
        <p:nvPicPr>
          <p:cNvPr id="5" name="Obrázek 4" descr="A_robust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293096"/>
            <a:ext cx="2111480" cy="2376264"/>
          </a:xfrm>
          <a:prstGeom prst="rect">
            <a:avLst/>
          </a:prstGeom>
        </p:spPr>
      </p:pic>
      <p:pic>
        <p:nvPicPr>
          <p:cNvPr id="6" name="Obrázek 5" descr="australopithecus_famil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268760"/>
            <a:ext cx="5220072" cy="29195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1101</Words>
  <Application>Microsoft Office PowerPoint</Application>
  <PresentationFormat>Předvádění na obrazovce (4:3)</PresentationFormat>
  <Paragraphs>126</Paragraphs>
  <Slides>28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Motiv sady Office</vt:lpstr>
      <vt:lpstr>Gymnázium Joachima Barranda Beroun, Talichova 824, Beroun 2, 26601 tel., +420 (311) 623435, +420 (311) 621232, fax: +420 (311) 623435 www.gymberoun.cz  lidinsky@gymberoun.cz,  IČ: 47558407,  č.ú. 775 711 0297 / 0100 u KB Beroun   </vt:lpstr>
      <vt:lpstr>Klíčová slova</vt:lpstr>
      <vt:lpstr>Primáti - orangutani, gorily a šimpanzi </vt:lpstr>
      <vt:lpstr>Systematické zařazení Homo sapiens sapiens – člověka moudrého</vt:lpstr>
      <vt:lpstr>Evoluce stručně I</vt:lpstr>
      <vt:lpstr>Přizpůsobení podmínkám</vt:lpstr>
      <vt:lpstr>Evoluce stručně III</vt:lpstr>
      <vt:lpstr>Aegyptopithecus, Proconsul, Dryopithecus</vt:lpstr>
      <vt:lpstr>Australopithecus a jeho druhy</vt:lpstr>
      <vt:lpstr>Australopithecus</vt:lpstr>
      <vt:lpstr>Homo habilis</vt:lpstr>
      <vt:lpstr>Homo habilis – člověk zručný</vt:lpstr>
      <vt:lpstr>Homo erectus</vt:lpstr>
      <vt:lpstr>Homo erectus – člověk vzpřímený</vt:lpstr>
      <vt:lpstr>Homo sapiens neandrtalensis</vt:lpstr>
      <vt:lpstr>Homo neandertalensis – neandrtálec a časné formy Homo sapiens</vt:lpstr>
      <vt:lpstr>Předvěký Homo sapiens sapiens</vt:lpstr>
      <vt:lpstr>Předvěký Homo sapiens sapiens</vt:lpstr>
      <vt:lpstr>Snímek 19</vt:lpstr>
      <vt:lpstr>Homo sapiens sapiens</vt:lpstr>
      <vt:lpstr>Homo sapiens sapiens</vt:lpstr>
      <vt:lpstr>Homo sapiens sapiens</vt:lpstr>
      <vt:lpstr>Homo sapiens sapiens</vt:lpstr>
      <vt:lpstr>Hominizace  - „polidštění“, morfologické změny na těle</vt:lpstr>
      <vt:lpstr>Sapientace  - „zmoudření“, změny v psychice související s vývojem koncového mozku</vt:lpstr>
      <vt:lpstr>Zajímavosti</vt:lpstr>
      <vt:lpstr>Česká naleziště předvěkého člověka</vt:lpstr>
      <vt:lpstr>Použitá literatura a webové stránky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Gymnázium Joachima Barranda Beroun, Talichova 824, Beroun 2, 26601 tel., +420 (311) 623435, +420 (311) 621232, fax: +420 (311) 623435 www.gymberoun.cz  lidinsky@gymberoun.cz,  IČ: 47558407,  č.ú. 775 711 0297 / 0100 u KB Beroun</dc:title>
  <dc:creator>stepnickova</dc:creator>
  <cp:lastModifiedBy>stepnickova</cp:lastModifiedBy>
  <cp:revision>78</cp:revision>
  <dcterms:created xsi:type="dcterms:W3CDTF">2013-01-11T17:05:52Z</dcterms:created>
  <dcterms:modified xsi:type="dcterms:W3CDTF">2013-07-03T11:47:30Z</dcterms:modified>
</cp:coreProperties>
</file>