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58" r:id="rId3"/>
    <p:sldId id="259" r:id="rId4"/>
    <p:sldId id="275" r:id="rId5"/>
    <p:sldId id="274" r:id="rId6"/>
    <p:sldId id="277" r:id="rId7"/>
    <p:sldId id="260" r:id="rId8"/>
    <p:sldId id="263" r:id="rId9"/>
    <p:sldId id="261" r:id="rId10"/>
    <p:sldId id="278" r:id="rId11"/>
    <p:sldId id="280" r:id="rId12"/>
    <p:sldId id="282" r:id="rId13"/>
    <p:sldId id="281" r:id="rId14"/>
    <p:sldId id="290" r:id="rId15"/>
    <p:sldId id="264" r:id="rId16"/>
    <p:sldId id="283" r:id="rId17"/>
    <p:sldId id="284" r:id="rId18"/>
    <p:sldId id="279" r:id="rId19"/>
    <p:sldId id="285" r:id="rId20"/>
    <p:sldId id="262" r:id="rId21"/>
    <p:sldId id="265" r:id="rId22"/>
    <p:sldId id="266" r:id="rId23"/>
    <p:sldId id="269" r:id="rId24"/>
    <p:sldId id="273" r:id="rId25"/>
    <p:sldId id="286" r:id="rId26"/>
    <p:sldId id="287" r:id="rId27"/>
    <p:sldId id="288" r:id="rId28"/>
    <p:sldId id="289" r:id="rId29"/>
    <p:sldId id="257" r:id="rId3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18" autoAdjust="0"/>
    <p:restoredTop sz="94660"/>
  </p:normalViewPr>
  <p:slideViewPr>
    <p:cSldViewPr>
      <p:cViewPr varScale="1">
        <p:scale>
          <a:sx n="68" d="100"/>
          <a:sy n="68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3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2EB956-1133-49A0-A88D-2FDB8988E07E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ABEEBD-A103-4EA7-AAAC-5B178DA55023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ABEEBD-A103-4EA7-AAAC-5B178DA55023}" type="slidenum">
              <a:rPr lang="cs-CZ" smtClean="0"/>
              <a:pPr/>
              <a:t>12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ABEEBD-A103-4EA7-AAAC-5B178DA55023}" type="slidenum">
              <a:rPr lang="cs-CZ" smtClean="0"/>
              <a:pPr/>
              <a:t>18</a:t>
            </a:fld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ABEEBD-A103-4EA7-AAAC-5B178DA55023}" type="slidenum">
              <a:rPr lang="cs-CZ" smtClean="0"/>
              <a:pPr/>
              <a:t>23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idinsky@gymberoun.cz" TargetMode="External"/><Relationship Id="rId2" Type="http://schemas.openxmlformats.org/officeDocument/2006/relationships/hyperlink" Target="http://www.gymberoun.cz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wmf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eology.cz/aplikace/fotoarchiv/fotoarchiv.php?hledej=Bud%F2ansk%E1+sk%E1la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Klonk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cs.wikipedia.org/wiki/Kobyla_(p%C5%99%C3%ADrodn%C3%AD_rezervace)" TargetMode="Externa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ology.cz/aplikace/fotoarchiv/fotoarchiv.php?foto=13885&amp;hledej=O%E8kovsk%FD+p%F8esmyk&amp;polozka=3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s.wikipedia.org/wiki/Kon%C4%9Bprusk%C3%A9_jeskyn%C4%9B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Zlat%C3%BD_k%C5%AF%C5%88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s.wikipedia.org/wiki/Berounka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cs.wikipedia.org/wiki/Berounka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Joachim_Barrande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7.jpeg"/><Relationship Id="rId7" Type="http://schemas.openxmlformats.org/officeDocument/2006/relationships/hyperlink" Target="http://cs.wikipedia.org/wiki/Lilijice" TargetMode="External"/><Relationship Id="rId2" Type="http://schemas.openxmlformats.org/officeDocument/2006/relationships/hyperlink" Target="http://cs.wikipedia.org/wiki/Ordovik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hyperlink" Target="http://cs.wikipedia.org/wiki/Trilobit" TargetMode="External"/><Relationship Id="rId4" Type="http://schemas.openxmlformats.org/officeDocument/2006/relationships/image" Target="../media/image18.jpeg"/><Relationship Id="rId9" Type="http://schemas.openxmlformats.org/officeDocument/2006/relationships/hyperlink" Target="http://cs.wikipedia.org/wiki/Ramenono%C5%BEci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geologie-beroun.wz.cz/geologie.php" TargetMode="External"/><Relationship Id="rId4" Type="http://schemas.openxmlformats.org/officeDocument/2006/relationships/image" Target="../media/image23.gi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eologicke-mapy.cz/regiony/ku-602868/" TargetMode="External"/><Relationship Id="rId3" Type="http://schemas.openxmlformats.org/officeDocument/2006/relationships/hyperlink" Target="http://web.natur.cuni.cz/ugmnz/mineral/" TargetMode="External"/><Relationship Id="rId7" Type="http://schemas.openxmlformats.org/officeDocument/2006/relationships/hyperlink" Target="http://geologie-beroun.wz.cz/geologie.php" TargetMode="External"/><Relationship Id="rId2" Type="http://schemas.openxmlformats.org/officeDocument/2006/relationships/hyperlink" Target="http://www.zatlanka.cz/vyukove-materialy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s.muni.cz/do/1499/el/estud/pedf/js07/mineraly/materialy/pages/predmluva.html" TargetMode="External"/><Relationship Id="rId5" Type="http://schemas.openxmlformats.org/officeDocument/2006/relationships/hyperlink" Target="http://www.sci.muni.cz/mineralogie/" TargetMode="External"/><Relationship Id="rId4" Type="http://schemas.openxmlformats.org/officeDocument/2006/relationships/hyperlink" Target="http://geologie.vsb.cz/mineralogie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Vran%C3%AD_sk%C3%A1la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Hudlice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geology.cz/aplikace/fotoarchiv/fotoarchiv.php?foto=17363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835696" y="2636912"/>
            <a:ext cx="6840760" cy="648072"/>
          </a:xfrm>
        </p:spPr>
        <p:txBody>
          <a:bodyPr>
            <a:noAutofit/>
          </a:bodyPr>
          <a:lstStyle/>
          <a:p>
            <a:pPr algn="l"/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Gymnázium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Joachima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Barranda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Beroun,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Talichova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824, Beroun 2, 26601</a:t>
            </a:r>
            <a:br>
              <a:rPr lang="cs-CZ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tel., +420 (311) 623435, +420 (311) 621232, fax: +420 (311) 623435 </a:t>
            </a:r>
            <a:r>
              <a:rPr lang="cs-CZ" sz="1600" u="sng" dirty="0">
                <a:latin typeface="Times New Roman" pitchFamily="18" charset="0"/>
                <a:cs typeface="Times New Roman" pitchFamily="18" charset="0"/>
                <a:hlinkClick r:id="rId2"/>
              </a:rPr>
              <a:t>www.</a:t>
            </a: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2"/>
              </a:rPr>
              <a:t>gymberoun.cz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cs-CZ" sz="1600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lidinsky</a:t>
            </a:r>
            <a:r>
              <a:rPr lang="cs-CZ" sz="1600" u="sng" dirty="0">
                <a:latin typeface="Times New Roman" pitchFamily="18" charset="0"/>
                <a:cs typeface="Times New Roman" pitchFamily="18" charset="0"/>
                <a:hlinkClick r:id="rId3"/>
              </a:rPr>
              <a:t>@</a:t>
            </a: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gymberoun.cz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,  IČ: 47558407,  </a:t>
            </a:r>
            <a:r>
              <a:rPr lang="cs-CZ" sz="1600" dirty="0" err="1">
                <a:latin typeface="Times New Roman" pitchFamily="18" charset="0"/>
                <a:cs typeface="Times New Roman" pitchFamily="18" charset="0"/>
              </a:rPr>
              <a:t>č.ú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. 775 711 0297 / 0100 u KB Beroun</a:t>
            </a:r>
            <a:br>
              <a:rPr lang="cs-CZ" sz="1600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cs-CZ" sz="1600" dirty="0"/>
              <a:t/>
            </a:r>
            <a:br>
              <a:rPr lang="cs-CZ" sz="1600" dirty="0"/>
            </a:br>
            <a:endParaRPr lang="cs-CZ" sz="16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b="1" dirty="0"/>
          </a:p>
          <a:p>
            <a:endParaRPr lang="cs-CZ" dirty="0"/>
          </a:p>
        </p:txBody>
      </p:sp>
      <p:pic>
        <p:nvPicPr>
          <p:cNvPr id="5" name="Obrázek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764704"/>
            <a:ext cx="7848872" cy="115212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7" name="Obrázek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2204864"/>
            <a:ext cx="1152128" cy="108012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8" name="TextovéPole 7"/>
          <p:cNvSpPr txBox="1"/>
          <p:nvPr/>
        </p:nvSpPr>
        <p:spPr>
          <a:xfrm>
            <a:off x="1115616" y="3933056"/>
            <a:ext cx="65527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latin typeface="Times New Roman" pitchFamily="18" charset="0"/>
                <a:cs typeface="Times New Roman" pitchFamily="18" charset="0"/>
              </a:rPr>
              <a:t>VY_32_INOVACE_2619</a:t>
            </a:r>
          </a:p>
          <a:p>
            <a:pPr algn="ctr"/>
            <a:r>
              <a:rPr lang="cs-CZ" sz="4000" b="1" dirty="0"/>
              <a:t>Geologie regionu Berounsko</a:t>
            </a:r>
            <a:endParaRPr lang="cs-CZ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err="1" smtClean="0"/>
              <a:t>Klonk</a:t>
            </a:r>
            <a:r>
              <a:rPr lang="cs-CZ" b="1" dirty="0" smtClean="0"/>
              <a:t> u </a:t>
            </a:r>
            <a:r>
              <a:rPr lang="cs-CZ" b="1" dirty="0" err="1" smtClean="0"/>
              <a:t>Suchomast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Má světový geologický význam – v roce 1972 v Montrealu byl uznán světovým </a:t>
            </a:r>
            <a:r>
              <a:rPr lang="cs-CZ" dirty="0" err="1" smtClean="0"/>
              <a:t>standartním</a:t>
            </a:r>
            <a:r>
              <a:rPr lang="cs-CZ" dirty="0" smtClean="0"/>
              <a:t> profilem  - tzv. </a:t>
            </a:r>
            <a:r>
              <a:rPr lang="cs-CZ" b="1" dirty="0" err="1" smtClean="0"/>
              <a:t>stratotyp</a:t>
            </a:r>
            <a:r>
              <a:rPr lang="cs-CZ" b="1" dirty="0" smtClean="0"/>
              <a:t> </a:t>
            </a:r>
            <a:endParaRPr lang="cs-CZ" dirty="0" smtClean="0"/>
          </a:p>
          <a:p>
            <a:r>
              <a:rPr lang="cs-CZ" dirty="0" smtClean="0"/>
              <a:t>Odděluje </a:t>
            </a:r>
            <a:r>
              <a:rPr lang="cs-CZ" b="1" dirty="0" smtClean="0"/>
              <a:t>silurské a devonské </a:t>
            </a:r>
            <a:r>
              <a:rPr lang="cs-CZ" dirty="0" err="1" smtClean="0"/>
              <a:t>vrsty</a:t>
            </a:r>
            <a:endParaRPr lang="cs-CZ" dirty="0" smtClean="0"/>
          </a:p>
          <a:p>
            <a:r>
              <a:rPr lang="cs-CZ" dirty="0" smtClean="0"/>
              <a:t>Pomocný </a:t>
            </a:r>
            <a:r>
              <a:rPr lang="cs-CZ" dirty="0" err="1" smtClean="0"/>
              <a:t>stratotyp</a:t>
            </a:r>
            <a:r>
              <a:rPr lang="cs-CZ" dirty="0" smtClean="0"/>
              <a:t>: odkryv na </a:t>
            </a:r>
            <a:r>
              <a:rPr lang="cs-CZ" b="1" dirty="0" err="1" smtClean="0"/>
              <a:t>Budňanské</a:t>
            </a:r>
            <a:r>
              <a:rPr lang="cs-CZ" b="1" dirty="0" smtClean="0"/>
              <a:t> skále </a:t>
            </a:r>
            <a:r>
              <a:rPr lang="cs-CZ" sz="1500" b="1" dirty="0" smtClean="0">
                <a:hlinkClick r:id="rId2"/>
              </a:rPr>
              <a:t>http://www.geology.</a:t>
            </a:r>
            <a:r>
              <a:rPr lang="cs-CZ" sz="1500" b="1" dirty="0" err="1" smtClean="0">
                <a:hlinkClick r:id="rId2"/>
              </a:rPr>
              <a:t>cz</a:t>
            </a:r>
            <a:r>
              <a:rPr lang="cs-CZ" sz="1500" b="1" dirty="0" smtClean="0">
                <a:hlinkClick r:id="rId2"/>
              </a:rPr>
              <a:t>/aplikace/fotoarchiv/fotoarchiv.</a:t>
            </a:r>
            <a:r>
              <a:rPr lang="cs-CZ" sz="1500" b="1" dirty="0" err="1" smtClean="0">
                <a:hlinkClick r:id="rId2"/>
              </a:rPr>
              <a:t>php</a:t>
            </a:r>
            <a:r>
              <a:rPr lang="cs-CZ" sz="1500" b="1" dirty="0" smtClean="0">
                <a:hlinkClick r:id="rId2"/>
              </a:rPr>
              <a:t>?hledej=Bud%F2ansk%E1+</a:t>
            </a:r>
            <a:r>
              <a:rPr lang="cs-CZ" sz="1500" b="1" dirty="0" err="1" smtClean="0">
                <a:hlinkClick r:id="rId2"/>
              </a:rPr>
              <a:t>sk</a:t>
            </a:r>
            <a:r>
              <a:rPr lang="cs-CZ" sz="1500" b="1" dirty="0" smtClean="0">
                <a:hlinkClick r:id="rId2"/>
              </a:rPr>
              <a:t>%E1la</a:t>
            </a:r>
            <a:r>
              <a:rPr lang="cs-CZ" sz="1500" b="1" dirty="0" smtClean="0"/>
              <a:t> </a:t>
            </a:r>
          </a:p>
          <a:p>
            <a:r>
              <a:rPr lang="cs-CZ" b="1" dirty="0" err="1" smtClean="0"/>
              <a:t>Očkovský</a:t>
            </a:r>
            <a:r>
              <a:rPr lang="cs-CZ" b="1" dirty="0" smtClean="0"/>
              <a:t> přesmyk </a:t>
            </a:r>
            <a:r>
              <a:rPr lang="cs-CZ" dirty="0" smtClean="0"/>
              <a:t>– porušení sledu vrstev, starší silurské překrývají mladší devonské</a:t>
            </a:r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cs-CZ" b="1" dirty="0" err="1" smtClean="0"/>
              <a:t>Klonk</a:t>
            </a:r>
            <a:r>
              <a:rPr lang="cs-CZ" b="1" dirty="0" smtClean="0"/>
              <a:t> u </a:t>
            </a:r>
            <a:r>
              <a:rPr lang="cs-CZ" b="1" dirty="0" err="1" smtClean="0"/>
              <a:t>Suchomast</a:t>
            </a:r>
            <a:endParaRPr lang="cs-CZ" b="1" dirty="0"/>
          </a:p>
        </p:txBody>
      </p:sp>
      <p:pic>
        <p:nvPicPr>
          <p:cNvPr id="4" name="Zástupný symbol pro obsah 3" descr="800px-Klonk_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980728"/>
            <a:ext cx="8432231" cy="5217443"/>
          </a:xfrm>
        </p:spPr>
      </p:pic>
      <p:sp>
        <p:nvSpPr>
          <p:cNvPr id="5" name="TextovéPole 4"/>
          <p:cNvSpPr txBox="1"/>
          <p:nvPr/>
        </p:nvSpPr>
        <p:spPr>
          <a:xfrm>
            <a:off x="755576" y="6309320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http://cs.wikipedia.org/wiki/Klonk</a:t>
            </a:r>
            <a:r>
              <a:rPr lang="cs-CZ" dirty="0" smtClean="0"/>
              <a:t> v</a:t>
            </a:r>
            <a:endParaRPr lang="cs-CZ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b="1" dirty="0" smtClean="0"/>
              <a:t>Lom Kobyla</a:t>
            </a:r>
            <a:endParaRPr lang="cs-CZ" b="1" dirty="0"/>
          </a:p>
        </p:txBody>
      </p:sp>
      <p:pic>
        <p:nvPicPr>
          <p:cNvPr id="4" name="Zástupný symbol pro obsah 3" descr="800px-Kobyla_(1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23528" y="1268760"/>
            <a:ext cx="6221255" cy="4525963"/>
          </a:xfrm>
        </p:spPr>
      </p:pic>
      <p:pic>
        <p:nvPicPr>
          <p:cNvPr id="5" name="Obrázek 4" descr="NP kobyla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92080" y="260648"/>
            <a:ext cx="3491880" cy="2618910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0" y="5877272"/>
            <a:ext cx="8820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5"/>
              </a:rPr>
              <a:t> http://cs.wikipedia.org/wiki/Kobyla_(p%C5%99%C3%ADrodn%C3%AD_rezervace)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cs-CZ" b="1" dirty="0" err="1" smtClean="0"/>
              <a:t>Očkovský</a:t>
            </a:r>
            <a:r>
              <a:rPr lang="cs-CZ" b="1" dirty="0" smtClean="0"/>
              <a:t> přesmyk v lomu Kobyla</a:t>
            </a:r>
            <a:endParaRPr lang="cs-CZ" b="1" dirty="0"/>
          </a:p>
        </p:txBody>
      </p:sp>
      <p:pic>
        <p:nvPicPr>
          <p:cNvPr id="4" name="Zástupný symbol pro obsah 3" descr="ocko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836712"/>
            <a:ext cx="7200799" cy="5076508"/>
          </a:xfrm>
        </p:spPr>
      </p:pic>
      <p:sp>
        <p:nvSpPr>
          <p:cNvPr id="5" name="TextovéPole 4"/>
          <p:cNvSpPr txBox="1"/>
          <p:nvPr/>
        </p:nvSpPr>
        <p:spPr>
          <a:xfrm>
            <a:off x="0" y="593467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Další fotografie na: </a:t>
            </a:r>
            <a:r>
              <a:rPr lang="cs-CZ" dirty="0" smtClean="0">
                <a:hlinkClick r:id="rId3"/>
              </a:rPr>
              <a:t>http://www.geology.</a:t>
            </a:r>
            <a:r>
              <a:rPr lang="cs-CZ" dirty="0" err="1" smtClean="0">
                <a:hlinkClick r:id="rId3"/>
              </a:rPr>
              <a:t>cz</a:t>
            </a:r>
            <a:r>
              <a:rPr lang="cs-CZ" dirty="0" smtClean="0">
                <a:hlinkClick r:id="rId3"/>
              </a:rPr>
              <a:t>/aplikace/fotoarchiv/fotoarchiv.</a:t>
            </a:r>
            <a:r>
              <a:rPr lang="cs-CZ" dirty="0" err="1" smtClean="0">
                <a:hlinkClick r:id="rId3"/>
              </a:rPr>
              <a:t>php</a:t>
            </a:r>
            <a:r>
              <a:rPr lang="cs-CZ" dirty="0" smtClean="0">
                <a:hlinkClick r:id="rId3"/>
              </a:rPr>
              <a:t>?foto=13885&amp;hledej=O%E8kovsk%FD+p%F8esmyk&amp;</a:t>
            </a:r>
            <a:r>
              <a:rPr lang="cs-CZ" dirty="0" err="1" smtClean="0">
                <a:hlinkClick r:id="rId3"/>
              </a:rPr>
              <a:t>polozka</a:t>
            </a:r>
            <a:r>
              <a:rPr lang="cs-CZ" dirty="0" smtClean="0">
                <a:hlinkClick r:id="rId3"/>
              </a:rPr>
              <a:t>=3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err="1" smtClean="0"/>
              <a:t>Budňanská</a:t>
            </a:r>
            <a:r>
              <a:rPr lang="cs-CZ" b="1" dirty="0" smtClean="0"/>
              <a:t> skála</a:t>
            </a:r>
            <a:endParaRPr lang="cs-CZ" b="1" dirty="0"/>
          </a:p>
        </p:txBody>
      </p:sp>
      <p:pic>
        <p:nvPicPr>
          <p:cNvPr id="5" name="Zástupný symbol pro obsah 4" descr="Budnanska skal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124744"/>
            <a:ext cx="7056783" cy="5292587"/>
          </a:xfrm>
        </p:spPr>
      </p:pic>
      <p:sp>
        <p:nvSpPr>
          <p:cNvPr id="6" name="TextovéPole 5"/>
          <p:cNvSpPr txBox="1"/>
          <p:nvPr/>
        </p:nvSpPr>
        <p:spPr>
          <a:xfrm>
            <a:off x="1115616" y="6525344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Foto: Marie Štěpničková</a:t>
            </a:r>
            <a:endParaRPr lang="cs-CZ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Devon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257800"/>
          </a:xfrm>
        </p:spPr>
        <p:txBody>
          <a:bodyPr>
            <a:normAutofit fontScale="92500" lnSpcReduction="20000"/>
          </a:bodyPr>
          <a:lstStyle/>
          <a:p>
            <a:r>
              <a:rPr lang="cs-CZ" dirty="0" smtClean="0"/>
              <a:t>Devonské sedimenty - v centrální části Pražské pánve</a:t>
            </a:r>
          </a:p>
          <a:p>
            <a:r>
              <a:rPr lang="cs-CZ" dirty="0" smtClean="0"/>
              <a:t>Sedimenty tvořeny různými druhy vápenců</a:t>
            </a:r>
          </a:p>
          <a:p>
            <a:r>
              <a:rPr lang="cs-CZ" dirty="0" smtClean="0"/>
              <a:t>Další horniny: vápnité břidlice, z konce devonu - břidlice, prachovce</a:t>
            </a:r>
          </a:p>
          <a:p>
            <a:r>
              <a:rPr lang="cs-CZ" dirty="0" smtClean="0"/>
              <a:t>Ve spodním devonu vznikl v Pražské pánvi </a:t>
            </a:r>
            <a:r>
              <a:rPr lang="cs-CZ" b="1" dirty="0" smtClean="0"/>
              <a:t>korálový útes  </a:t>
            </a:r>
            <a:r>
              <a:rPr lang="cs-CZ" dirty="0" smtClean="0"/>
              <a:t>- území se nacházelo zhruba na rovníku</a:t>
            </a:r>
          </a:p>
          <a:p>
            <a:r>
              <a:rPr lang="cs-CZ" dirty="0" smtClean="0"/>
              <a:t>Pozůstatky útesu - </a:t>
            </a:r>
            <a:r>
              <a:rPr lang="cs-CZ" b="1" dirty="0" smtClean="0"/>
              <a:t>vápencové lomy u </a:t>
            </a:r>
            <a:r>
              <a:rPr lang="cs-CZ" b="1" dirty="0" err="1" smtClean="0"/>
              <a:t>Koněprus</a:t>
            </a:r>
            <a:r>
              <a:rPr lang="cs-CZ" b="1" dirty="0" smtClean="0"/>
              <a:t> </a:t>
            </a:r>
          </a:p>
          <a:p>
            <a:r>
              <a:rPr lang="cs-CZ" dirty="0" smtClean="0"/>
              <a:t>Ve svrchním devonu oblast ovlivněna procesy </a:t>
            </a:r>
            <a:r>
              <a:rPr lang="cs-CZ" b="1" dirty="0" smtClean="0"/>
              <a:t>variského vrásnění</a:t>
            </a:r>
            <a:r>
              <a:rPr lang="cs-CZ" dirty="0" smtClean="0"/>
              <a:t> (vrcholilo ve spodním karbonu)</a:t>
            </a:r>
            <a:endParaRPr lang="cs-CZ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err="1" smtClean="0"/>
              <a:t>Koněpruské</a:t>
            </a:r>
            <a:r>
              <a:rPr lang="cs-CZ" b="1" dirty="0" smtClean="0"/>
              <a:t> jeskyně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85000" lnSpcReduction="20000"/>
          </a:bodyPr>
          <a:lstStyle/>
          <a:p>
            <a:r>
              <a:rPr lang="cs-CZ" dirty="0" smtClean="0"/>
              <a:t>Uvnitř návrší </a:t>
            </a:r>
            <a:r>
              <a:rPr lang="cs-CZ" b="1" dirty="0" smtClean="0"/>
              <a:t>Zlatý kůň</a:t>
            </a:r>
          </a:p>
          <a:p>
            <a:r>
              <a:rPr lang="cs-CZ" dirty="0" smtClean="0"/>
              <a:t>2 km chodeb, první zpřístupněny v roce 1959</a:t>
            </a:r>
          </a:p>
          <a:p>
            <a:r>
              <a:rPr lang="cs-CZ" dirty="0" smtClean="0"/>
              <a:t>3 patra jeskyní, nejhlubší 3. patro – 70 m pod povrchem, největší 2. patro – je zpřístupněné, 1. patro – je nejmenší</a:t>
            </a:r>
          </a:p>
          <a:p>
            <a:r>
              <a:rPr lang="cs-CZ" dirty="0" smtClean="0"/>
              <a:t>Bohatá krápníková výzdoba - stalagmity, stalaktity, stalagnáty, dómy (např. Proškův)</a:t>
            </a:r>
          </a:p>
          <a:p>
            <a:r>
              <a:rPr lang="cs-CZ" dirty="0" smtClean="0"/>
              <a:t>Výjimečnost: chalcedonové růžice (druh opálu)</a:t>
            </a:r>
          </a:p>
          <a:p>
            <a:r>
              <a:rPr lang="cs-CZ" dirty="0" smtClean="0"/>
              <a:t>Kosterní pozůstatky zvířat (600 000 – 13 000 let staré)</a:t>
            </a:r>
          </a:p>
          <a:p>
            <a:r>
              <a:rPr lang="cs-CZ" dirty="0" smtClean="0"/>
              <a:t>Kosterní pozůstatky Homo sapiens </a:t>
            </a:r>
            <a:r>
              <a:rPr lang="cs-CZ" dirty="0" err="1" smtClean="0"/>
              <a:t>sapiens</a:t>
            </a:r>
            <a:r>
              <a:rPr lang="cs-CZ" dirty="0" smtClean="0"/>
              <a:t> – asi 13 000 let staré</a:t>
            </a:r>
          </a:p>
          <a:p>
            <a:r>
              <a:rPr lang="cs-CZ" dirty="0" smtClean="0"/>
              <a:t>Ve 2. </a:t>
            </a:r>
            <a:r>
              <a:rPr lang="cs-CZ" dirty="0" err="1" smtClean="0"/>
              <a:t>pol</a:t>
            </a:r>
            <a:r>
              <a:rPr lang="cs-CZ" dirty="0" smtClean="0"/>
              <a:t>. 15. století – penězokazecká dílna - mincovna</a:t>
            </a:r>
            <a:endParaRPr lang="cs-CZ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Zlatý kůň - NPP</a:t>
            </a:r>
            <a:endParaRPr lang="cs-CZ" b="1" dirty="0"/>
          </a:p>
        </p:txBody>
      </p:sp>
      <p:pic>
        <p:nvPicPr>
          <p:cNvPr id="4" name="Zástupný symbol pro obsah 3" descr="KoneprusyZlatyKu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124744"/>
            <a:ext cx="7704856" cy="5335613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err="1" smtClean="0"/>
              <a:t>Koněpruské</a:t>
            </a:r>
            <a:r>
              <a:rPr lang="cs-CZ" b="1" dirty="0" smtClean="0"/>
              <a:t> jeskyně</a:t>
            </a:r>
            <a:endParaRPr lang="cs-CZ" b="1" dirty="0"/>
          </a:p>
        </p:txBody>
      </p:sp>
      <p:pic>
        <p:nvPicPr>
          <p:cNvPr id="4" name="Zástupný symbol pro obsah 3" descr="koněpru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27584" y="1124744"/>
            <a:ext cx="7441667" cy="4958011"/>
          </a:xfrm>
        </p:spPr>
      </p:pic>
      <p:sp>
        <p:nvSpPr>
          <p:cNvPr id="5" name="TextovéPole 4"/>
          <p:cNvSpPr txBox="1"/>
          <p:nvPr/>
        </p:nvSpPr>
        <p:spPr>
          <a:xfrm>
            <a:off x="611560" y="6237312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4"/>
              </a:rPr>
              <a:t>http://cs.wikipedia.org/wiki/Kon%C4%9Bprusk%C3%A9_jeskyn%C4%9B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Zkameněliny ze Zlatého koně</a:t>
            </a:r>
            <a:endParaRPr lang="cs-CZ" b="1" dirty="0"/>
          </a:p>
        </p:txBody>
      </p:sp>
      <p:pic>
        <p:nvPicPr>
          <p:cNvPr id="4" name="Zástupný symbol pro obsah 3" descr="zkameněliny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9733" y="1412776"/>
            <a:ext cx="7912707" cy="4905878"/>
          </a:xfrm>
        </p:spPr>
      </p:pic>
      <p:sp>
        <p:nvSpPr>
          <p:cNvPr id="5" name="TextovéPole 4"/>
          <p:cNvSpPr txBox="1"/>
          <p:nvPr/>
        </p:nvSpPr>
        <p:spPr>
          <a:xfrm>
            <a:off x="1115616" y="6309320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http://cs.wikipedia.org/wiki/Zlat%C3%BD_k%C5%AF%C5%88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Klíčová slova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cs-CZ" dirty="0" smtClean="0"/>
              <a:t>prahory, starohory, prvohor y – kambrium, ordovik, silur, devon, karbon, perm, druhohory, třetihory, čtvrtohory, J, </a:t>
            </a:r>
            <a:r>
              <a:rPr lang="cs-CZ" dirty="0" err="1" smtClean="0"/>
              <a:t>Barrande</a:t>
            </a:r>
            <a:r>
              <a:rPr lang="cs-CZ" dirty="0" smtClean="0"/>
              <a:t>, </a:t>
            </a:r>
            <a:r>
              <a:rPr lang="cs-CZ" dirty="0" err="1" smtClean="0"/>
              <a:t>Perunika</a:t>
            </a:r>
            <a:r>
              <a:rPr lang="cs-CZ" dirty="0" smtClean="0"/>
              <a:t>, koráli, trilobiti, amoniti,  </a:t>
            </a:r>
            <a:r>
              <a:rPr lang="cs-CZ" dirty="0" err="1" smtClean="0"/>
              <a:t>graptoliti</a:t>
            </a:r>
            <a:r>
              <a:rPr lang="cs-CZ" dirty="0" smtClean="0"/>
              <a:t>, ramenonožci, </a:t>
            </a:r>
            <a:r>
              <a:rPr lang="cs-CZ" dirty="0" err="1" smtClean="0"/>
              <a:t>liliice</a:t>
            </a:r>
            <a:r>
              <a:rPr lang="cs-CZ" dirty="0" smtClean="0"/>
              <a:t>, jílovité břidlice, droby, buližníky, břidlice, křemence, uhličitan vápenatý – vápenec, kalcit, </a:t>
            </a:r>
            <a:r>
              <a:rPr lang="cs-CZ" dirty="0" err="1" smtClean="0"/>
              <a:t>travertýn</a:t>
            </a:r>
            <a:r>
              <a:rPr lang="cs-CZ" dirty="0" smtClean="0"/>
              <a:t> zkameněliny, mezinárodní </a:t>
            </a:r>
            <a:r>
              <a:rPr lang="cs-CZ" dirty="0" err="1" smtClean="0"/>
              <a:t>stratotyp</a:t>
            </a:r>
            <a:r>
              <a:rPr lang="cs-CZ" dirty="0" smtClean="0"/>
              <a:t>, </a:t>
            </a:r>
            <a:r>
              <a:rPr lang="cs-CZ" dirty="0" err="1" smtClean="0"/>
              <a:t>Koněpruské</a:t>
            </a:r>
            <a:r>
              <a:rPr lang="cs-CZ" dirty="0" smtClean="0"/>
              <a:t> jeskyně – krápníky a další krasové jevy, lom Kobyla, kaňon Berounky, </a:t>
            </a:r>
            <a:r>
              <a:rPr lang="cs-CZ" dirty="0" err="1" smtClean="0"/>
              <a:t>Klonk</a:t>
            </a:r>
            <a:r>
              <a:rPr lang="cs-CZ" dirty="0" smtClean="0"/>
              <a:t> u </a:t>
            </a:r>
            <a:r>
              <a:rPr lang="cs-CZ" dirty="0" err="1" smtClean="0"/>
              <a:t>Suchomast</a:t>
            </a:r>
            <a:r>
              <a:rPr lang="cs-CZ" dirty="0" smtClean="0"/>
              <a:t>, </a:t>
            </a:r>
            <a:r>
              <a:rPr lang="cs-CZ" dirty="0" err="1" smtClean="0"/>
              <a:t>Očkovský</a:t>
            </a:r>
            <a:r>
              <a:rPr lang="cs-CZ" dirty="0" smtClean="0"/>
              <a:t> přesmyk, </a:t>
            </a:r>
            <a:r>
              <a:rPr lang="cs-CZ" dirty="0" err="1" smtClean="0"/>
              <a:t>Budňanská</a:t>
            </a:r>
            <a:r>
              <a:rPr lang="cs-CZ" dirty="0" smtClean="0"/>
              <a:t> skála 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Mladší prvohory – karbon, perm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55576" y="1700808"/>
            <a:ext cx="7704856" cy="4176464"/>
          </a:xfrm>
        </p:spPr>
        <p:txBody>
          <a:bodyPr>
            <a:normAutofit/>
          </a:bodyPr>
          <a:lstStyle/>
          <a:p>
            <a:r>
              <a:rPr lang="cs-CZ" b="1" dirty="0" smtClean="0"/>
              <a:t>Došlo k ústupu moře </a:t>
            </a:r>
            <a:r>
              <a:rPr lang="cs-CZ" dirty="0" smtClean="0"/>
              <a:t>(vrací se až v křídě)</a:t>
            </a:r>
          </a:p>
          <a:p>
            <a:r>
              <a:rPr lang="cs-CZ" dirty="0" smtClean="0"/>
              <a:t>Na počátku mladších prvohor - horniny  v regionu vrásněny , vzniklo pásemné pohoří - rychle erodováno</a:t>
            </a:r>
          </a:p>
          <a:p>
            <a:r>
              <a:rPr lang="cs-CZ" dirty="0" smtClean="0"/>
              <a:t>Svrchní  karbon - vznikali menší pánvičky, např. u Žebráka či u Hýskova, jsou tvořeny zejména </a:t>
            </a:r>
            <a:r>
              <a:rPr lang="cs-CZ" b="1" dirty="0" smtClean="0"/>
              <a:t>jílovci a pískovci</a:t>
            </a:r>
            <a:r>
              <a:rPr lang="cs-CZ" dirty="0" smtClean="0"/>
              <a:t>, i se slojkami </a:t>
            </a:r>
            <a:r>
              <a:rPr lang="cs-CZ" b="1" dirty="0" smtClean="0"/>
              <a:t>uhlí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Druhohory a třetihory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8457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cs-CZ" b="1" dirty="0" smtClean="0"/>
              <a:t>Druhohory</a:t>
            </a:r>
          </a:p>
          <a:p>
            <a:r>
              <a:rPr lang="cs-CZ" dirty="0" smtClean="0"/>
              <a:t>Ve východní části  oblasti zachovány zbytky sedimentů - </a:t>
            </a:r>
            <a:r>
              <a:rPr lang="cs-CZ" b="1" dirty="0" smtClean="0"/>
              <a:t>jílovce, prachovce, pískovce</a:t>
            </a:r>
          </a:p>
          <a:p>
            <a:r>
              <a:rPr lang="cs-CZ" dirty="0" smtClean="0"/>
              <a:t>Jsou pozůstatky mělkého moře - zalilo část našeho území ve svrchní křídě</a:t>
            </a:r>
          </a:p>
          <a:p>
            <a:r>
              <a:rPr lang="cs-CZ" dirty="0" smtClean="0"/>
              <a:t>Je možné, že křídové moře vytvořilo více sedimentů, ale ty již byly ve větší míře erodovány</a:t>
            </a:r>
          </a:p>
          <a:p>
            <a:pPr>
              <a:buNone/>
            </a:pPr>
            <a:r>
              <a:rPr lang="cs-CZ" b="1" dirty="0" smtClean="0"/>
              <a:t>Třetihory</a:t>
            </a:r>
          </a:p>
          <a:p>
            <a:r>
              <a:rPr lang="cs-CZ" dirty="0" smtClean="0"/>
              <a:t>Zachovány jezerní a říční jíly, písky a štěrky.</a:t>
            </a:r>
            <a:endParaRPr lang="cs-CZ" b="1" dirty="0" smtClean="0"/>
          </a:p>
          <a:p>
            <a:pPr>
              <a:buNone/>
            </a:pPr>
            <a:endParaRPr lang="cs-CZ" b="1" dirty="0" smtClean="0"/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Čtvrtohory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Střídání dob ledových a meziledových vedlo ve </a:t>
            </a:r>
            <a:r>
              <a:rPr lang="cs-CZ" b="1" dirty="0" smtClean="0"/>
              <a:t>starších čtvrtohorách </a:t>
            </a:r>
            <a:r>
              <a:rPr lang="cs-CZ" dirty="0" smtClean="0"/>
              <a:t>na Berounsku k tvorbě </a:t>
            </a:r>
            <a:r>
              <a:rPr lang="cs-CZ" b="1" dirty="0" smtClean="0"/>
              <a:t>spraší a sprašových hlín</a:t>
            </a:r>
          </a:p>
          <a:p>
            <a:r>
              <a:rPr lang="cs-CZ" dirty="0" smtClean="0"/>
              <a:t>svahové sedimenty a říční písčité štěrky zachovány v říčních terasách</a:t>
            </a:r>
          </a:p>
          <a:p>
            <a:r>
              <a:rPr lang="cs-CZ" b="1" dirty="0" smtClean="0"/>
              <a:t>Mladší  čtvrtohory </a:t>
            </a:r>
            <a:r>
              <a:rPr lang="cs-CZ" dirty="0" smtClean="0"/>
              <a:t>- zastoupeny svahovými a říčními sedimenty</a:t>
            </a:r>
          </a:p>
          <a:p>
            <a:r>
              <a:rPr lang="cs-CZ" dirty="0" smtClean="0"/>
              <a:t>Sladkovodní vápence (pěnovce = </a:t>
            </a:r>
            <a:r>
              <a:rPr lang="cs-CZ" dirty="0" err="1" smtClean="0"/>
              <a:t>travertýny</a:t>
            </a:r>
            <a:r>
              <a:rPr lang="cs-CZ" dirty="0" smtClean="0"/>
              <a:t>) – vytvořeny v okolí Sv. Jána pod skalou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620688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Berounka </a:t>
            </a:r>
            <a:endParaRPr lang="cs-CZ" b="1" dirty="0"/>
          </a:p>
        </p:txBody>
      </p:sp>
      <p:pic>
        <p:nvPicPr>
          <p:cNvPr id="9" name="Zástupný symbol pro obsah 8" descr="Berounka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27584" y="692696"/>
            <a:ext cx="7560839" cy="5670629"/>
          </a:xfrm>
        </p:spPr>
      </p:pic>
      <p:sp>
        <p:nvSpPr>
          <p:cNvPr id="10" name="TextovéPole 9"/>
          <p:cNvSpPr txBox="1"/>
          <p:nvPr/>
        </p:nvSpPr>
        <p:spPr>
          <a:xfrm>
            <a:off x="899592" y="6453336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4"/>
              </a:rPr>
              <a:t>http://cs.wikipedia.org/wiki/Berounka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cs-CZ" b="1" dirty="0" smtClean="0"/>
              <a:t>Berounka pod </a:t>
            </a:r>
            <a:r>
              <a:rPr lang="cs-CZ" b="1" dirty="0" err="1" smtClean="0"/>
              <a:t>Krašovem</a:t>
            </a:r>
            <a:r>
              <a:rPr lang="cs-CZ" b="1" dirty="0" smtClean="0"/>
              <a:t> a u Srbska</a:t>
            </a:r>
            <a:endParaRPr lang="cs-CZ" b="1" dirty="0"/>
          </a:p>
        </p:txBody>
      </p:sp>
      <p:pic>
        <p:nvPicPr>
          <p:cNvPr id="4" name="Zástupný symbol pro obsah 3" descr="Berounka3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268760"/>
            <a:ext cx="2808312" cy="4215987"/>
          </a:xfrm>
        </p:spPr>
      </p:pic>
      <p:pic>
        <p:nvPicPr>
          <p:cNvPr id="7" name="Zástupný symbol pro obsah 6" descr="Berounka1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191339" y="1268760"/>
            <a:ext cx="5664629" cy="4248472"/>
          </a:xfrm>
        </p:spPr>
      </p:pic>
      <p:sp>
        <p:nvSpPr>
          <p:cNvPr id="8" name="TextovéPole 7"/>
          <p:cNvSpPr txBox="1"/>
          <p:nvPr/>
        </p:nvSpPr>
        <p:spPr>
          <a:xfrm>
            <a:off x="395536" y="5733256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4"/>
              </a:rPr>
              <a:t>http://cs.wikipedia.org/wiki/Berounka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cs-CZ" b="1" dirty="0" smtClean="0"/>
              <a:t>Paleontologie</a:t>
            </a:r>
            <a:endParaRPr lang="cs-CZ" b="1" dirty="0"/>
          </a:p>
        </p:txBody>
      </p:sp>
      <p:pic>
        <p:nvPicPr>
          <p:cNvPr id="5" name="Zástupný symbol pro obsah 4" descr="500px-Barrande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908720"/>
            <a:ext cx="3900432" cy="4680520"/>
          </a:xfrm>
        </p:spPr>
      </p:pic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427984" y="980728"/>
            <a:ext cx="4536504" cy="5544616"/>
          </a:xfrm>
        </p:spPr>
        <p:txBody>
          <a:bodyPr>
            <a:normAutofit/>
          </a:bodyPr>
          <a:lstStyle/>
          <a:p>
            <a:r>
              <a:rPr lang="cs-CZ" dirty="0" smtClean="0"/>
              <a:t>Světovou proslulost oblasti zajisti </a:t>
            </a:r>
            <a:r>
              <a:rPr lang="cs-CZ" b="1" dirty="0" smtClean="0"/>
              <a:t>J. </a:t>
            </a:r>
            <a:r>
              <a:rPr lang="cs-CZ" b="1" dirty="0" err="1" smtClean="0"/>
              <a:t>Barrande</a:t>
            </a:r>
            <a:endParaRPr lang="cs-CZ" b="1" dirty="0" smtClean="0"/>
          </a:p>
          <a:p>
            <a:r>
              <a:rPr lang="cs-CZ" b="1" dirty="0" smtClean="0"/>
              <a:t>Silurský systém středních Čech</a:t>
            </a:r>
            <a:r>
              <a:rPr lang="cs-CZ" dirty="0" smtClean="0"/>
              <a:t> – monumentální dílo, 22 svazků, 6 000 stran, 10 000 vyobrazení</a:t>
            </a:r>
          </a:p>
          <a:p>
            <a:r>
              <a:rPr lang="cs-CZ" b="1" dirty="0" smtClean="0"/>
              <a:t>Panenka, Synek, Babinka </a:t>
            </a:r>
            <a:r>
              <a:rPr lang="cs-CZ" dirty="0" smtClean="0"/>
              <a:t>– názvy organismů popsaných </a:t>
            </a:r>
            <a:r>
              <a:rPr lang="cs-CZ" dirty="0" err="1" smtClean="0"/>
              <a:t>Barrandem</a:t>
            </a:r>
            <a:endParaRPr lang="cs-CZ" dirty="0" smtClean="0"/>
          </a:p>
          <a:p>
            <a:r>
              <a:rPr lang="cs-CZ" dirty="0" smtClean="0"/>
              <a:t>Oblast mezi Prahou a Plzní nazvána na jeho počest </a:t>
            </a:r>
            <a:r>
              <a:rPr lang="cs-CZ" b="1" dirty="0" err="1" smtClean="0"/>
              <a:t>Barrandien</a:t>
            </a:r>
            <a:endParaRPr lang="cs-CZ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179512" y="5661248"/>
            <a:ext cx="3888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err="1" smtClean="0"/>
              <a:t>Joachim</a:t>
            </a:r>
            <a:r>
              <a:rPr lang="cs-CZ" b="1" dirty="0" smtClean="0"/>
              <a:t> </a:t>
            </a:r>
            <a:r>
              <a:rPr lang="cs-CZ" b="1" dirty="0" err="1" smtClean="0"/>
              <a:t>Barrande</a:t>
            </a:r>
            <a:r>
              <a:rPr lang="cs-CZ" b="1" dirty="0" smtClean="0"/>
              <a:t> (1799 – 1883)</a:t>
            </a:r>
          </a:p>
          <a:p>
            <a:r>
              <a:rPr lang="cs-CZ" dirty="0" smtClean="0">
                <a:hlinkClick r:id="rId3"/>
              </a:rPr>
              <a:t>http://cs.wikipedia.org/wiki/Joachim_Barrande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Fosilní organismy</a:t>
            </a:r>
            <a:endParaRPr lang="cs-CZ" b="1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>
            <a:normAutofit fontScale="85000" lnSpcReduction="10000"/>
          </a:bodyPr>
          <a:lstStyle/>
          <a:p>
            <a:r>
              <a:rPr lang="cs-CZ" b="1" dirty="0" smtClean="0"/>
              <a:t>Trilobiti </a:t>
            </a:r>
            <a:r>
              <a:rPr lang="cs-CZ" dirty="0" smtClean="0"/>
              <a:t>– vůdčí zkamenělina prvohor, členovci</a:t>
            </a:r>
          </a:p>
          <a:p>
            <a:r>
              <a:rPr lang="cs-CZ" b="1" dirty="0" smtClean="0"/>
              <a:t>Ramenonožci</a:t>
            </a:r>
            <a:r>
              <a:rPr lang="cs-CZ" dirty="0" smtClean="0"/>
              <a:t> – podobní mlžům</a:t>
            </a:r>
          </a:p>
          <a:p>
            <a:r>
              <a:rPr lang="cs-CZ" b="1" dirty="0" smtClean="0"/>
              <a:t>Hlavonožci</a:t>
            </a:r>
            <a:r>
              <a:rPr lang="cs-CZ" dirty="0" smtClean="0"/>
              <a:t> – amoniti</a:t>
            </a:r>
          </a:p>
          <a:p>
            <a:r>
              <a:rPr lang="cs-CZ" b="1" dirty="0" smtClean="0"/>
              <a:t>Koráli</a:t>
            </a:r>
            <a:r>
              <a:rPr lang="cs-CZ" dirty="0" smtClean="0"/>
              <a:t> – tvoří útesy</a:t>
            </a:r>
          </a:p>
          <a:p>
            <a:r>
              <a:rPr lang="cs-CZ" b="1" dirty="0" smtClean="0"/>
              <a:t>Lilijice</a:t>
            </a:r>
            <a:r>
              <a:rPr lang="cs-CZ" dirty="0" smtClean="0"/>
              <a:t> – krinoidové vápence</a:t>
            </a:r>
          </a:p>
          <a:p>
            <a:r>
              <a:rPr lang="cs-CZ" b="1" dirty="0" err="1" smtClean="0"/>
              <a:t>Graptoliti</a:t>
            </a:r>
            <a:r>
              <a:rPr lang="cs-CZ" dirty="0" smtClean="0"/>
              <a:t> – </a:t>
            </a:r>
            <a:r>
              <a:rPr lang="cs-CZ" dirty="0" err="1" smtClean="0"/>
              <a:t>polostrunatci</a:t>
            </a:r>
            <a:r>
              <a:rPr lang="cs-CZ" dirty="0" smtClean="0"/>
              <a:t>, důležití pro určení stáří hornin</a:t>
            </a:r>
          </a:p>
          <a:p>
            <a:r>
              <a:rPr lang="cs-CZ" b="1" dirty="0" smtClean="0"/>
              <a:t>Zkamenělé zbytky suchozemských rostlin </a:t>
            </a:r>
            <a:r>
              <a:rPr lang="cs-CZ" dirty="0" smtClean="0"/>
              <a:t>– v uhelných pánvičkách</a:t>
            </a:r>
          </a:p>
          <a:p>
            <a:r>
              <a:rPr lang="cs-CZ" b="1" dirty="0" smtClean="0"/>
              <a:t>Kostry savců </a:t>
            </a:r>
            <a:r>
              <a:rPr lang="cs-CZ" dirty="0" smtClean="0"/>
              <a:t>– jeskynní medvěd, lev, pratur, srstnatý nosorožec aj.) – nalezeny v  jeskyních </a:t>
            </a:r>
            <a:r>
              <a:rPr lang="cs-CZ" dirty="0" err="1" smtClean="0"/>
              <a:t>Koněprus</a:t>
            </a:r>
            <a:endParaRPr lang="cs-CZ" dirty="0" smtClean="0"/>
          </a:p>
          <a:p>
            <a:r>
              <a:rPr lang="cs-CZ" b="1" dirty="0" smtClean="0"/>
              <a:t>Pravěký člověk </a:t>
            </a:r>
            <a:r>
              <a:rPr lang="cs-CZ" dirty="0" smtClean="0"/>
              <a:t>– 13 000 let staré kosterní zbytky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980728"/>
          </a:xfrm>
        </p:spPr>
        <p:txBody>
          <a:bodyPr/>
          <a:lstStyle/>
          <a:p>
            <a:r>
              <a:rPr lang="cs-CZ" b="1" dirty="0" smtClean="0"/>
              <a:t>Fosilie</a:t>
            </a:r>
            <a:endParaRPr lang="cs-CZ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323528" y="3645024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2"/>
              </a:rPr>
              <a:t>http://cs.wikipedia.org/wiki/Ordovik</a:t>
            </a:r>
            <a:r>
              <a:rPr lang="cs-CZ" dirty="0" smtClean="0"/>
              <a:t>, </a:t>
            </a:r>
            <a:r>
              <a:rPr lang="cs-CZ" b="1" dirty="0" smtClean="0"/>
              <a:t>graptolit </a:t>
            </a:r>
            <a:endParaRPr lang="cs-CZ" b="1" dirty="0"/>
          </a:p>
        </p:txBody>
      </p:sp>
      <p:pic>
        <p:nvPicPr>
          <p:cNvPr id="4" name="Obrázek 3" descr="graptoli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764704"/>
            <a:ext cx="3669528" cy="2808312"/>
          </a:xfrm>
          <a:prstGeom prst="rect">
            <a:avLst/>
          </a:prstGeom>
        </p:spPr>
      </p:pic>
      <p:pic>
        <p:nvPicPr>
          <p:cNvPr id="5" name="Obrázek 4" descr="600px-Koneprusia_brutoni - trilobi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3968" y="836712"/>
            <a:ext cx="3672408" cy="3672408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4067944" y="4437112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5"/>
              </a:rPr>
              <a:t>http://cs.wikipedia.org/wiki/Trilobit</a:t>
            </a:r>
            <a:r>
              <a:rPr lang="cs-CZ" dirty="0" smtClean="0"/>
              <a:t>,</a:t>
            </a:r>
            <a:r>
              <a:rPr lang="cs-CZ" b="1" dirty="0" smtClean="0"/>
              <a:t> trilobit</a:t>
            </a:r>
            <a:endParaRPr lang="cs-CZ" b="1" dirty="0"/>
          </a:p>
        </p:txBody>
      </p:sp>
      <p:pic>
        <p:nvPicPr>
          <p:cNvPr id="7" name="Obrázek 6" descr="lilijic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3528" y="4293096"/>
            <a:ext cx="3600400" cy="1825241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395536" y="6211669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7"/>
              </a:rPr>
              <a:t>http://cs.wikipedia.org/wiki/Lilijice</a:t>
            </a:r>
            <a:r>
              <a:rPr lang="cs-CZ" dirty="0" smtClean="0"/>
              <a:t>, </a:t>
            </a:r>
            <a:r>
              <a:rPr lang="cs-CZ" b="1" dirty="0" smtClean="0"/>
              <a:t>lilijice</a:t>
            </a:r>
            <a:endParaRPr lang="cs-CZ" b="1" dirty="0"/>
          </a:p>
        </p:txBody>
      </p:sp>
      <p:pic>
        <p:nvPicPr>
          <p:cNvPr id="9" name="Obrázek 8" descr="ramenonožec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211960" y="4869160"/>
            <a:ext cx="3810000" cy="1320800"/>
          </a:xfrm>
          <a:prstGeom prst="rect">
            <a:avLst/>
          </a:prstGeom>
        </p:spPr>
      </p:pic>
      <p:sp>
        <p:nvSpPr>
          <p:cNvPr id="10" name="TextovéPole 9"/>
          <p:cNvSpPr txBox="1"/>
          <p:nvPr/>
        </p:nvSpPr>
        <p:spPr>
          <a:xfrm>
            <a:off x="4067944" y="6237312"/>
            <a:ext cx="5076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9"/>
              </a:rPr>
              <a:t>http://cs.wikipedia.org/wiki/Ramenono%C5%BEci</a:t>
            </a:r>
            <a:r>
              <a:rPr lang="cs-CZ" dirty="0" smtClean="0"/>
              <a:t> </a:t>
            </a:r>
            <a:r>
              <a:rPr lang="cs-CZ" b="1" dirty="0" smtClean="0"/>
              <a:t>ramenonožec</a:t>
            </a:r>
            <a:endParaRPr lang="cs-CZ" b="1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b="1" dirty="0" err="1" smtClean="0"/>
              <a:t>Barrandien</a:t>
            </a:r>
            <a:endParaRPr lang="cs-CZ" b="1" dirty="0"/>
          </a:p>
        </p:txBody>
      </p:sp>
      <p:pic>
        <p:nvPicPr>
          <p:cNvPr id="3" name="Obrázek 2" descr="gmc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4509120"/>
            <a:ext cx="3252588" cy="2016224"/>
          </a:xfrm>
          <a:prstGeom prst="rect">
            <a:avLst/>
          </a:prstGeom>
        </p:spPr>
      </p:pic>
      <p:pic>
        <p:nvPicPr>
          <p:cNvPr id="4" name="Obrázek 3" descr="gmbar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340768"/>
            <a:ext cx="5102408" cy="3024336"/>
          </a:xfrm>
          <a:prstGeom prst="rect">
            <a:avLst/>
          </a:prstGeom>
        </p:spPr>
      </p:pic>
      <p:pic>
        <p:nvPicPr>
          <p:cNvPr id="5" name="Obrázek 4" descr="gmbarrleg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57850" y="1268760"/>
            <a:ext cx="3486150" cy="3096344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4283968" y="5805264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5"/>
              </a:rPr>
              <a:t>http://geologie-</a:t>
            </a:r>
            <a:r>
              <a:rPr lang="cs-CZ" dirty="0" err="1" smtClean="0">
                <a:hlinkClick r:id="rId5"/>
              </a:rPr>
              <a:t>beroun.wz.cz</a:t>
            </a:r>
            <a:r>
              <a:rPr lang="cs-CZ" dirty="0" smtClean="0">
                <a:hlinkClick r:id="rId5"/>
              </a:rPr>
              <a:t>/geologie.</a:t>
            </a:r>
            <a:r>
              <a:rPr lang="cs-CZ" dirty="0" err="1" smtClean="0">
                <a:hlinkClick r:id="rId5"/>
              </a:rPr>
              <a:t>php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Použitá literatura a webové stránky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dirty="0" err="1"/>
              <a:t>Cílek</a:t>
            </a:r>
            <a:r>
              <a:rPr lang="cs-CZ" dirty="0"/>
              <a:t>, V. a kolektiv: Přírodopis IV., </a:t>
            </a:r>
            <a:r>
              <a:rPr lang="cs-CZ" dirty="0" err="1"/>
              <a:t>Scientia</a:t>
            </a:r>
            <a:r>
              <a:rPr lang="cs-CZ" dirty="0"/>
              <a:t>, Praha 2000</a:t>
            </a:r>
          </a:p>
          <a:p>
            <a:r>
              <a:rPr lang="cs-CZ" dirty="0" err="1"/>
              <a:t>Šnaidauf</a:t>
            </a:r>
            <a:r>
              <a:rPr lang="cs-CZ" dirty="0"/>
              <a:t>, .E.: Přírodní zajímavosti okresu Beroun, Středisko služby škole, Beroun </a:t>
            </a:r>
            <a:r>
              <a:rPr lang="cs-CZ" dirty="0" smtClean="0"/>
              <a:t>2000</a:t>
            </a:r>
          </a:p>
          <a:p>
            <a:r>
              <a:rPr lang="cs-CZ" dirty="0" smtClean="0"/>
              <a:t>Jelínek</a:t>
            </a:r>
            <a:r>
              <a:rPr lang="cs-CZ" dirty="0"/>
              <a:t>, J. a </a:t>
            </a:r>
            <a:r>
              <a:rPr lang="cs-CZ" dirty="0" err="1"/>
              <a:t>Zicháček</a:t>
            </a:r>
            <a:r>
              <a:rPr lang="cs-CZ" dirty="0"/>
              <a:t>, V.: Biologie pro gymnázia. Nakladatelství </a:t>
            </a:r>
            <a:r>
              <a:rPr lang="cs-CZ" dirty="0" smtClean="0"/>
              <a:t>Olomouc</a:t>
            </a:r>
          </a:p>
          <a:p>
            <a:r>
              <a:rPr lang="cs-CZ" dirty="0" smtClean="0">
                <a:hlinkClick r:id="rId2"/>
              </a:rPr>
              <a:t>http://www.</a:t>
            </a:r>
            <a:r>
              <a:rPr lang="cs-CZ" dirty="0" err="1" smtClean="0">
                <a:hlinkClick r:id="rId2"/>
              </a:rPr>
              <a:t>zatlanka.cz</a:t>
            </a:r>
            <a:r>
              <a:rPr lang="cs-CZ" dirty="0" smtClean="0">
                <a:hlinkClick r:id="rId2"/>
              </a:rPr>
              <a:t>/</a:t>
            </a:r>
            <a:r>
              <a:rPr lang="cs-CZ" dirty="0" err="1" smtClean="0">
                <a:hlinkClick r:id="rId2"/>
              </a:rPr>
              <a:t>vyukove</a:t>
            </a:r>
            <a:r>
              <a:rPr lang="cs-CZ" dirty="0" smtClean="0">
                <a:hlinkClick r:id="rId2"/>
              </a:rPr>
              <a:t>-</a:t>
            </a:r>
            <a:r>
              <a:rPr lang="cs-CZ" dirty="0" err="1" smtClean="0">
                <a:hlinkClick r:id="rId2"/>
              </a:rPr>
              <a:t>materialy</a:t>
            </a:r>
            <a:r>
              <a:rPr lang="cs-CZ" dirty="0" smtClean="0">
                <a:hlinkClick r:id="rId2"/>
              </a:rPr>
              <a:t>/</a:t>
            </a:r>
            <a:endParaRPr lang="cs-CZ" dirty="0" smtClean="0"/>
          </a:p>
          <a:p>
            <a:r>
              <a:rPr lang="cs-CZ" dirty="0" smtClean="0">
                <a:hlinkClick r:id="rId3"/>
              </a:rPr>
              <a:t>http://web.</a:t>
            </a:r>
            <a:r>
              <a:rPr lang="cs-CZ" dirty="0" err="1" smtClean="0">
                <a:hlinkClick r:id="rId3"/>
              </a:rPr>
              <a:t>natur.cuni.cz</a:t>
            </a:r>
            <a:r>
              <a:rPr lang="cs-CZ" dirty="0" smtClean="0">
                <a:hlinkClick r:id="rId3"/>
              </a:rPr>
              <a:t>/</a:t>
            </a:r>
            <a:r>
              <a:rPr lang="cs-CZ" dirty="0" err="1" smtClean="0">
                <a:hlinkClick r:id="rId3"/>
              </a:rPr>
              <a:t>ugmnz</a:t>
            </a:r>
            <a:r>
              <a:rPr lang="cs-CZ" dirty="0" smtClean="0">
                <a:hlinkClick r:id="rId3"/>
              </a:rPr>
              <a:t>/</a:t>
            </a:r>
            <a:r>
              <a:rPr lang="cs-CZ" dirty="0" err="1" smtClean="0">
                <a:hlinkClick r:id="rId3"/>
              </a:rPr>
              <a:t>mineral</a:t>
            </a:r>
            <a:r>
              <a:rPr lang="cs-CZ" dirty="0" smtClean="0">
                <a:hlinkClick r:id="rId3"/>
              </a:rPr>
              <a:t>/</a:t>
            </a:r>
            <a:endParaRPr lang="cs-CZ" dirty="0" smtClean="0"/>
          </a:p>
          <a:p>
            <a:r>
              <a:rPr lang="cs-CZ" dirty="0" smtClean="0">
                <a:hlinkClick r:id="rId4"/>
              </a:rPr>
              <a:t>http://geologie.</a:t>
            </a:r>
            <a:r>
              <a:rPr lang="cs-CZ" dirty="0" err="1" smtClean="0">
                <a:hlinkClick r:id="rId4"/>
              </a:rPr>
              <a:t>vsb.cz</a:t>
            </a:r>
            <a:r>
              <a:rPr lang="cs-CZ" dirty="0" smtClean="0">
                <a:hlinkClick r:id="rId4"/>
              </a:rPr>
              <a:t>/mineralogie/</a:t>
            </a:r>
            <a:endParaRPr lang="cs-CZ" dirty="0" smtClean="0"/>
          </a:p>
          <a:p>
            <a:r>
              <a:rPr lang="cs-CZ" dirty="0" smtClean="0">
                <a:hlinkClick r:id="rId5"/>
              </a:rPr>
              <a:t>http://www.</a:t>
            </a:r>
            <a:r>
              <a:rPr lang="cs-CZ" dirty="0" err="1" smtClean="0">
                <a:hlinkClick r:id="rId5"/>
              </a:rPr>
              <a:t>sci.muni.cz</a:t>
            </a:r>
            <a:r>
              <a:rPr lang="cs-CZ" dirty="0" smtClean="0">
                <a:hlinkClick r:id="rId5"/>
              </a:rPr>
              <a:t>/mineralogie/</a:t>
            </a:r>
            <a:endParaRPr lang="cs-CZ" dirty="0" smtClean="0"/>
          </a:p>
          <a:p>
            <a:r>
              <a:rPr lang="cs-CZ" dirty="0" smtClean="0">
                <a:hlinkClick r:id="rId6"/>
              </a:rPr>
              <a:t>http://is.muni.cz/do/1499/el/estud/pedf/js07/mineraly/materialy/pages/predmluva.html</a:t>
            </a:r>
            <a:endParaRPr lang="cs-CZ" dirty="0" smtClean="0"/>
          </a:p>
          <a:p>
            <a:r>
              <a:rPr lang="cs-CZ" dirty="0" smtClean="0">
                <a:hlinkClick r:id="rId7"/>
              </a:rPr>
              <a:t>http://geologie-</a:t>
            </a:r>
            <a:r>
              <a:rPr lang="cs-CZ" dirty="0" err="1" smtClean="0">
                <a:hlinkClick r:id="rId7"/>
              </a:rPr>
              <a:t>beroun.wz.cz</a:t>
            </a:r>
            <a:r>
              <a:rPr lang="cs-CZ" dirty="0" smtClean="0">
                <a:hlinkClick r:id="rId7"/>
              </a:rPr>
              <a:t>/geologie.</a:t>
            </a:r>
            <a:r>
              <a:rPr lang="cs-CZ" dirty="0" err="1" smtClean="0">
                <a:hlinkClick r:id="rId7"/>
              </a:rPr>
              <a:t>php</a:t>
            </a:r>
            <a:r>
              <a:rPr lang="cs-CZ" dirty="0" smtClean="0"/>
              <a:t> </a:t>
            </a:r>
          </a:p>
          <a:p>
            <a:r>
              <a:rPr lang="cs-CZ" dirty="0" smtClean="0">
                <a:hlinkClick r:id="rId8"/>
              </a:rPr>
              <a:t>http://www.</a:t>
            </a:r>
            <a:r>
              <a:rPr lang="cs-CZ" dirty="0" err="1" smtClean="0">
                <a:hlinkClick r:id="rId8"/>
              </a:rPr>
              <a:t>geologicke</a:t>
            </a:r>
            <a:r>
              <a:rPr lang="cs-CZ" dirty="0" smtClean="0">
                <a:hlinkClick r:id="rId8"/>
              </a:rPr>
              <a:t>-mapy.</a:t>
            </a:r>
            <a:r>
              <a:rPr lang="cs-CZ" dirty="0" err="1" smtClean="0">
                <a:hlinkClick r:id="rId8"/>
              </a:rPr>
              <a:t>cz</a:t>
            </a:r>
            <a:r>
              <a:rPr lang="cs-CZ" dirty="0" smtClean="0">
                <a:hlinkClick r:id="rId8"/>
              </a:rPr>
              <a:t>/regiony/ku-602868/</a:t>
            </a:r>
            <a:r>
              <a:rPr lang="cs-CZ" dirty="0" smtClean="0"/>
              <a:t> </a:t>
            </a:r>
          </a:p>
          <a:p>
            <a:endParaRPr lang="cs-CZ" dirty="0" smtClean="0"/>
          </a:p>
          <a:p>
            <a:pPr>
              <a:buNone/>
            </a:pPr>
            <a:endParaRPr lang="cs-CZ" dirty="0"/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Starohory (</a:t>
            </a:r>
            <a:r>
              <a:rPr lang="cs-CZ" b="1" dirty="0" err="1" smtClean="0"/>
              <a:t>proterozoikum</a:t>
            </a:r>
            <a:r>
              <a:rPr lang="cs-CZ" b="1" dirty="0" smtClean="0"/>
              <a:t>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starohorního horniny vystupují na povrch v severozápadní části regionu</a:t>
            </a:r>
          </a:p>
          <a:p>
            <a:r>
              <a:rPr lang="cs-CZ" dirty="0" smtClean="0"/>
              <a:t>Jde hlavně o </a:t>
            </a:r>
            <a:r>
              <a:rPr lang="cs-CZ" b="1" dirty="0" smtClean="0"/>
              <a:t>sedimentární horniny</a:t>
            </a:r>
          </a:p>
          <a:p>
            <a:r>
              <a:rPr lang="cs-CZ" dirty="0" smtClean="0"/>
              <a:t>Na prasklinách je protínají i horniny vulkanického původu z prvohor</a:t>
            </a:r>
          </a:p>
          <a:p>
            <a:r>
              <a:rPr lang="cs-CZ" dirty="0" smtClean="0"/>
              <a:t>Sedimentární horniny: </a:t>
            </a:r>
            <a:r>
              <a:rPr lang="cs-CZ" b="1" dirty="0" smtClean="0"/>
              <a:t>droby, břidlice, buližníky</a:t>
            </a:r>
          </a:p>
          <a:p>
            <a:r>
              <a:rPr lang="cs-CZ" dirty="0" smtClean="0"/>
              <a:t>Starohorní sedimenty mají mocnost odhadem několik kilometrů</a:t>
            </a:r>
          </a:p>
          <a:p>
            <a:r>
              <a:rPr lang="cs-CZ" dirty="0" smtClean="0"/>
              <a:t>Důkaz o existenci zaplaveného území – </a:t>
            </a:r>
            <a:r>
              <a:rPr lang="cs-CZ" b="1" dirty="0" smtClean="0"/>
              <a:t>mělké moře</a:t>
            </a:r>
            <a:endParaRPr lang="cs-CZ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Buližníky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Velmi </a:t>
            </a:r>
            <a:r>
              <a:rPr lang="cs-CZ" b="1" dirty="0" smtClean="0"/>
              <a:t>odolné</a:t>
            </a:r>
            <a:r>
              <a:rPr lang="cs-CZ" dirty="0" smtClean="0"/>
              <a:t> horniny </a:t>
            </a:r>
            <a:r>
              <a:rPr lang="cs-CZ" b="1" dirty="0" smtClean="0"/>
              <a:t>organického původu </a:t>
            </a:r>
            <a:r>
              <a:rPr lang="cs-CZ" dirty="0" smtClean="0"/>
              <a:t>(činnost bakterií v blízkosti horkých podmořských výronů)</a:t>
            </a:r>
          </a:p>
          <a:p>
            <a:r>
              <a:rPr lang="cs-CZ" dirty="0" smtClean="0"/>
              <a:t>Odolávají zvětrávání a erozi – vytvářejí v terénu dobře viditelné </a:t>
            </a:r>
            <a:r>
              <a:rPr lang="cs-CZ" b="1" dirty="0" smtClean="0"/>
              <a:t>skalní výchozy (suky)</a:t>
            </a:r>
          </a:p>
          <a:p>
            <a:r>
              <a:rPr lang="cs-CZ" dirty="0" smtClean="0"/>
              <a:t>Např. Hudlická skála, Jezevčí skála </a:t>
            </a:r>
            <a:r>
              <a:rPr lang="cs-CZ" dirty="0" smtClean="0"/>
              <a:t>ve </a:t>
            </a:r>
            <a:r>
              <a:rPr lang="cs-CZ" dirty="0" smtClean="0"/>
              <a:t>Svaté, Vraní skála, aj.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cs-CZ" b="1" dirty="0" smtClean="0"/>
              <a:t>Vraní skála u Svaté</a:t>
            </a:r>
            <a:endParaRPr lang="cs-CZ" b="1" dirty="0"/>
          </a:p>
        </p:txBody>
      </p:sp>
      <p:pic>
        <p:nvPicPr>
          <p:cNvPr id="4" name="Zástupný symbol pro obsah 3" descr="vraní skála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908720"/>
            <a:ext cx="7104789" cy="5328592"/>
          </a:xfrm>
        </p:spPr>
      </p:pic>
      <p:sp>
        <p:nvSpPr>
          <p:cNvPr id="5" name="TextovéPole 4"/>
          <p:cNvSpPr txBox="1"/>
          <p:nvPr/>
        </p:nvSpPr>
        <p:spPr>
          <a:xfrm>
            <a:off x="971600" y="6381328"/>
            <a:ext cx="6264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http://cs.wikipedia.org/wiki/Vran%C3%AD_sk%C3%A1la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cs-CZ" b="1" dirty="0" smtClean="0"/>
              <a:t>Hudlická skála</a:t>
            </a:r>
            <a:endParaRPr lang="cs-CZ" b="1" dirty="0"/>
          </a:p>
        </p:txBody>
      </p:sp>
      <p:pic>
        <p:nvPicPr>
          <p:cNvPr id="4" name="Zástupný symbol pro obsah 3" descr="hudlická skála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836712"/>
            <a:ext cx="7128792" cy="5346594"/>
          </a:xfrm>
        </p:spPr>
      </p:pic>
      <p:sp>
        <p:nvSpPr>
          <p:cNvPr id="5" name="TextovéPole 4"/>
          <p:cNvSpPr txBox="1"/>
          <p:nvPr/>
        </p:nvSpPr>
        <p:spPr>
          <a:xfrm>
            <a:off x="827584" y="6211669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http://cs.wikipedia.org/wiki/Hudlice</a:t>
            </a:r>
            <a:r>
              <a:rPr lang="cs-CZ" dirty="0" smtClean="0"/>
              <a:t>, </a:t>
            </a:r>
            <a:r>
              <a:rPr lang="cs-CZ" dirty="0" smtClean="0">
                <a:hlinkClick r:id="rId4"/>
              </a:rPr>
              <a:t>http://www.geology.</a:t>
            </a:r>
            <a:r>
              <a:rPr lang="cs-CZ" dirty="0" err="1" smtClean="0">
                <a:hlinkClick r:id="rId4"/>
              </a:rPr>
              <a:t>cz</a:t>
            </a:r>
            <a:r>
              <a:rPr lang="cs-CZ" dirty="0" smtClean="0">
                <a:hlinkClick r:id="rId4"/>
              </a:rPr>
              <a:t>/aplikace/fotoarchiv/fotoarchiv.</a:t>
            </a:r>
            <a:r>
              <a:rPr lang="cs-CZ" dirty="0" err="1" smtClean="0">
                <a:hlinkClick r:id="rId4"/>
              </a:rPr>
              <a:t>php</a:t>
            </a:r>
            <a:r>
              <a:rPr lang="cs-CZ" dirty="0" smtClean="0">
                <a:hlinkClick r:id="rId4"/>
              </a:rPr>
              <a:t>?foto=17363</a:t>
            </a:r>
            <a:r>
              <a:rPr lang="cs-CZ" dirty="0" smtClean="0"/>
              <a:t>  </a:t>
            </a:r>
            <a:endParaRPr lang="cs-CZ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>Starší prvohory (paleozoikum)</a:t>
            </a:r>
            <a:br>
              <a:rPr lang="cs-CZ" b="1" dirty="0" smtClean="0"/>
            </a:br>
            <a:r>
              <a:rPr lang="cs-CZ" b="1" dirty="0" smtClean="0"/>
              <a:t>Kambrium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</p:spPr>
        <p:txBody>
          <a:bodyPr>
            <a:normAutofit fontScale="92500" lnSpcReduction="10000"/>
          </a:bodyPr>
          <a:lstStyle/>
          <a:p>
            <a:r>
              <a:rPr lang="cs-CZ" dirty="0" smtClean="0"/>
              <a:t>kambrické horniny zasahují na území regionu jen v jeho okrajové, hlavně jihozápadní části</a:t>
            </a:r>
          </a:p>
          <a:p>
            <a:r>
              <a:rPr lang="cs-CZ" dirty="0" smtClean="0"/>
              <a:t>jsou tvořeny většinou </a:t>
            </a:r>
            <a:r>
              <a:rPr lang="cs-CZ" b="1" dirty="0" smtClean="0"/>
              <a:t>břidlicemi</a:t>
            </a:r>
            <a:r>
              <a:rPr lang="cs-CZ" dirty="0" smtClean="0"/>
              <a:t> jineckého souvrství</a:t>
            </a:r>
          </a:p>
          <a:p>
            <a:r>
              <a:rPr lang="cs-CZ" dirty="0" smtClean="0"/>
              <a:t>V oblasti Brd  - suchozemské (pevninské) sedimenty</a:t>
            </a:r>
          </a:p>
          <a:p>
            <a:r>
              <a:rPr lang="cs-CZ" dirty="0" smtClean="0"/>
              <a:t>z této doby se dochovaly vulkanické horniny: </a:t>
            </a:r>
            <a:r>
              <a:rPr lang="cs-CZ" b="1" dirty="0" smtClean="0"/>
              <a:t>andezity a ryolity </a:t>
            </a:r>
            <a:r>
              <a:rPr lang="cs-CZ" dirty="0" smtClean="0"/>
              <a:t>v jihozápadní a severozápadní části regionu.</a:t>
            </a:r>
            <a:endParaRPr lang="cs-CZ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Ordovik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 smtClean="0"/>
              <a:t>Ordovické sedimenty – v lokalitě Pražská pánev</a:t>
            </a:r>
          </a:p>
          <a:p>
            <a:r>
              <a:rPr lang="cs-CZ" b="1" dirty="0" smtClean="0"/>
              <a:t>Pražská pánev </a:t>
            </a:r>
            <a:r>
              <a:rPr lang="cs-CZ" dirty="0" smtClean="0"/>
              <a:t>- vznikla na počátku ordoviku, zalita vodou, sedimentace zde probíhala až do středního devonu, ukončena variským vrásněním</a:t>
            </a:r>
          </a:p>
          <a:p>
            <a:r>
              <a:rPr lang="cs-CZ" dirty="0" smtClean="0"/>
              <a:t>Sled sedimentů: slepence, pískovci, droby, křemence, prachovce, břidlice, jílovce, silicity </a:t>
            </a:r>
          </a:p>
          <a:p>
            <a:r>
              <a:rPr lang="cs-CZ" dirty="0" smtClean="0"/>
              <a:t>Výskyt  </a:t>
            </a:r>
            <a:r>
              <a:rPr lang="cs-CZ" b="1" dirty="0" smtClean="0"/>
              <a:t>sedimentárních železných rud </a:t>
            </a:r>
            <a:r>
              <a:rPr lang="cs-CZ" dirty="0" smtClean="0"/>
              <a:t>– </a:t>
            </a:r>
            <a:r>
              <a:rPr lang="cs-CZ" dirty="0" err="1" smtClean="0"/>
              <a:t>Chrustenice</a:t>
            </a:r>
            <a:r>
              <a:rPr lang="cs-CZ" dirty="0" smtClean="0"/>
              <a:t>, </a:t>
            </a:r>
            <a:r>
              <a:rPr lang="cs-CZ" dirty="0" err="1" smtClean="0"/>
              <a:t>Komárovsko</a:t>
            </a:r>
            <a:r>
              <a:rPr lang="cs-CZ" dirty="0" smtClean="0"/>
              <a:t>, v okolí Zdic – v minulosti těžba rud i výroba oceli </a:t>
            </a:r>
            <a:r>
              <a:rPr lang="cs-CZ" b="1" dirty="0" err="1" smtClean="0"/>
              <a:t>Komárovské</a:t>
            </a:r>
            <a:r>
              <a:rPr lang="cs-CZ" b="1" dirty="0" smtClean="0"/>
              <a:t> železárny </a:t>
            </a:r>
            <a:r>
              <a:rPr lang="cs-CZ" dirty="0" smtClean="0"/>
              <a:t>- </a:t>
            </a:r>
            <a:r>
              <a:rPr lang="cs-CZ" dirty="0" err="1" smtClean="0"/>
              <a:t>Buzuluk</a:t>
            </a:r>
            <a:endParaRPr lang="cs-CZ" dirty="0" smtClean="0"/>
          </a:p>
          <a:p>
            <a:r>
              <a:rPr lang="cs-CZ" b="1" dirty="0" smtClean="0"/>
              <a:t>Třenice u </a:t>
            </a:r>
            <a:r>
              <a:rPr lang="cs-CZ" b="1" dirty="0" err="1" smtClean="0"/>
              <a:t>Cerhovic</a:t>
            </a:r>
            <a:r>
              <a:rPr lang="cs-CZ" b="1" dirty="0" smtClean="0"/>
              <a:t> </a:t>
            </a:r>
            <a:r>
              <a:rPr lang="cs-CZ" dirty="0" smtClean="0"/>
              <a:t>– výskyt </a:t>
            </a:r>
            <a:r>
              <a:rPr lang="cs-CZ" b="1" dirty="0" err="1" smtClean="0"/>
              <a:t>wawellitů</a:t>
            </a:r>
            <a:r>
              <a:rPr lang="cs-CZ" dirty="0" smtClean="0"/>
              <a:t> (světově mimořádné)</a:t>
            </a:r>
          </a:p>
          <a:p>
            <a:r>
              <a:rPr lang="cs-CZ" dirty="0" smtClean="0"/>
              <a:t>Vulkanické  horniny - pás JZ-SV směru probíhající severně od Berouna a Zdic </a:t>
            </a:r>
            <a:r>
              <a:rPr lang="cs-CZ" b="1" dirty="0" smtClean="0"/>
              <a:t>andezity</a:t>
            </a:r>
            <a:r>
              <a:rPr lang="cs-CZ" dirty="0" smtClean="0"/>
              <a:t>, </a:t>
            </a:r>
            <a:r>
              <a:rPr lang="cs-CZ" b="1" dirty="0" smtClean="0"/>
              <a:t>diabasy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Silur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84576"/>
          </a:xfrm>
        </p:spPr>
        <p:txBody>
          <a:bodyPr>
            <a:normAutofit fontScale="77500" lnSpcReduction="20000"/>
          </a:bodyPr>
          <a:lstStyle/>
          <a:p>
            <a:r>
              <a:rPr lang="cs-CZ" dirty="0" smtClean="0"/>
              <a:t>Silurské horniny  - v Pražské pánvi</a:t>
            </a:r>
          </a:p>
          <a:p>
            <a:r>
              <a:rPr lang="cs-CZ" dirty="0" smtClean="0"/>
              <a:t> zastoupeny </a:t>
            </a:r>
            <a:r>
              <a:rPr lang="cs-CZ" b="1" dirty="0" smtClean="0"/>
              <a:t>břidlicemi a vápenci</a:t>
            </a:r>
          </a:p>
          <a:p>
            <a:r>
              <a:rPr lang="cs-CZ" dirty="0" smtClean="0"/>
              <a:t>Horniny jsou velmi bohaté na </a:t>
            </a:r>
            <a:r>
              <a:rPr lang="cs-CZ" b="1" dirty="0" smtClean="0"/>
              <a:t>zkameněliny</a:t>
            </a:r>
            <a:r>
              <a:rPr lang="cs-CZ" dirty="0" smtClean="0"/>
              <a:t> (fosilie)</a:t>
            </a:r>
          </a:p>
          <a:p>
            <a:r>
              <a:rPr lang="cs-CZ" b="1" dirty="0" err="1" smtClean="0"/>
              <a:t>Joachim</a:t>
            </a:r>
            <a:r>
              <a:rPr lang="cs-CZ" b="1" dirty="0" smtClean="0"/>
              <a:t> </a:t>
            </a:r>
            <a:r>
              <a:rPr lang="cs-CZ" b="1" dirty="0" err="1" smtClean="0"/>
              <a:t>Barrande</a:t>
            </a:r>
            <a:r>
              <a:rPr lang="cs-CZ" b="1" dirty="0" smtClean="0"/>
              <a:t> </a:t>
            </a:r>
            <a:r>
              <a:rPr lang="cs-CZ" dirty="0" smtClean="0"/>
              <a:t>– obrovské dílo postavené na výzkumu zkamenělin (měkkýši, trilobiti)</a:t>
            </a:r>
          </a:p>
          <a:p>
            <a:r>
              <a:rPr lang="cs-CZ" b="1" dirty="0" smtClean="0"/>
              <a:t>Český kras </a:t>
            </a:r>
            <a:r>
              <a:rPr lang="cs-CZ" dirty="0" smtClean="0"/>
              <a:t>– CHKO</a:t>
            </a:r>
          </a:p>
          <a:p>
            <a:r>
              <a:rPr lang="cs-CZ" dirty="0" smtClean="0"/>
              <a:t>Typická krajina - skály údolí Berounky, lomy v „Americe“</a:t>
            </a:r>
          </a:p>
          <a:p>
            <a:r>
              <a:rPr lang="cs-CZ" dirty="0" smtClean="0"/>
              <a:t>Pokračuje intenzivní podmořská vulkanická činnost v takzvaných vulkanických centrech -  Svatojánské, Kosovské a </a:t>
            </a:r>
            <a:r>
              <a:rPr lang="cs-CZ" dirty="0" err="1" smtClean="0"/>
              <a:t>Hýskovské</a:t>
            </a:r>
            <a:r>
              <a:rPr lang="cs-CZ" dirty="0" smtClean="0"/>
              <a:t> vulkanické centrum</a:t>
            </a:r>
          </a:p>
          <a:p>
            <a:r>
              <a:rPr lang="cs-CZ" dirty="0" smtClean="0"/>
              <a:t>Vulkány Svatojánského centra dokonce zasahovali i nad hladinu moře</a:t>
            </a:r>
          </a:p>
          <a:p>
            <a:r>
              <a:rPr lang="cs-CZ" dirty="0" smtClean="0"/>
              <a:t>vulkanity jsou tvořeny</a:t>
            </a:r>
            <a:r>
              <a:rPr lang="cs-CZ" b="1" dirty="0" smtClean="0"/>
              <a:t> bazalty, diabasy a granuláty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460</TotalTime>
  <Words>1131</Words>
  <Application>Microsoft Office PowerPoint</Application>
  <PresentationFormat>Předvádění na obrazovce (4:3)</PresentationFormat>
  <Paragraphs>135</Paragraphs>
  <Slides>29</Slides>
  <Notes>3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29</vt:i4>
      </vt:variant>
    </vt:vector>
  </HeadingPairs>
  <TitlesOfParts>
    <vt:vector size="30" baseType="lpstr">
      <vt:lpstr>Motiv sady Office</vt:lpstr>
      <vt:lpstr>Gymnázium Joachima Barranda Beroun, Talichova 824, Beroun 2, 26601 tel., +420 (311) 623435, +420 (311) 621232, fax: +420 (311) 623435 www.gymberoun.cz  lidinsky@gymberoun.cz,  IČ: 47558407,  č.ú. 775 711 0297 / 0100 u KB Beroun   </vt:lpstr>
      <vt:lpstr>Klíčová slova</vt:lpstr>
      <vt:lpstr>Starohory (proterozoikum)</vt:lpstr>
      <vt:lpstr>Buližníky</vt:lpstr>
      <vt:lpstr>Vraní skála u Svaté</vt:lpstr>
      <vt:lpstr>Hudlická skála</vt:lpstr>
      <vt:lpstr>Starší prvohory (paleozoikum) Kambrium</vt:lpstr>
      <vt:lpstr>Ordovik</vt:lpstr>
      <vt:lpstr>Silur</vt:lpstr>
      <vt:lpstr>Klonk u Suchomast</vt:lpstr>
      <vt:lpstr>Klonk u Suchomast</vt:lpstr>
      <vt:lpstr>Lom Kobyla</vt:lpstr>
      <vt:lpstr>Očkovský přesmyk v lomu Kobyla</vt:lpstr>
      <vt:lpstr>Budňanská skála</vt:lpstr>
      <vt:lpstr>Devon</vt:lpstr>
      <vt:lpstr>Koněpruské jeskyně</vt:lpstr>
      <vt:lpstr>Zlatý kůň - NPP</vt:lpstr>
      <vt:lpstr>Koněpruské jeskyně</vt:lpstr>
      <vt:lpstr>Zkameněliny ze Zlatého koně</vt:lpstr>
      <vt:lpstr>Mladší prvohory – karbon, perm</vt:lpstr>
      <vt:lpstr>Druhohory a třetihory</vt:lpstr>
      <vt:lpstr>Čtvrtohory</vt:lpstr>
      <vt:lpstr>Berounka </vt:lpstr>
      <vt:lpstr>Berounka pod Krašovem a u Srbska</vt:lpstr>
      <vt:lpstr>Paleontologie</vt:lpstr>
      <vt:lpstr>Fosilní organismy</vt:lpstr>
      <vt:lpstr>Fosilie</vt:lpstr>
      <vt:lpstr>Barrandien</vt:lpstr>
      <vt:lpstr>Použitá literatura a webové stránky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Gymnázium Joachima Barranda Beroun, Talichova 824, Beroun 2, 26601 tel., +420 (311) 623435, +420 (311) 621232, fax: +420 (311) 623435 www.gymberoun.cz  lidinsky@gymberoun.cz,  IČ: 47558407,  č.ú. 775 711 0297 / 0100 u KB Beroun</dc:title>
  <dc:creator>stepnickova</dc:creator>
  <cp:lastModifiedBy>stepnickova</cp:lastModifiedBy>
  <cp:revision>70</cp:revision>
  <dcterms:created xsi:type="dcterms:W3CDTF">2013-01-11T17:05:52Z</dcterms:created>
  <dcterms:modified xsi:type="dcterms:W3CDTF">2013-03-19T19:41:44Z</dcterms:modified>
</cp:coreProperties>
</file>