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4" r:id="rId10"/>
    <p:sldId id="270" r:id="rId11"/>
    <p:sldId id="275" r:id="rId12"/>
    <p:sldId id="266" r:id="rId13"/>
    <p:sldId id="271" r:id="rId14"/>
    <p:sldId id="267" r:id="rId15"/>
    <p:sldId id="272" r:id="rId16"/>
    <p:sldId id="268" r:id="rId17"/>
    <p:sldId id="273" r:id="rId18"/>
    <p:sldId id="265" r:id="rId19"/>
    <p:sldId id="274" r:id="rId20"/>
    <p:sldId id="257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1219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erm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zburian.blogspot.cz/search/label/Prehistoric%20Animals" TargetMode="Externa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zburian.blogspot.cz/search/label/Prehistoric%20Animals" TargetMode="External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web.cz/" TargetMode="External"/><Relationship Id="rId3" Type="http://schemas.openxmlformats.org/officeDocument/2006/relationships/hyperlink" Target="http://web.natur.cuni.cz/ugmnz/mineral/" TargetMode="External"/><Relationship Id="rId7" Type="http://schemas.openxmlformats.org/officeDocument/2006/relationships/hyperlink" Target="http://www.geologicke-mapy.cz/regiony/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Relationship Id="rId9" Type="http://schemas.openxmlformats.org/officeDocument/2006/relationships/hyperlink" Target="http://zburian.blogspot.cz/search/label/Prehistoric%20Animal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logicke-mapy.cz/regiony/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py.geology.cz/website/geoinfo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zpv-ekologie.webnode.cz/album/fotogalerie-zrozeni-zeme/prahory-jpg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uner.cz/GC3JHPM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Barrandovsk%C3%A9_sk%C3%A1ly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VY_32_INOVACE_2618</a:t>
            </a:r>
          </a:p>
          <a:p>
            <a:pPr algn="ctr"/>
            <a:r>
              <a:rPr lang="cs-CZ" sz="4000" b="1" dirty="0"/>
              <a:t>Geologický vývoj Českého masívu a Karpatského oblouku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Rostliny </a:t>
            </a:r>
            <a:r>
              <a:rPr lang="cs-CZ" b="1" dirty="0" err="1" smtClean="0"/>
              <a:t>permokarbonských</a:t>
            </a:r>
            <a:r>
              <a:rPr lang="cs-CZ" b="1" dirty="0" smtClean="0"/>
              <a:t> bažin</a:t>
            </a:r>
            <a:endParaRPr lang="cs-CZ" b="1" dirty="0"/>
          </a:p>
        </p:txBody>
      </p:sp>
      <p:pic>
        <p:nvPicPr>
          <p:cNvPr id="5" name="Zástupný symbol pro obsah 4" descr="kapradoro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1628800"/>
            <a:ext cx="3240360" cy="4320480"/>
          </a:xfrm>
        </p:spPr>
      </p:pic>
      <p:sp>
        <p:nvSpPr>
          <p:cNvPr id="4" name="TextovéPole 3"/>
          <p:cNvSpPr txBox="1"/>
          <p:nvPr/>
        </p:nvSpPr>
        <p:spPr>
          <a:xfrm>
            <a:off x="539552" y="6211669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cs.wikipedia.org/wiki/Karbon, </a:t>
            </a:r>
            <a:r>
              <a:rPr lang="cs-CZ" dirty="0" smtClean="0">
                <a:hlinkClick r:id="rId3"/>
              </a:rPr>
              <a:t>http</a:t>
            </a:r>
            <a:r>
              <a:rPr lang="cs-CZ" dirty="0" smtClean="0">
                <a:hlinkClick r:id="rId3"/>
              </a:rPr>
              <a:t>://</a:t>
            </a:r>
            <a:r>
              <a:rPr lang="cs-CZ" dirty="0" smtClean="0">
                <a:hlinkClick r:id="rId3"/>
              </a:rPr>
              <a:t>cs.wikipedia.org/wiki/Perm</a:t>
            </a:r>
            <a:r>
              <a:rPr lang="cs-CZ" dirty="0" smtClean="0"/>
              <a:t>, Prof. Jan </a:t>
            </a:r>
            <a:r>
              <a:rPr lang="cs-CZ" dirty="0" err="1" smtClean="0"/>
              <a:t>Petránek</a:t>
            </a:r>
            <a:r>
              <a:rPr lang="cs-CZ" dirty="0" smtClean="0"/>
              <a:t>, RNDr. Jaroslav Synek </a:t>
            </a:r>
            <a:endParaRPr lang="cs-CZ" dirty="0"/>
          </a:p>
        </p:txBody>
      </p:sp>
      <p:pic>
        <p:nvPicPr>
          <p:cNvPr id="6" name="Obrázek 5" descr="stromplavu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2349" y="1628800"/>
            <a:ext cx="2901651" cy="4320480"/>
          </a:xfrm>
          <a:prstGeom prst="rect">
            <a:avLst/>
          </a:prstGeom>
        </p:spPr>
      </p:pic>
      <p:pic>
        <p:nvPicPr>
          <p:cNvPr id="7" name="Obrázek 6" descr="stromkapradin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412776"/>
            <a:ext cx="3288010" cy="43204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cs-CZ" b="1" dirty="0" smtClean="0"/>
              <a:t>Prvohorní reálie</a:t>
            </a:r>
            <a:endParaRPr lang="cs-CZ" b="1" dirty="0"/>
          </a:p>
        </p:txBody>
      </p:sp>
      <p:pic>
        <p:nvPicPr>
          <p:cNvPr id="4" name="Zástupný symbol pro obsah 3" descr="carboniferous_by_zdenek_burian_19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196752"/>
            <a:ext cx="4489338" cy="5328592"/>
          </a:xfrm>
        </p:spPr>
      </p:pic>
      <p:pic>
        <p:nvPicPr>
          <p:cNvPr id="5" name="Obrázek 4" descr="middle_devonian_by_zdenek_buri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365104"/>
            <a:ext cx="3810000" cy="2076450"/>
          </a:xfrm>
          <a:prstGeom prst="rect">
            <a:avLst/>
          </a:prstGeom>
        </p:spPr>
      </p:pic>
      <p:pic>
        <p:nvPicPr>
          <p:cNvPr id="6" name="Obrázek 5" descr="silurian_sea_life_by_zdenek_buri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908720"/>
            <a:ext cx="2736304" cy="3074499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827584" y="4766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Silurské moře</a:t>
            </a:r>
            <a:endParaRPr lang="cs-CZ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67544" y="393305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Devonská bažina</a:t>
            </a:r>
            <a:endParaRPr lang="cs-CZ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4499992" y="764704"/>
            <a:ext cx="464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Karbonská bažina – základ černouhelné pánve</a:t>
            </a:r>
            <a:endParaRPr lang="cs-CZ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Druhohory na území 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472608"/>
          </a:xfrm>
        </p:spPr>
        <p:txBody>
          <a:bodyPr>
            <a:normAutofit/>
          </a:bodyPr>
          <a:lstStyle/>
          <a:p>
            <a:r>
              <a:rPr lang="cs-CZ" dirty="0" smtClean="0"/>
              <a:t>Druhohory – od 250 000 </a:t>
            </a:r>
            <a:r>
              <a:rPr lang="cs-CZ" dirty="0" err="1" smtClean="0"/>
              <a:t>000</a:t>
            </a:r>
            <a:r>
              <a:rPr lang="cs-CZ" dirty="0" smtClean="0"/>
              <a:t> – 65 000 </a:t>
            </a:r>
            <a:r>
              <a:rPr lang="cs-CZ" dirty="0" err="1" smtClean="0"/>
              <a:t>000</a:t>
            </a:r>
            <a:r>
              <a:rPr lang="cs-CZ" dirty="0" smtClean="0"/>
              <a:t> let</a:t>
            </a:r>
          </a:p>
          <a:p>
            <a:r>
              <a:rPr lang="cs-CZ" dirty="0" smtClean="0"/>
              <a:t>Po většinu druhohor byl Český masív pevninou</a:t>
            </a:r>
          </a:p>
          <a:p>
            <a:r>
              <a:rPr lang="cs-CZ" dirty="0" smtClean="0"/>
              <a:t>Důkaz výskytu dinosaurů – nález stopy v triasových pískovcích u Červeného Kostelce</a:t>
            </a:r>
          </a:p>
          <a:p>
            <a:r>
              <a:rPr lang="cs-CZ" dirty="0" smtClean="0"/>
              <a:t>Až ke konci křídy došlo k poklesu jeho severovýchodní  části a zaplavení mělkým mořem – </a:t>
            </a:r>
            <a:r>
              <a:rPr lang="cs-CZ" b="1" dirty="0" smtClean="0"/>
              <a:t>pískovcové a opukové </a:t>
            </a:r>
            <a:r>
              <a:rPr lang="cs-CZ" dirty="0" smtClean="0"/>
              <a:t>sedimenty tvoří </a:t>
            </a:r>
            <a:r>
              <a:rPr lang="cs-CZ" b="1" dirty="0" smtClean="0"/>
              <a:t>Českou křídovou tabuli</a:t>
            </a:r>
          </a:p>
          <a:p>
            <a:r>
              <a:rPr lang="cs-CZ" dirty="0" smtClean="0"/>
              <a:t>Sladkovodní sedimenty z období křídy – v jihočeských pánví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Druhohorní reálie</a:t>
            </a:r>
            <a:endParaRPr lang="cs-CZ" b="1" dirty="0"/>
          </a:p>
        </p:txBody>
      </p:sp>
      <p:pic>
        <p:nvPicPr>
          <p:cNvPr id="4" name="Zástupný symbol pro obsah 3" descr="tri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4445" y="2204864"/>
            <a:ext cx="2907395" cy="3528392"/>
          </a:xfrm>
        </p:spPr>
      </p:pic>
      <p:pic>
        <p:nvPicPr>
          <p:cNvPr id="5" name="Obrázek 4" descr="j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2204864"/>
            <a:ext cx="2780374" cy="3528392"/>
          </a:xfrm>
          <a:prstGeom prst="rect">
            <a:avLst/>
          </a:prstGeom>
        </p:spPr>
      </p:pic>
      <p:pic>
        <p:nvPicPr>
          <p:cNvPr id="6" name="Obrázek 5" descr="kří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2204863"/>
            <a:ext cx="2736304" cy="3544435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251520" y="162880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Trias </a:t>
            </a:r>
            <a:endParaRPr lang="cs-CZ" sz="32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3275856" y="1700808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Jura </a:t>
            </a:r>
            <a:endParaRPr lang="cs-CZ" sz="32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156176" y="1700808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Křída </a:t>
            </a:r>
            <a:endParaRPr lang="cs-CZ" sz="32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23528" y="602128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Zdeněk Burian</a:t>
            </a:r>
            <a:endParaRPr lang="cs-CZ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cs-CZ" b="1" dirty="0" smtClean="0"/>
              <a:t>Třetihory na území 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dirty="0" smtClean="0"/>
              <a:t>Třetihory – 65 000 </a:t>
            </a:r>
            <a:r>
              <a:rPr lang="cs-CZ" dirty="0" err="1" smtClean="0"/>
              <a:t>000</a:t>
            </a:r>
            <a:r>
              <a:rPr lang="cs-CZ" dirty="0" smtClean="0"/>
              <a:t> do 2 000 </a:t>
            </a:r>
            <a:r>
              <a:rPr lang="cs-CZ" dirty="0" err="1" smtClean="0"/>
              <a:t>000</a:t>
            </a:r>
            <a:r>
              <a:rPr lang="cs-CZ" dirty="0" smtClean="0"/>
              <a:t> let</a:t>
            </a:r>
          </a:p>
          <a:p>
            <a:pPr>
              <a:buNone/>
            </a:pPr>
            <a:r>
              <a:rPr lang="cs-CZ" dirty="0" smtClean="0"/>
              <a:t>Č</a:t>
            </a:r>
            <a:r>
              <a:rPr lang="cs-CZ" dirty="0" smtClean="0"/>
              <a:t>eský masív byl i ve třetihorách převážně </a:t>
            </a:r>
            <a:r>
              <a:rPr lang="cs-CZ" b="1" dirty="0" smtClean="0"/>
              <a:t>souší</a:t>
            </a:r>
          </a:p>
          <a:p>
            <a:pPr>
              <a:buNone/>
            </a:pPr>
            <a:r>
              <a:rPr lang="cs-CZ" b="1" dirty="0" err="1" smtClean="0"/>
              <a:t>Alpinské</a:t>
            </a:r>
            <a:r>
              <a:rPr lang="cs-CZ" b="1" dirty="0" smtClean="0"/>
              <a:t> vrásnění </a:t>
            </a:r>
            <a:r>
              <a:rPr lang="cs-CZ" dirty="0" smtClean="0"/>
              <a:t>vedlo:</a:t>
            </a:r>
          </a:p>
          <a:p>
            <a:r>
              <a:rPr lang="cs-CZ" dirty="0" smtClean="0"/>
              <a:t>k rozlámání bloků dosud vzniklých hornin Českého masívu</a:t>
            </a:r>
          </a:p>
          <a:p>
            <a:r>
              <a:rPr lang="cs-CZ" dirty="0" smtClean="0"/>
              <a:t>k</a:t>
            </a:r>
            <a:r>
              <a:rPr lang="cs-CZ" dirty="0" smtClean="0"/>
              <a:t> jejich poklesu či vyzdvižení (v poklesech vznikají bažiny s porosty hlavně nahosemenných rostlin – základ hnědouhelných pánví)</a:t>
            </a:r>
          </a:p>
          <a:p>
            <a:r>
              <a:rPr lang="cs-CZ" dirty="0" smtClean="0"/>
              <a:t>r</a:t>
            </a:r>
            <a:r>
              <a:rPr lang="cs-CZ" dirty="0" smtClean="0"/>
              <a:t>ozsáhlá sopečná činnost (České středohoří, </a:t>
            </a:r>
            <a:r>
              <a:rPr lang="cs-CZ" dirty="0" err="1" smtClean="0"/>
              <a:t>Doupovské</a:t>
            </a:r>
            <a:r>
              <a:rPr lang="cs-CZ" dirty="0" smtClean="0"/>
              <a:t> hory, Lužické hory)</a:t>
            </a:r>
          </a:p>
          <a:p>
            <a:r>
              <a:rPr lang="cs-CZ" dirty="0" smtClean="0"/>
              <a:t>a</a:t>
            </a:r>
            <a:r>
              <a:rPr lang="cs-CZ" dirty="0" smtClean="0"/>
              <a:t>le i osamocené útvary – Říp, Bezděz, Trosky, Kunětická hora</a:t>
            </a:r>
          </a:p>
          <a:p>
            <a:r>
              <a:rPr lang="cs-CZ" dirty="0" smtClean="0"/>
              <a:t>v</a:t>
            </a:r>
            <a:r>
              <a:rPr lang="cs-CZ" dirty="0" smtClean="0"/>
              <a:t>znik </a:t>
            </a:r>
            <a:r>
              <a:rPr lang="cs-CZ" dirty="0" err="1" smtClean="0"/>
              <a:t>oháreckého</a:t>
            </a:r>
            <a:r>
              <a:rPr lang="cs-CZ" dirty="0" smtClean="0"/>
              <a:t> riftu (z té doby zachovány termální prameny západočeských lázní)</a:t>
            </a:r>
          </a:p>
          <a:p>
            <a:r>
              <a:rPr lang="cs-CZ" dirty="0" smtClean="0"/>
              <a:t>n</a:t>
            </a:r>
            <a:r>
              <a:rPr lang="cs-CZ" dirty="0" smtClean="0"/>
              <a:t>a rozhraní třetihor a čtvrtohor jsou vyzdviženy pohraniční horstva  (Šumava. Český les, Krušné hory, Krkonoše) i střed </a:t>
            </a:r>
            <a:r>
              <a:rPr lang="cs-CZ" dirty="0" smtClean="0"/>
              <a:t>Č</a:t>
            </a:r>
            <a:r>
              <a:rPr lang="cs-CZ" dirty="0" smtClean="0"/>
              <a:t>eského masívu (Českomoravská vrchovina)</a:t>
            </a:r>
          </a:p>
          <a:p>
            <a:r>
              <a:rPr lang="cs-CZ" dirty="0" smtClean="0"/>
              <a:t>t</a:t>
            </a:r>
            <a:r>
              <a:rPr lang="cs-CZ" dirty="0" smtClean="0"/>
              <a:t>o vedlo k silnější erozní činnosti řek</a:t>
            </a:r>
          </a:p>
          <a:p>
            <a:pPr>
              <a:buNone/>
            </a:pPr>
            <a:r>
              <a:rPr lang="cs-CZ" dirty="0" smtClean="0"/>
              <a:t> 	 </a:t>
            </a:r>
            <a:r>
              <a:rPr lang="cs-CZ" b="1" dirty="0" smtClean="0"/>
              <a:t>údolí</a:t>
            </a:r>
            <a:r>
              <a:rPr lang="cs-CZ" dirty="0" smtClean="0"/>
              <a:t> Vltavy, Dyje, Sázavy, Berounky</a:t>
            </a:r>
          </a:p>
          <a:p>
            <a:pPr>
              <a:buNone/>
            </a:pPr>
            <a:r>
              <a:rPr lang="cs-CZ" dirty="0" smtClean="0"/>
              <a:t> 	vytvoření  říčních </a:t>
            </a:r>
            <a:r>
              <a:rPr lang="cs-CZ" b="1" dirty="0" smtClean="0"/>
              <a:t>naplavenin</a:t>
            </a:r>
            <a:r>
              <a:rPr lang="cs-CZ" dirty="0" smtClean="0"/>
              <a:t>, tzv. říční terasy</a:t>
            </a: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64704"/>
          </a:xfrm>
        </p:spPr>
        <p:txBody>
          <a:bodyPr>
            <a:normAutofit/>
          </a:bodyPr>
          <a:lstStyle/>
          <a:p>
            <a:r>
              <a:rPr lang="cs-CZ" b="1" dirty="0" smtClean="0"/>
              <a:t>Třetihorní reálie</a:t>
            </a:r>
            <a:endParaRPr lang="cs-CZ" b="1" dirty="0"/>
          </a:p>
        </p:txBody>
      </p:sp>
      <p:pic>
        <p:nvPicPr>
          <p:cNvPr id="4" name="Zástupný symbol pro obsah 3" descr="nothrotherium_by_zdenek_burian_19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908720"/>
            <a:ext cx="3048000" cy="2105025"/>
          </a:xfrm>
        </p:spPr>
      </p:pic>
      <p:pic>
        <p:nvPicPr>
          <p:cNvPr id="5" name="Obrázek 4" descr="smilodon_&amp;_archidiscodon_by_zdenek_burian_19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908720"/>
            <a:ext cx="4141540" cy="5467380"/>
          </a:xfrm>
          <a:prstGeom prst="rect">
            <a:avLst/>
          </a:prstGeom>
        </p:spPr>
      </p:pic>
      <p:pic>
        <p:nvPicPr>
          <p:cNvPr id="6" name="Obrázek 5" descr="merychippus_by_zdenek_burian_19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3212976"/>
            <a:ext cx="2232248" cy="3203226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323528" y="630932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zburian.blogspot.cz/search/label/Prehistoric%20Animals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Čtvrtohory na území 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cs-CZ" dirty="0" smtClean="0"/>
              <a:t>Čtvrtohory – od 2 000 </a:t>
            </a:r>
            <a:r>
              <a:rPr lang="cs-CZ" dirty="0" err="1" smtClean="0"/>
              <a:t>000</a:t>
            </a:r>
            <a:r>
              <a:rPr lang="cs-CZ" dirty="0" smtClean="0"/>
              <a:t> dodnes</a:t>
            </a:r>
          </a:p>
          <a:p>
            <a:pPr>
              <a:buNone/>
            </a:pPr>
            <a:r>
              <a:rPr lang="cs-CZ" b="1" dirty="0" smtClean="0"/>
              <a:t>Sopečná  činnost </a:t>
            </a:r>
            <a:r>
              <a:rPr lang="cs-CZ" dirty="0" smtClean="0"/>
              <a:t>– Komorní a Železná hůrka u Chebu, Venušina sopka u Bruntálu</a:t>
            </a:r>
          </a:p>
          <a:p>
            <a:pPr>
              <a:buNone/>
            </a:pPr>
            <a:r>
              <a:rPr lang="cs-CZ" b="1" dirty="0" smtClean="0"/>
              <a:t>Glaciály</a:t>
            </a:r>
            <a:r>
              <a:rPr lang="cs-CZ" dirty="0" smtClean="0"/>
              <a:t> – přítomnost ledovce až v severním pohraničí Čech i Moravy</a:t>
            </a:r>
          </a:p>
          <a:p>
            <a:pPr>
              <a:buNone/>
            </a:pPr>
            <a:r>
              <a:rPr lang="cs-CZ" dirty="0" smtClean="0"/>
              <a:t>Místní ledovce v Krkonoších a na Šumavě</a:t>
            </a:r>
          </a:p>
          <a:p>
            <a:pPr>
              <a:buNone/>
            </a:pPr>
            <a:r>
              <a:rPr lang="cs-CZ" dirty="0" smtClean="0"/>
              <a:t>Vznik kamenných moří, pískovcových věží</a:t>
            </a:r>
          </a:p>
          <a:p>
            <a:pPr>
              <a:buNone/>
            </a:pPr>
            <a:r>
              <a:rPr lang="cs-CZ" b="1" dirty="0" smtClean="0"/>
              <a:t>Tvorba  půd </a:t>
            </a:r>
          </a:p>
          <a:p>
            <a:pPr>
              <a:buNone/>
            </a:pPr>
            <a:r>
              <a:rPr lang="cs-CZ" b="1" dirty="0" smtClean="0"/>
              <a:t>Tvorba současného reliéfu krajiny </a:t>
            </a:r>
            <a:r>
              <a:rPr lang="cs-CZ" dirty="0" smtClean="0"/>
              <a:t>(zvětrávání a eroze)</a:t>
            </a:r>
          </a:p>
          <a:p>
            <a:pPr>
              <a:buNone/>
            </a:pPr>
            <a:r>
              <a:rPr lang="cs-CZ" dirty="0" smtClean="0"/>
              <a:t>Na území ČR doložen Homo sapiens </a:t>
            </a:r>
            <a:r>
              <a:rPr lang="cs-CZ" dirty="0" err="1" smtClean="0"/>
              <a:t>sapiens</a:t>
            </a:r>
            <a:r>
              <a:rPr lang="cs-CZ" dirty="0" smtClean="0"/>
              <a:t>  před 26 000 lety – Předmostí u Přerova, nálezy  na jižní Moravě </a:t>
            </a:r>
            <a:endParaRPr 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Čtvrtohorní  reálie</a:t>
            </a:r>
            <a:endParaRPr lang="cs-CZ" b="1" dirty="0"/>
          </a:p>
        </p:txBody>
      </p:sp>
      <p:pic>
        <p:nvPicPr>
          <p:cNvPr id="4" name="Zástupný symbol pro obsah 3" descr="mammoth_hunters_ink_by_zdenek_burian_19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3212976"/>
            <a:ext cx="2448272" cy="3159061"/>
          </a:xfrm>
        </p:spPr>
      </p:pic>
      <p:pic>
        <p:nvPicPr>
          <p:cNvPr id="5" name="Obrázek 4" descr="mammoths_digging_in_snow_by_zdenek_burian_19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196752"/>
            <a:ext cx="3048000" cy="1790700"/>
          </a:xfrm>
          <a:prstGeom prst="rect">
            <a:avLst/>
          </a:prstGeom>
        </p:spPr>
      </p:pic>
      <p:pic>
        <p:nvPicPr>
          <p:cNvPr id="6" name="Obrázek 5" descr="mammoths_snowstorm_by_zdenek_burian_19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196752"/>
            <a:ext cx="2362200" cy="3048000"/>
          </a:xfrm>
          <a:prstGeom prst="rect">
            <a:avLst/>
          </a:prstGeom>
        </p:spPr>
      </p:pic>
      <p:pic>
        <p:nvPicPr>
          <p:cNvPr id="7" name="Obrázek 6" descr="cave_bear_by_zdenek_burian_19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4365104"/>
            <a:ext cx="2815154" cy="1944216"/>
          </a:xfrm>
          <a:prstGeom prst="rect">
            <a:avLst/>
          </a:prstGeom>
        </p:spPr>
      </p:pic>
      <p:pic>
        <p:nvPicPr>
          <p:cNvPr id="8" name="Obrázek 7" descr="before_the_glacier_by_zdenek_burian_195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1196752"/>
            <a:ext cx="2197369" cy="3153175"/>
          </a:xfrm>
          <a:prstGeom prst="rect">
            <a:avLst/>
          </a:prstGeom>
        </p:spPr>
      </p:pic>
      <p:pic>
        <p:nvPicPr>
          <p:cNvPr id="9" name="Obrázek 8" descr="giant_elk_by_zdenek_burian_194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0100" y="4437113"/>
            <a:ext cx="2919419" cy="2016224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395536" y="6525344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8"/>
              </a:rPr>
              <a:t>http://</a:t>
            </a:r>
            <a:r>
              <a:rPr lang="cs-CZ" dirty="0" smtClean="0">
                <a:hlinkClick r:id="rId8"/>
              </a:rPr>
              <a:t>zburian.blogspot.cz/search/label/Prehistoric%20Animals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cs-CZ" b="1" dirty="0" smtClean="0"/>
              <a:t>Geologie Českého masívu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9492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dirty="0" smtClean="0"/>
              <a:t>Český masív je součástí </a:t>
            </a:r>
            <a:r>
              <a:rPr lang="cs-CZ" b="1" dirty="0" smtClean="0"/>
              <a:t>HERCYNID</a:t>
            </a:r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r>
              <a:rPr lang="cs-CZ" b="1" dirty="0" err="1" smtClean="0"/>
              <a:t>Hercynidy</a:t>
            </a:r>
            <a:r>
              <a:rPr lang="cs-CZ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hlavní stavební část Evropy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bylo to </a:t>
            </a:r>
            <a:r>
              <a:rPr lang="cs-CZ" b="1" dirty="0" smtClean="0"/>
              <a:t>rozsáhlé horstvo </a:t>
            </a:r>
            <a:r>
              <a:rPr lang="cs-CZ" dirty="0" smtClean="0"/>
              <a:t>vzniklé </a:t>
            </a:r>
            <a:r>
              <a:rPr lang="cs-CZ" b="1" dirty="0" smtClean="0"/>
              <a:t>variským vrásněním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</a:t>
            </a:r>
            <a:r>
              <a:rPr lang="cs-CZ" dirty="0" smtClean="0"/>
              <a:t>louhodobě erodované a postupně překryté  usazeninami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</a:t>
            </a:r>
            <a:r>
              <a:rPr lang="cs-CZ" dirty="0" smtClean="0"/>
              <a:t> Evropě vystupuje na povrch ve velkých izolovaných krách</a:t>
            </a:r>
            <a:endParaRPr lang="cs-CZ" b="1" dirty="0" smtClean="0"/>
          </a:p>
          <a:p>
            <a:pPr marL="514350" indent="-514350">
              <a:buNone/>
            </a:pPr>
            <a:endParaRPr lang="cs-CZ" b="1" dirty="0" smtClean="0"/>
          </a:p>
          <a:p>
            <a:pPr marL="514350" indent="-514350">
              <a:buNone/>
            </a:pPr>
            <a:r>
              <a:rPr lang="cs-CZ" b="1" dirty="0" smtClean="0"/>
              <a:t>Nejvýchodnější kra </a:t>
            </a:r>
            <a:r>
              <a:rPr lang="cs-CZ" b="1" dirty="0" err="1" smtClean="0"/>
              <a:t>hercynid</a:t>
            </a:r>
            <a:r>
              <a:rPr lang="cs-CZ" b="1" dirty="0" smtClean="0"/>
              <a:t> je Český masív 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Skladba Českého masívu: </a:t>
            </a:r>
          </a:p>
          <a:p>
            <a:pPr>
              <a:buNone/>
            </a:pPr>
            <a:r>
              <a:rPr lang="cs-CZ" dirty="0" smtClean="0"/>
              <a:t>hlubinné magmatické horniny; původní starohorní a prvohorní sedimenty; ty jsou později vrásněny a metamorfovány; také erodovány; mladší usazeniny jsou vrásněny jen málo a nejmladší vůbec, </a:t>
            </a:r>
            <a:r>
              <a:rPr lang="cs-CZ" b="1" dirty="0" err="1" smtClean="0"/>
              <a:t>alpinské</a:t>
            </a:r>
            <a:r>
              <a:rPr lang="cs-CZ" b="1" dirty="0" smtClean="0"/>
              <a:t> vrásnění </a:t>
            </a:r>
            <a:r>
              <a:rPr lang="cs-CZ" dirty="0" smtClean="0"/>
              <a:t>přináší vyzdvižení rozlámaných ker do podoby současných </a:t>
            </a:r>
            <a:r>
              <a:rPr lang="cs-CZ" b="1" dirty="0" smtClean="0"/>
              <a:t>pohraničních pohoří </a:t>
            </a:r>
            <a:r>
              <a:rPr lang="cs-CZ" dirty="0" smtClean="0"/>
              <a:t>a vzniku pohoří magmatického původu – České středohoří, </a:t>
            </a:r>
            <a:r>
              <a:rPr lang="cs-CZ" dirty="0" err="1" smtClean="0"/>
              <a:t>D</a:t>
            </a:r>
            <a:r>
              <a:rPr lang="cs-CZ" dirty="0" err="1" smtClean="0"/>
              <a:t>oupovské</a:t>
            </a:r>
            <a:r>
              <a:rPr lang="cs-CZ" dirty="0" smtClean="0"/>
              <a:t> hory, Lužické hory (podrobněji probráno v kapitole třetihory v ČR)</a:t>
            </a:r>
            <a:endParaRPr lang="cs-CZ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Západní </a:t>
            </a:r>
            <a:r>
              <a:rPr lang="cs-CZ" b="1" dirty="0" smtClean="0"/>
              <a:t>K</a:t>
            </a:r>
            <a:r>
              <a:rPr lang="cs-CZ" b="1" dirty="0" smtClean="0"/>
              <a:t>arpaty a jejich vývoj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Tvoří východní Moravu a Slovensko</a:t>
            </a:r>
          </a:p>
          <a:p>
            <a:r>
              <a:rPr lang="cs-CZ" dirty="0" smtClean="0"/>
              <a:t>Mají samostatný vývoj daleko od Českého masívu</a:t>
            </a:r>
          </a:p>
          <a:p>
            <a:r>
              <a:rPr lang="cs-CZ" dirty="0" smtClean="0"/>
              <a:t>Hranici tvoří: </a:t>
            </a:r>
            <a:r>
              <a:rPr lang="cs-CZ" dirty="0" smtClean="0"/>
              <a:t>O</a:t>
            </a:r>
            <a:r>
              <a:rPr lang="cs-CZ" dirty="0" smtClean="0"/>
              <a:t>strava – Přerov – Vyškov – Brno – Znojmo</a:t>
            </a:r>
          </a:p>
          <a:p>
            <a:r>
              <a:rPr lang="cs-CZ" dirty="0" smtClean="0"/>
              <a:t>Ve třetihorách byly nasunuty na Český masív</a:t>
            </a:r>
          </a:p>
          <a:p>
            <a:r>
              <a:rPr lang="cs-CZ" dirty="0" smtClean="0"/>
              <a:t>Jsou částí </a:t>
            </a:r>
            <a:r>
              <a:rPr lang="cs-CZ" dirty="0" err="1" smtClean="0"/>
              <a:t>alpsko</a:t>
            </a:r>
            <a:r>
              <a:rPr lang="cs-CZ" dirty="0" smtClean="0"/>
              <a:t> – karpatského horstva</a:t>
            </a:r>
          </a:p>
          <a:p>
            <a:r>
              <a:rPr lang="cs-CZ" dirty="0" smtClean="0"/>
              <a:t>Převažují zde druhohorní a třetihorní zvrásněné usazeniny s rozsáhlými příkrovy (flyšová pásma vnějších Karpat</a:t>
            </a:r>
          </a:p>
          <a:p>
            <a:r>
              <a:rPr lang="cs-CZ" dirty="0" smtClean="0"/>
              <a:t>Mezihorské pánve vyplněné vodou (sladkou i slanou) – z organických zbytků ložiska lignitu, ropy a zemního plynu  - Vídeňská pánev; vznikaly též úlomkovité usazeniny</a:t>
            </a:r>
          </a:p>
          <a:p>
            <a:r>
              <a:rPr lang="cs-CZ" dirty="0" smtClean="0"/>
              <a:t>Jsou mladší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dirty="0" smtClean="0"/>
              <a:t>prahory, starohory, prvohory, druhohory, třetihory, čtvrtohory,  vrásnění – </a:t>
            </a:r>
            <a:r>
              <a:rPr lang="cs-CZ" dirty="0" err="1" smtClean="0"/>
              <a:t>kadomské</a:t>
            </a:r>
            <a:r>
              <a:rPr lang="cs-CZ" dirty="0" smtClean="0"/>
              <a:t>, variské, </a:t>
            </a:r>
            <a:r>
              <a:rPr lang="cs-CZ" dirty="0" err="1" smtClean="0"/>
              <a:t>alpinské</a:t>
            </a:r>
            <a:r>
              <a:rPr lang="cs-CZ" dirty="0" smtClean="0"/>
              <a:t>, změna klimatu, evoluce člověka, doby ledové (glaciály) a meziledové (interglaciály), mamuti, srstnatí nosorožci, šelmy, ledovce – pevninské, horské, vznik a vývoj současné krajiny, antropogenní vlivy, ruly, žuly, flyše, vápence, buližníky, štěrky, písky, slepence, Český masív, Karpatský oblouk, </a:t>
            </a:r>
            <a:r>
              <a:rPr lang="cs-CZ" dirty="0" err="1" smtClean="0"/>
              <a:t>Barrandien</a:t>
            </a:r>
            <a:r>
              <a:rPr lang="cs-CZ" dirty="0" smtClean="0"/>
              <a:t>, </a:t>
            </a:r>
            <a:r>
              <a:rPr lang="cs-CZ" dirty="0" err="1" smtClean="0"/>
              <a:t>moldanubikum</a:t>
            </a:r>
            <a:r>
              <a:rPr lang="cs-CZ" dirty="0" smtClean="0"/>
              <a:t>, </a:t>
            </a:r>
            <a:r>
              <a:rPr lang="cs-CZ" dirty="0" err="1" smtClean="0"/>
              <a:t>plutóny</a:t>
            </a:r>
            <a:r>
              <a:rPr lang="cs-CZ" dirty="0" smtClean="0"/>
              <a:t>, surovinová základna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http://www.</a:t>
            </a:r>
            <a:r>
              <a:rPr lang="cs-CZ" dirty="0" err="1" smtClean="0">
                <a:hlinkClick r:id="rId7"/>
              </a:rPr>
              <a:t>geologicke</a:t>
            </a:r>
            <a:r>
              <a:rPr lang="cs-CZ" dirty="0" smtClean="0">
                <a:hlinkClick r:id="rId7"/>
              </a:rPr>
              <a:t>-mapy.</a:t>
            </a:r>
            <a:r>
              <a:rPr lang="cs-CZ" dirty="0" err="1" smtClean="0">
                <a:hlinkClick r:id="rId7"/>
              </a:rPr>
              <a:t>cz</a:t>
            </a:r>
            <a:r>
              <a:rPr lang="cs-CZ" dirty="0" smtClean="0">
                <a:hlinkClick r:id="rId7"/>
              </a:rPr>
              <a:t>/regiony/</a:t>
            </a:r>
            <a:r>
              <a:rPr lang="cs-CZ" dirty="0" smtClean="0"/>
              <a:t> </a:t>
            </a:r>
            <a:endParaRPr lang="cs-CZ" dirty="0" smtClean="0"/>
          </a:p>
          <a:p>
            <a:r>
              <a:rPr lang="cs-CZ" dirty="0" smtClean="0">
                <a:hlinkClick r:id="rId8"/>
              </a:rPr>
              <a:t>http://</a:t>
            </a:r>
            <a:r>
              <a:rPr lang="cs-CZ" dirty="0" smtClean="0">
                <a:hlinkClick r:id="rId8"/>
              </a:rPr>
              <a:t>www.</a:t>
            </a:r>
            <a:r>
              <a:rPr lang="cs-CZ" dirty="0" err="1" smtClean="0">
                <a:hlinkClick r:id="rId8"/>
              </a:rPr>
              <a:t>gweb.cz</a:t>
            </a:r>
            <a:r>
              <a:rPr lang="cs-CZ" dirty="0" smtClean="0"/>
              <a:t> </a:t>
            </a:r>
            <a:endParaRPr lang="cs-CZ" dirty="0" smtClean="0"/>
          </a:p>
          <a:p>
            <a:r>
              <a:rPr lang="cs-CZ" dirty="0" smtClean="0">
                <a:hlinkClick r:id="rId9"/>
              </a:rPr>
              <a:t>http://</a:t>
            </a:r>
            <a:r>
              <a:rPr lang="cs-CZ" dirty="0" smtClean="0">
                <a:hlinkClick r:id="rId9"/>
              </a:rPr>
              <a:t>zburian.blogspot.cz/search/label/Prehistoric%20Animals</a:t>
            </a:r>
            <a:r>
              <a:rPr lang="cs-CZ" dirty="0" smtClean="0"/>
              <a:t> 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Geologická mapa České republiky</a:t>
            </a:r>
            <a:endParaRPr lang="cs-CZ" b="1" dirty="0"/>
          </a:p>
        </p:txBody>
      </p:sp>
      <p:pic>
        <p:nvPicPr>
          <p:cNvPr id="4" name="Zástupný symbol pro obsah 3" descr="geologicka-mapa-c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4000" cy="5632704"/>
          </a:xfrm>
        </p:spPr>
      </p:pic>
      <p:sp>
        <p:nvSpPr>
          <p:cNvPr id="5" name="TextovéPole 4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http://www.</a:t>
            </a:r>
            <a:r>
              <a:rPr lang="cs-CZ" dirty="0" err="1" smtClean="0">
                <a:hlinkClick r:id="rId3"/>
              </a:rPr>
              <a:t>geologicke</a:t>
            </a:r>
            <a:r>
              <a:rPr lang="cs-CZ" dirty="0" smtClean="0">
                <a:hlinkClick r:id="rId3"/>
              </a:rPr>
              <a:t>-mapy.</a:t>
            </a:r>
            <a:r>
              <a:rPr lang="cs-CZ" dirty="0" err="1" smtClean="0">
                <a:hlinkClick r:id="rId3"/>
              </a:rPr>
              <a:t>cz</a:t>
            </a:r>
            <a:r>
              <a:rPr lang="cs-CZ" dirty="0" smtClean="0">
                <a:hlinkClick r:id="rId3"/>
              </a:rPr>
              <a:t>/regiony/</a:t>
            </a:r>
            <a:r>
              <a:rPr lang="cs-CZ" dirty="0" smtClean="0"/>
              <a:t>, </a:t>
            </a:r>
            <a:r>
              <a:rPr lang="cs-CZ" dirty="0" smtClean="0">
                <a:hlinkClick r:id="rId4"/>
              </a:rPr>
              <a:t>http://mapy.geology.</a:t>
            </a:r>
            <a:r>
              <a:rPr lang="cs-CZ" dirty="0" err="1" smtClean="0">
                <a:hlinkClick r:id="rId4"/>
              </a:rPr>
              <a:t>cz</a:t>
            </a:r>
            <a:r>
              <a:rPr lang="cs-CZ" dirty="0" smtClean="0">
                <a:hlinkClick r:id="rId4"/>
              </a:rPr>
              <a:t>/</a:t>
            </a:r>
            <a:r>
              <a:rPr lang="cs-CZ" dirty="0" err="1" smtClean="0">
                <a:hlinkClick r:id="rId4"/>
              </a:rPr>
              <a:t>website</a:t>
            </a:r>
            <a:r>
              <a:rPr lang="cs-CZ" dirty="0" smtClean="0">
                <a:hlinkClick r:id="rId4"/>
              </a:rPr>
              <a:t>/</a:t>
            </a:r>
            <a:r>
              <a:rPr lang="cs-CZ" dirty="0" err="1" smtClean="0">
                <a:hlinkClick r:id="rId4"/>
              </a:rPr>
              <a:t>geoinfo</a:t>
            </a:r>
            <a:r>
              <a:rPr lang="cs-CZ" dirty="0" smtClean="0">
                <a:hlinkClick r:id="rId4"/>
              </a:rPr>
              <a:t>/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P</a:t>
            </a:r>
            <a:r>
              <a:rPr lang="cs-CZ" b="1" dirty="0" smtClean="0"/>
              <a:t>rahory na území ČR</a:t>
            </a:r>
            <a:endParaRPr lang="cs-CZ" b="1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Prahory - od 4 000 </a:t>
            </a:r>
            <a:r>
              <a:rPr lang="cs-CZ" b="1" dirty="0" err="1" smtClean="0"/>
              <a:t>000</a:t>
            </a:r>
            <a:r>
              <a:rPr lang="cs-CZ" b="1" dirty="0" smtClean="0"/>
              <a:t> </a:t>
            </a:r>
            <a:r>
              <a:rPr lang="cs-CZ" b="1" dirty="0" err="1" smtClean="0"/>
              <a:t>000</a:t>
            </a:r>
            <a:r>
              <a:rPr lang="cs-CZ" b="1" dirty="0" smtClean="0"/>
              <a:t> do 2 500 000 </a:t>
            </a:r>
            <a:r>
              <a:rPr lang="cs-CZ" b="1" dirty="0" err="1" smtClean="0"/>
              <a:t>000</a:t>
            </a:r>
            <a:r>
              <a:rPr lang="cs-CZ" b="1" dirty="0" smtClean="0"/>
              <a:t> let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dirty="0" smtClean="0"/>
              <a:t>prahorní horniny se na území ČR nevyskytují</a:t>
            </a:r>
          </a:p>
        </p:txBody>
      </p:sp>
      <p:pic>
        <p:nvPicPr>
          <p:cNvPr id="8" name="Obrázek 7" descr="praho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132856"/>
            <a:ext cx="5599264" cy="3888432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0" y="616530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http://zpv-ekologie.webnode.cz/album/fotogalerie-zrozeni-zeme/prahory-jpg</a:t>
            </a:r>
            <a:r>
              <a:rPr lang="cs-CZ" dirty="0" smtClean="0">
                <a:hlinkClick r:id="rId3"/>
              </a:rPr>
              <a:t>/</a:t>
            </a:r>
            <a:r>
              <a:rPr lang="cs-CZ" dirty="0" smtClean="0"/>
              <a:t>, Zdeněk  Burian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Starohory na území 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dirty="0" smtClean="0"/>
              <a:t>Starohory – od 2 500 000 </a:t>
            </a:r>
            <a:r>
              <a:rPr lang="cs-CZ" dirty="0" err="1" smtClean="0"/>
              <a:t>000</a:t>
            </a:r>
            <a:r>
              <a:rPr lang="cs-CZ" dirty="0" smtClean="0"/>
              <a:t> do 540 000 </a:t>
            </a:r>
            <a:r>
              <a:rPr lang="cs-CZ" dirty="0" err="1" smtClean="0"/>
              <a:t>000</a:t>
            </a:r>
            <a:r>
              <a:rPr lang="cs-CZ" dirty="0" smtClean="0"/>
              <a:t> let</a:t>
            </a:r>
          </a:p>
          <a:p>
            <a:pPr>
              <a:buNone/>
            </a:pPr>
            <a:r>
              <a:rPr lang="cs-CZ" dirty="0" smtClean="0"/>
              <a:t>Území budoucího </a:t>
            </a:r>
            <a:r>
              <a:rPr lang="cs-CZ" dirty="0" smtClean="0"/>
              <a:t>Č</a:t>
            </a:r>
            <a:r>
              <a:rPr lang="cs-CZ" dirty="0" smtClean="0"/>
              <a:t>eského masívu </a:t>
            </a:r>
            <a:r>
              <a:rPr lang="cs-CZ" b="1" dirty="0" smtClean="0"/>
              <a:t>zaplaveno mělkým mořem – </a:t>
            </a:r>
            <a:r>
              <a:rPr lang="cs-CZ" dirty="0" smtClean="0"/>
              <a:t>vznik mocných vrstev mořských sedimentů</a:t>
            </a:r>
            <a:endParaRPr lang="cs-CZ" b="1" dirty="0" smtClean="0"/>
          </a:p>
          <a:p>
            <a:pPr>
              <a:buNone/>
            </a:pPr>
            <a:r>
              <a:rPr lang="cs-CZ" b="1" dirty="0" smtClean="0"/>
              <a:t>Nejstarší horniny </a:t>
            </a:r>
            <a:r>
              <a:rPr lang="cs-CZ" dirty="0" smtClean="0"/>
              <a:t>jsou zachovány v podobě přeměněných hornin - </a:t>
            </a:r>
            <a:r>
              <a:rPr lang="cs-CZ" b="1" dirty="0" smtClean="0"/>
              <a:t>pararul (z usazenin) – </a:t>
            </a:r>
            <a:r>
              <a:rPr lang="cs-CZ" dirty="0" smtClean="0"/>
              <a:t>území Krušných hor, Slavkovského lesa, Krkonoš, Hrubého Jeseníku</a:t>
            </a:r>
          </a:p>
          <a:p>
            <a:pPr>
              <a:buNone/>
            </a:pPr>
            <a:r>
              <a:rPr lang="cs-CZ" b="1" dirty="0" smtClean="0"/>
              <a:t>Nejvíce</a:t>
            </a:r>
            <a:r>
              <a:rPr lang="cs-CZ" dirty="0" smtClean="0"/>
              <a:t> je jich v oblasti </a:t>
            </a:r>
            <a:r>
              <a:rPr lang="cs-CZ" dirty="0" err="1" smtClean="0"/>
              <a:t>Vltavsko</a:t>
            </a:r>
            <a:r>
              <a:rPr lang="cs-CZ" dirty="0" smtClean="0"/>
              <a:t> – dunajské (</a:t>
            </a:r>
            <a:r>
              <a:rPr lang="cs-CZ" dirty="0" err="1" smtClean="0"/>
              <a:t>moldanubikum</a:t>
            </a:r>
            <a:r>
              <a:rPr lang="cs-CZ" dirty="0" smtClean="0"/>
              <a:t>) – oblast Českomoravské vrchoviny, jihočeských pánví, Novohradských hor, Šumavy a Českého lesa</a:t>
            </a:r>
          </a:p>
          <a:p>
            <a:pPr>
              <a:buNone/>
            </a:pPr>
            <a:r>
              <a:rPr lang="cs-CZ" b="1" dirty="0" smtClean="0"/>
              <a:t>Mladší starohory </a:t>
            </a:r>
            <a:r>
              <a:rPr lang="cs-CZ" dirty="0" smtClean="0"/>
              <a:t>– představují nepřeměněné a nezvrásněné sedimenty – např. </a:t>
            </a:r>
            <a:r>
              <a:rPr lang="cs-CZ" b="1" dirty="0" smtClean="0"/>
              <a:t>buližníky,  </a:t>
            </a:r>
            <a:r>
              <a:rPr lang="cs-CZ" dirty="0" smtClean="0"/>
              <a:t>nacházíme je na území mezi Příbramí, Klatovy, Domažlicemi, Žluticemi, Kladnem a Kralupy nad Vltavou, buližníky tvoří výrazné obnažené skalní útvary</a:t>
            </a:r>
          </a:p>
          <a:p>
            <a:pPr>
              <a:buNone/>
            </a:pPr>
            <a:r>
              <a:rPr lang="cs-CZ" dirty="0" smtClean="0"/>
              <a:t>Starohory jsou ukončeny </a:t>
            </a:r>
            <a:r>
              <a:rPr lang="cs-CZ" b="1" dirty="0" err="1" smtClean="0"/>
              <a:t>k</a:t>
            </a:r>
            <a:r>
              <a:rPr lang="cs-CZ" b="1" dirty="0" err="1" smtClean="0"/>
              <a:t>adomským</a:t>
            </a:r>
            <a:r>
              <a:rPr lang="cs-CZ" b="1" dirty="0" smtClean="0"/>
              <a:t> vrásněním </a:t>
            </a:r>
            <a:r>
              <a:rPr lang="cs-CZ" dirty="0" smtClean="0"/>
              <a:t>– usazeniny byly vyzdviženy a zvrásněny, na zlomech proniknuty vyvřelými horninami – hlavně </a:t>
            </a:r>
            <a:r>
              <a:rPr lang="cs-CZ" b="1" dirty="0" smtClean="0"/>
              <a:t>žulami</a:t>
            </a:r>
            <a:r>
              <a:rPr lang="cs-CZ" dirty="0" smtClean="0"/>
              <a:t>, např. brněnský masív, dyjský masiv u Znojma a lužický pluton</a:t>
            </a:r>
          </a:p>
          <a:p>
            <a:pPr>
              <a:buNone/>
            </a:pPr>
            <a:endParaRPr lang="cs-CZ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Buližníkový výchoz na jižním Plzeňsku</a:t>
            </a:r>
            <a:endParaRPr lang="cs-CZ" b="1" dirty="0"/>
          </a:p>
        </p:txBody>
      </p:sp>
      <p:pic>
        <p:nvPicPr>
          <p:cNvPr id="4" name="Zástupný symbol pro obsah 3" descr="buliznikova ska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196752"/>
            <a:ext cx="6570612" cy="5130478"/>
          </a:xfrm>
        </p:spPr>
      </p:pic>
      <p:sp>
        <p:nvSpPr>
          <p:cNvPr id="5" name="TextovéPole 4"/>
          <p:cNvSpPr txBox="1"/>
          <p:nvPr/>
        </p:nvSpPr>
        <p:spPr>
          <a:xfrm>
            <a:off x="467544" y="638132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http://www.</a:t>
            </a:r>
            <a:r>
              <a:rPr lang="cs-CZ" dirty="0" err="1" smtClean="0">
                <a:hlinkClick r:id="rId3"/>
              </a:rPr>
              <a:t>hauner.cz</a:t>
            </a:r>
            <a:r>
              <a:rPr lang="cs-CZ" dirty="0" smtClean="0">
                <a:hlinkClick r:id="rId3"/>
              </a:rPr>
              <a:t>/GC3JHPM</a:t>
            </a:r>
            <a:r>
              <a:rPr lang="cs-CZ" dirty="0" smtClean="0">
                <a:hlinkClick r:id="rId3"/>
              </a:rPr>
              <a:t>/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Starší prvohory na území 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dirty="0" smtClean="0"/>
              <a:t>Prvohory – 540 000 </a:t>
            </a:r>
            <a:r>
              <a:rPr lang="cs-CZ" dirty="0" err="1" smtClean="0"/>
              <a:t>000</a:t>
            </a:r>
            <a:r>
              <a:rPr lang="cs-CZ" dirty="0" smtClean="0"/>
              <a:t> – 250 000 </a:t>
            </a:r>
            <a:r>
              <a:rPr lang="cs-CZ" dirty="0" err="1" smtClean="0"/>
              <a:t>000</a:t>
            </a:r>
            <a:r>
              <a:rPr lang="cs-CZ" dirty="0" smtClean="0"/>
              <a:t> let</a:t>
            </a:r>
          </a:p>
          <a:p>
            <a:pPr>
              <a:buNone/>
            </a:pPr>
            <a:r>
              <a:rPr lang="cs-CZ" dirty="0" smtClean="0"/>
              <a:t>Území </a:t>
            </a:r>
            <a:r>
              <a:rPr lang="cs-CZ" b="1" dirty="0" smtClean="0"/>
              <a:t>Českého masívu </a:t>
            </a:r>
            <a:r>
              <a:rPr lang="cs-CZ" dirty="0" smtClean="0"/>
              <a:t>na začátku prvohor neexistovalo – vzniká až v mladších prvohorách (karbon, perm) při  </a:t>
            </a:r>
            <a:r>
              <a:rPr lang="cs-CZ" b="1" dirty="0" smtClean="0"/>
              <a:t>variském vrásnění</a:t>
            </a:r>
          </a:p>
          <a:p>
            <a:pPr>
              <a:buNone/>
            </a:pPr>
            <a:r>
              <a:rPr lang="cs-CZ" dirty="0" smtClean="0"/>
              <a:t>Z</a:t>
            </a:r>
            <a:r>
              <a:rPr lang="cs-CZ" dirty="0" smtClean="0"/>
              <a:t>áklad  Českého masívu byl položen na konci starohor a začátku prvohor na jižní polokouli, poblíž dnešní severní Afriky, území s názvem </a:t>
            </a:r>
            <a:r>
              <a:rPr lang="cs-CZ" b="1" dirty="0" err="1" smtClean="0"/>
              <a:t>Perunika</a:t>
            </a:r>
            <a:endParaRPr lang="cs-CZ" b="1" dirty="0" smtClean="0"/>
          </a:p>
          <a:p>
            <a:pPr>
              <a:buNone/>
            </a:pPr>
            <a:r>
              <a:rPr lang="cs-CZ" dirty="0" smtClean="0"/>
              <a:t>Území dnešní ČR bylo několikrát zaplaveno mělkým mořem – </a:t>
            </a:r>
            <a:r>
              <a:rPr lang="cs-CZ" b="1" dirty="0" smtClean="0"/>
              <a:t>střídání souše a mělkého šelfu </a:t>
            </a:r>
            <a:r>
              <a:rPr lang="cs-CZ" dirty="0" smtClean="0"/>
              <a:t>vedlo ke </a:t>
            </a:r>
            <a:r>
              <a:rPr lang="cs-CZ" b="1" dirty="0" smtClean="0"/>
              <a:t>vzniku rozsáhlých a mocných mořských usazenin </a:t>
            </a:r>
            <a:r>
              <a:rPr lang="cs-CZ" dirty="0" smtClean="0"/>
              <a:t>– </a:t>
            </a:r>
            <a:r>
              <a:rPr lang="cs-CZ" b="1" dirty="0" smtClean="0"/>
              <a:t>vápence, břidlice, droby, </a:t>
            </a:r>
            <a:r>
              <a:rPr lang="cs-CZ" dirty="0" smtClean="0"/>
              <a:t>na poruchách (zlomech) s výrony láv</a:t>
            </a:r>
          </a:p>
          <a:p>
            <a:pPr>
              <a:buNone/>
            </a:pPr>
            <a:r>
              <a:rPr lang="cs-CZ" dirty="0" smtClean="0"/>
              <a:t>Z </a:t>
            </a:r>
            <a:r>
              <a:rPr lang="cs-CZ" b="1" dirty="0" smtClean="0"/>
              <a:t>vápenců</a:t>
            </a:r>
            <a:r>
              <a:rPr lang="cs-CZ" dirty="0" smtClean="0"/>
              <a:t> se konstituují Český a Moravský kras, mezi Prahou a Plzní je z usazenin starších prvohor (kambrium, ordovik, silur, devon) vytvořeno území označované </a:t>
            </a:r>
            <a:r>
              <a:rPr lang="cs-CZ" b="1" dirty="0" err="1" smtClean="0"/>
              <a:t>Barrandien</a:t>
            </a:r>
            <a:endParaRPr lang="cs-CZ" b="1" dirty="0" smtClean="0"/>
          </a:p>
          <a:p>
            <a:pPr>
              <a:buNone/>
            </a:pPr>
            <a:r>
              <a:rPr lang="cs-CZ" dirty="0" smtClean="0"/>
              <a:t>Krušné hory, Krkonoše, Hrubý Jeseník se vyznačují přeměněnými mořskými usazeninami – </a:t>
            </a:r>
            <a:r>
              <a:rPr lang="cs-CZ" b="1" dirty="0" smtClean="0"/>
              <a:t>fylity a svory</a:t>
            </a:r>
          </a:p>
          <a:p>
            <a:pPr>
              <a:buNone/>
            </a:pPr>
            <a:r>
              <a:rPr lang="cs-CZ" b="1" dirty="0" smtClean="0"/>
              <a:t>Další horniny:</a:t>
            </a:r>
          </a:p>
          <a:p>
            <a:pPr>
              <a:buNone/>
            </a:pPr>
            <a:r>
              <a:rPr lang="cs-CZ" dirty="0" smtClean="0"/>
              <a:t>Pevninské usazeniny v Brdech (</a:t>
            </a:r>
            <a:r>
              <a:rPr lang="cs-CZ" b="1" dirty="0" smtClean="0"/>
              <a:t>slepence</a:t>
            </a:r>
            <a:r>
              <a:rPr lang="cs-CZ" dirty="0" smtClean="0"/>
              <a:t>) a </a:t>
            </a:r>
            <a:r>
              <a:rPr lang="cs-CZ" b="1" dirty="0" smtClean="0"/>
              <a:t>vulkanické horniny </a:t>
            </a:r>
            <a:r>
              <a:rPr lang="cs-CZ" dirty="0" smtClean="0"/>
              <a:t>na </a:t>
            </a:r>
            <a:r>
              <a:rPr lang="cs-CZ" dirty="0" err="1" smtClean="0"/>
              <a:t>Křivoklátsku</a:t>
            </a:r>
            <a:endParaRPr lang="cs-CZ" dirty="0" smtClean="0"/>
          </a:p>
          <a:p>
            <a:pPr>
              <a:buNone/>
            </a:pPr>
            <a:endParaRPr lang="cs-CZ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Zvrásněné vápencové vrstvy</a:t>
            </a:r>
            <a:endParaRPr lang="cs-CZ" b="1" dirty="0"/>
          </a:p>
        </p:txBody>
      </p:sp>
      <p:pic>
        <p:nvPicPr>
          <p:cNvPr id="4" name="Zástupný symbol pro obsah 3" descr="Typicky_zvrasnene_vrstvy_na_Barrandove_ska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196752"/>
            <a:ext cx="7049756" cy="5287317"/>
          </a:xfrm>
        </p:spPr>
      </p:pic>
      <p:sp>
        <p:nvSpPr>
          <p:cNvPr id="5" name="TextovéPole 4"/>
          <p:cNvSpPr txBox="1"/>
          <p:nvPr/>
        </p:nvSpPr>
        <p:spPr>
          <a:xfrm>
            <a:off x="827584" y="645333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cs.wikipedia.org/wiki/Barrandovsk%C3%A9_sk%C3%A1ly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Mladší prvohory na území 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53344"/>
            <a:ext cx="8229600" cy="590465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cs-CZ" b="1" dirty="0" smtClean="0"/>
              <a:t>Variské vrásnění: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spojilo dílčí jednotky v jeden celek  -</a:t>
            </a:r>
            <a:r>
              <a:rPr lang="cs-CZ" b="1" dirty="0" smtClean="0"/>
              <a:t> </a:t>
            </a:r>
            <a:r>
              <a:rPr lang="cs-CZ" b="1" dirty="0" smtClean="0"/>
              <a:t>oblast Českého </a:t>
            </a:r>
            <a:r>
              <a:rPr lang="cs-CZ" b="1" dirty="0" smtClean="0"/>
              <a:t>masivu</a:t>
            </a:r>
            <a:r>
              <a:rPr lang="cs-CZ" b="1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vzniká souš – </a:t>
            </a:r>
            <a:r>
              <a:rPr lang="cs-CZ" dirty="0" smtClean="0"/>
              <a:t>s porosty kapraďorostů v bažinatém terénu, to dalo na některých místech základ pro vznik </a:t>
            </a:r>
            <a:r>
              <a:rPr lang="cs-CZ" b="1" dirty="0" smtClean="0"/>
              <a:t>černého uhlí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je spojeno s </a:t>
            </a:r>
            <a:r>
              <a:rPr lang="cs-CZ" b="1" dirty="0" smtClean="0"/>
              <a:t>výraznou vulkanickou činností </a:t>
            </a:r>
            <a:r>
              <a:rPr lang="cs-CZ" dirty="0" smtClean="0"/>
              <a:t>a vznikem velkých magmatických hlubinných těles – </a:t>
            </a:r>
            <a:r>
              <a:rPr lang="cs-CZ" b="1" dirty="0" smtClean="0"/>
              <a:t>plutony</a:t>
            </a:r>
            <a:r>
              <a:rPr lang="cs-CZ" dirty="0" smtClean="0"/>
              <a:t> (</a:t>
            </a:r>
            <a:r>
              <a:rPr lang="cs-CZ" dirty="0" err="1" smtClean="0"/>
              <a:t>moldanubický</a:t>
            </a:r>
            <a:r>
              <a:rPr lang="cs-CZ" dirty="0" smtClean="0"/>
              <a:t> mezi Havlíčkovým  Brodem a Jindřichovým Hradcem, středočeský, krkonošsko-jizerský, krušnohorský a tělesa na Šumavě)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To vše doprovází výrazné polymetalické </a:t>
            </a:r>
            <a:r>
              <a:rPr lang="cs-CZ" b="1" dirty="0" smtClean="0"/>
              <a:t>zrudnění </a:t>
            </a:r>
            <a:r>
              <a:rPr lang="cs-CZ" dirty="0" smtClean="0"/>
              <a:t>(např. cínovec v Krušných horách)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Výsledek variského vrásnění  - prvohorní pohoří Českého masívu -  byla dlouho dobu vystavena zvětrávání a erozní činnosti (i v období druhohor) a zarovnána téměř do roviny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</TotalTime>
  <Words>1183</Words>
  <Application>Microsoft Office PowerPoint</Application>
  <PresentationFormat>Předvádění na obrazovce (4:3)</PresentationFormat>
  <Paragraphs>118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Geologická mapa České republiky</vt:lpstr>
      <vt:lpstr>Prahory na území ČR</vt:lpstr>
      <vt:lpstr>Starohory na území ČR</vt:lpstr>
      <vt:lpstr>Buližníkový výchoz na jižním Plzeňsku</vt:lpstr>
      <vt:lpstr>Starší prvohory na území ČR</vt:lpstr>
      <vt:lpstr>Zvrásněné vápencové vrstvy</vt:lpstr>
      <vt:lpstr>Mladší prvohory na území ČR</vt:lpstr>
      <vt:lpstr>Rostliny permokarbonských bažin</vt:lpstr>
      <vt:lpstr>Prvohorní reálie</vt:lpstr>
      <vt:lpstr>Druhohory na území ČR</vt:lpstr>
      <vt:lpstr>Druhohorní reálie</vt:lpstr>
      <vt:lpstr>Třetihory na území ČR</vt:lpstr>
      <vt:lpstr>Třetihorní reálie</vt:lpstr>
      <vt:lpstr>Čtvrtohory na území ČR</vt:lpstr>
      <vt:lpstr>Čtvrtohorní  reálie</vt:lpstr>
      <vt:lpstr>Geologie Českého masívu </vt:lpstr>
      <vt:lpstr>Západní Karpaty a jejich vývoj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74</cp:revision>
  <dcterms:created xsi:type="dcterms:W3CDTF">2013-01-11T17:05:52Z</dcterms:created>
  <dcterms:modified xsi:type="dcterms:W3CDTF">2013-02-08T22:14:22Z</dcterms:modified>
</cp:coreProperties>
</file>