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61" r:id="rId5"/>
    <p:sldId id="276" r:id="rId6"/>
    <p:sldId id="263" r:id="rId7"/>
    <p:sldId id="260" r:id="rId8"/>
    <p:sldId id="262" r:id="rId9"/>
    <p:sldId id="271" r:id="rId10"/>
    <p:sldId id="272" r:id="rId11"/>
    <p:sldId id="275" r:id="rId12"/>
    <p:sldId id="273" r:id="rId13"/>
    <p:sldId id="274" r:id="rId14"/>
    <p:sldId id="264" r:id="rId15"/>
    <p:sldId id="265" r:id="rId16"/>
    <p:sldId id="266" r:id="rId17"/>
    <p:sldId id="268" r:id="rId18"/>
    <p:sldId id="267" r:id="rId19"/>
    <p:sldId id="269" r:id="rId20"/>
    <p:sldId id="270" r:id="rId21"/>
    <p:sldId id="257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%C5%AFda_(pedologie)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Paleog%C3%A9n" TargetMode="External"/><Relationship Id="rId3" Type="http://schemas.openxmlformats.org/officeDocument/2006/relationships/hyperlink" Target="http://web.natur.cuni.cz/ugmnz/mineral/" TargetMode="External"/><Relationship Id="rId7" Type="http://schemas.openxmlformats.org/officeDocument/2006/relationships/hyperlink" Target="http://cs.wikipedia.org/wiki/P%C5%AFda_(pedologie)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tep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VY_32_INOVACE_2617</a:t>
            </a:r>
          </a:p>
          <a:p>
            <a:pPr algn="ctr"/>
            <a:r>
              <a:rPr lang="cs-CZ" sz="4000" b="1" dirty="0"/>
              <a:t>Třetihory a </a:t>
            </a:r>
            <a:r>
              <a:rPr lang="cs-CZ" sz="4000" b="1" dirty="0" smtClean="0"/>
              <a:t>čtvrtohory, pedologie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Živočichové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Jejich rozšíření určuje pevninský a horský ledovec</a:t>
            </a:r>
          </a:p>
          <a:p>
            <a:r>
              <a:rPr lang="cs-CZ" dirty="0" smtClean="0"/>
              <a:t>Některé meziledové doby i teplejší, na našem území kosterní pozůstatky lvů a hyen (ne afrických druhů)</a:t>
            </a:r>
          </a:p>
          <a:p>
            <a:r>
              <a:rPr lang="cs-CZ" dirty="0" smtClean="0"/>
              <a:t>Ledové doby vedly k poklesu hladiny oceánů – vznikají pevninské mosty (např. mezi Severní Amerikou a Asií) – migrace zvířat i lidí z Asie na americký kontinent</a:t>
            </a:r>
          </a:p>
          <a:p>
            <a:r>
              <a:rPr lang="cs-CZ" dirty="0" smtClean="0"/>
              <a:t>Drsné  podmínky – asi jako dnes v Tibetu</a:t>
            </a:r>
          </a:p>
          <a:p>
            <a:r>
              <a:rPr lang="cs-CZ" dirty="0" smtClean="0"/>
              <a:t>Suché chladné tundry – lumíci, sobi, mamuti, srstnatí nosorožci, lišky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Mamuti – doba ledová – jak to vidí studenti</a:t>
            </a:r>
            <a:endParaRPr lang="cs-CZ" b="1" dirty="0"/>
          </a:p>
        </p:txBody>
      </p:sp>
      <p:pic>
        <p:nvPicPr>
          <p:cNvPr id="4" name="Zástupný symbol pro obsah 3" descr="mamut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7383150" cy="533003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Rostliny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cs-CZ" dirty="0" smtClean="0"/>
              <a:t>Jejich rozšíření určuje pevninský a horský ledovec – tam kde ledovec byl jsou ekosystémy druhově chudší (v ČR asi 30 druhů, na Dálném východě ve stejné zeměpisné šířce – mnohonásobně víc)</a:t>
            </a:r>
          </a:p>
          <a:p>
            <a:r>
              <a:rPr lang="cs-CZ" dirty="0" smtClean="0"/>
              <a:t>V chladných oblastech – zakrslé formy (vrby, břízy), mechy a lišejníky</a:t>
            </a:r>
          </a:p>
          <a:p>
            <a:r>
              <a:rPr lang="cs-CZ" dirty="0" smtClean="0"/>
              <a:t>V ČR dosáhlo zalednění do pohraničních hor – Krkonoše a až do oblasti Ostravy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Geologie čtvrtohor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Dokončení současného půdního profilu</a:t>
            </a:r>
          </a:p>
          <a:p>
            <a:r>
              <a:rPr lang="cs-CZ" dirty="0" smtClean="0"/>
              <a:t>Říční terasy – v usazeninách minulých mělkých moří i vlastních nánosů</a:t>
            </a:r>
          </a:p>
          <a:p>
            <a:r>
              <a:rPr lang="cs-CZ" dirty="0" smtClean="0"/>
              <a:t>Ledovcové morény</a:t>
            </a:r>
          </a:p>
          <a:p>
            <a:r>
              <a:rPr lang="cs-CZ" dirty="0" smtClean="0"/>
              <a:t>Ledovcová údolí tvaru U</a:t>
            </a:r>
          </a:p>
          <a:p>
            <a:r>
              <a:rPr lang="cs-CZ" dirty="0" smtClean="0"/>
              <a:t>Převládá zvětrávání a erozní činnost nad horotvornými procesy – relativně klidné období</a:t>
            </a:r>
          </a:p>
          <a:p>
            <a:r>
              <a:rPr lang="cs-CZ" dirty="0" smtClean="0"/>
              <a:t>Rozšiřování pouští</a:t>
            </a:r>
          </a:p>
          <a:p>
            <a:r>
              <a:rPr lang="cs-CZ" dirty="0" smtClean="0"/>
              <a:t>Relativně stabilní mořské proudění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Půda a půdotvorní činitelé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 smtClean="0"/>
              <a:t>Matečná hornina </a:t>
            </a:r>
            <a:r>
              <a:rPr lang="cs-CZ" dirty="0" smtClean="0"/>
              <a:t>(= substrát)</a:t>
            </a:r>
          </a:p>
          <a:p>
            <a:pPr lvl="1">
              <a:buNone/>
            </a:pPr>
            <a:r>
              <a:rPr lang="cs-CZ" dirty="0" smtClean="0"/>
              <a:t>pískovec x sopečné horniny</a:t>
            </a:r>
          </a:p>
          <a:p>
            <a:r>
              <a:rPr lang="cs-CZ" b="1" dirty="0" smtClean="0"/>
              <a:t>Utváření terénu</a:t>
            </a:r>
          </a:p>
          <a:p>
            <a:pPr lvl="1">
              <a:buNone/>
            </a:pPr>
            <a:r>
              <a:rPr lang="cs-CZ" dirty="0" smtClean="0"/>
              <a:t>svahy x údolí řek</a:t>
            </a:r>
          </a:p>
          <a:p>
            <a:r>
              <a:rPr lang="cs-CZ" b="1" dirty="0" smtClean="0"/>
              <a:t>Klima</a:t>
            </a:r>
          </a:p>
          <a:p>
            <a:pPr lvl="1">
              <a:buNone/>
            </a:pPr>
            <a:r>
              <a:rPr lang="cs-CZ" dirty="0" smtClean="0"/>
              <a:t>teploty, proudění vzduchu, srážky</a:t>
            </a:r>
          </a:p>
          <a:p>
            <a:r>
              <a:rPr lang="cs-CZ" b="1" dirty="0" smtClean="0"/>
              <a:t>Živé organismy a mrtvá těla</a:t>
            </a:r>
          </a:p>
          <a:p>
            <a:pPr lvl="1">
              <a:buNone/>
            </a:pPr>
            <a:r>
              <a:rPr lang="cs-CZ" dirty="0" smtClean="0"/>
              <a:t>potravní řetězce – rozkladné, biologické zvětrávání</a:t>
            </a:r>
          </a:p>
          <a:p>
            <a:r>
              <a:rPr lang="cs-CZ" b="1" dirty="0" smtClean="0"/>
              <a:t>Čas</a:t>
            </a:r>
          </a:p>
          <a:p>
            <a:pPr lvl="1"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Třídění půd – </a:t>
            </a:r>
            <a:r>
              <a:rPr lang="cs-CZ" b="1" u="sng" dirty="0" smtClean="0"/>
              <a:t>druhy</a:t>
            </a:r>
            <a:r>
              <a:rPr lang="cs-CZ" b="1" dirty="0" smtClean="0"/>
              <a:t> půdy (převažující částice) – fyzikálně petrografické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Kamenité půdy</a:t>
            </a:r>
          </a:p>
          <a:p>
            <a:r>
              <a:rPr lang="cs-CZ" dirty="0" smtClean="0"/>
              <a:t>Písčité půdy</a:t>
            </a:r>
          </a:p>
          <a:p>
            <a:r>
              <a:rPr lang="cs-CZ" dirty="0" smtClean="0"/>
              <a:t>Hlinité půdy</a:t>
            </a:r>
          </a:p>
          <a:p>
            <a:r>
              <a:rPr lang="cs-CZ" dirty="0" smtClean="0"/>
              <a:t>Jílovité půdy</a:t>
            </a:r>
          </a:p>
          <a:p>
            <a:r>
              <a:rPr lang="cs-CZ" dirty="0" smtClean="0"/>
              <a:t>Jíly </a:t>
            </a:r>
          </a:p>
          <a:p>
            <a:pPr>
              <a:buNone/>
            </a:pPr>
            <a:r>
              <a:rPr lang="cs-CZ" dirty="0" smtClean="0"/>
              <a:t>a jejich přechody</a:t>
            </a:r>
          </a:p>
          <a:p>
            <a:pPr>
              <a:buNone/>
            </a:pPr>
            <a:r>
              <a:rPr lang="cs-CZ" b="1" dirty="0" smtClean="0"/>
              <a:t>Půdy lehké: </a:t>
            </a:r>
            <a:r>
              <a:rPr lang="cs-CZ" dirty="0" smtClean="0"/>
              <a:t>písčité, na pískovcích, málo humusu, špatně zadržují vodu</a:t>
            </a:r>
          </a:p>
          <a:p>
            <a:pPr>
              <a:buNone/>
            </a:pPr>
            <a:r>
              <a:rPr lang="cs-CZ" b="1" dirty="0" smtClean="0"/>
              <a:t>Půdy střední: </a:t>
            </a:r>
            <a:r>
              <a:rPr lang="cs-CZ" dirty="0" smtClean="0"/>
              <a:t>50:50 jíl a písek, spraše, zemědělsky významné</a:t>
            </a:r>
          </a:p>
          <a:p>
            <a:pPr>
              <a:buNone/>
            </a:pPr>
            <a:r>
              <a:rPr lang="cs-CZ" b="1" dirty="0" smtClean="0"/>
              <a:t>Půdy těžké: </a:t>
            </a:r>
            <a:r>
              <a:rPr lang="cs-CZ" dirty="0" smtClean="0"/>
              <a:t>jílovité, málo vzdušné</a:t>
            </a:r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Třídění půd – </a:t>
            </a:r>
            <a:r>
              <a:rPr lang="cs-CZ" b="1" u="sng" dirty="0" smtClean="0"/>
              <a:t>typy </a:t>
            </a:r>
            <a:r>
              <a:rPr lang="cs-CZ" b="1" dirty="0" smtClean="0"/>
              <a:t>půdy</a:t>
            </a:r>
            <a:br>
              <a:rPr lang="cs-CZ" b="1" dirty="0" smtClean="0"/>
            </a:br>
            <a:r>
              <a:rPr lang="cs-CZ" b="1" dirty="0" smtClean="0"/>
              <a:t> </a:t>
            </a:r>
            <a:r>
              <a:rPr lang="cs-CZ" sz="3600" b="1" dirty="0" smtClean="0"/>
              <a:t>(hodnocení účinku půdotvorných činitelů v půdním horizontu) - genetické</a:t>
            </a:r>
            <a:endParaRPr lang="cs-CZ" sz="3600" dirty="0"/>
          </a:p>
        </p:txBody>
      </p:sp>
      <p:pic>
        <p:nvPicPr>
          <p:cNvPr id="4" name="Zástupný symbol pro obsah 3" descr="půdní prof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3723996" cy="4536504"/>
          </a:xfrm>
        </p:spPr>
      </p:pic>
      <p:sp>
        <p:nvSpPr>
          <p:cNvPr id="5" name="TextovéPole 4"/>
          <p:cNvSpPr txBox="1"/>
          <p:nvPr/>
        </p:nvSpPr>
        <p:spPr>
          <a:xfrm>
            <a:off x="467544" y="645333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http://cs.wikipedia.org/wiki/P%C5%AFda_(pedologie)</a:t>
            </a:r>
            <a:r>
              <a:rPr lang="cs-CZ" dirty="0" smtClean="0"/>
              <a:t>,  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427984" y="1844824"/>
            <a:ext cx="43204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cs-CZ" sz="3600" b="1" dirty="0" smtClean="0"/>
              <a:t>Půdní horizonty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dirty="0" smtClean="0"/>
              <a:t>A, O  (H) = </a:t>
            </a:r>
            <a:r>
              <a:rPr lang="cs-CZ" sz="3200" b="1" dirty="0" smtClean="0"/>
              <a:t>humózní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dirty="0" smtClean="0"/>
              <a:t>B (E, I) = </a:t>
            </a:r>
            <a:r>
              <a:rPr lang="cs-CZ" sz="3200" b="1" dirty="0" smtClean="0"/>
              <a:t>eluviální </a:t>
            </a:r>
            <a:r>
              <a:rPr lang="cs-CZ" sz="3200" dirty="0" smtClean="0"/>
              <a:t>(ochuzený) a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iluviální</a:t>
            </a:r>
            <a:r>
              <a:rPr lang="cs-CZ" sz="3200" b="1" dirty="0" smtClean="0"/>
              <a:t> </a:t>
            </a:r>
            <a:r>
              <a:rPr lang="cs-CZ" sz="3200" dirty="0" smtClean="0"/>
              <a:t>(akumulační), obsahuje vyplavené látky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dirty="0" smtClean="0"/>
              <a:t>C (P) = </a:t>
            </a:r>
            <a:r>
              <a:rPr lang="cs-CZ" sz="3200" b="1" dirty="0" smtClean="0"/>
              <a:t>matečná hornina</a:t>
            </a:r>
            <a:endParaRPr lang="cs-CZ" sz="32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Půdní profil v terénu</a:t>
            </a:r>
            <a:endParaRPr lang="cs-CZ" b="1" dirty="0"/>
          </a:p>
        </p:txBody>
      </p:sp>
      <p:pic>
        <p:nvPicPr>
          <p:cNvPr id="5" name="Zástupný symbol pro obsah 4" descr="půdní profi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908720"/>
            <a:ext cx="6789884" cy="5295756"/>
          </a:xfrm>
        </p:spPr>
      </p:pic>
      <p:sp>
        <p:nvSpPr>
          <p:cNvPr id="4" name="Obdélník 3"/>
          <p:cNvSpPr/>
          <p:nvPr/>
        </p:nvSpPr>
        <p:spPr>
          <a:xfrm>
            <a:off x="323528" y="6237312"/>
            <a:ext cx="3803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http://cs.wikipedia.org/wiki/Pedologie</a:t>
            </a:r>
            <a:endParaRPr lang="cs-CZ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50106"/>
          </a:xfrm>
        </p:spPr>
        <p:txBody>
          <a:bodyPr/>
          <a:lstStyle/>
          <a:p>
            <a:r>
              <a:rPr lang="cs-CZ" b="1" dirty="0" smtClean="0"/>
              <a:t>Půdní typy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517232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smtClean="0"/>
              <a:t>Černozem</a:t>
            </a:r>
            <a:r>
              <a:rPr lang="cs-CZ" dirty="0" smtClean="0"/>
              <a:t>: 200 – 300m n. m., pH neutrální až zásadité, nejúrodnější, hodně  humusu</a:t>
            </a:r>
          </a:p>
          <a:p>
            <a:r>
              <a:rPr lang="cs-CZ" b="1" dirty="0" smtClean="0"/>
              <a:t>Hnědé půdy –  hnědozem</a:t>
            </a:r>
            <a:r>
              <a:rPr lang="cs-CZ" dirty="0" smtClean="0"/>
              <a:t>: vznikají na spraších, většina zemědělsky využívaných půd v ČR, přihnojuje se, v mírném pásu, menší hloubka profilu, i na svazích</a:t>
            </a:r>
          </a:p>
          <a:p>
            <a:r>
              <a:rPr lang="cs-CZ" b="1" dirty="0" smtClean="0"/>
              <a:t>Rendzina </a:t>
            </a:r>
            <a:r>
              <a:rPr lang="cs-CZ" dirty="0" smtClean="0"/>
              <a:t>– v krasových oblastech, málo úrodná, zásaditá</a:t>
            </a:r>
          </a:p>
          <a:p>
            <a:r>
              <a:rPr lang="cs-CZ" b="1" dirty="0" smtClean="0"/>
              <a:t>Podzol </a:t>
            </a:r>
            <a:r>
              <a:rPr lang="cs-CZ" dirty="0" smtClean="0"/>
              <a:t>(z rus. popel), vyskytuje se v chladných a vlhkých severských oblastech, často pokrytá jehličnatými lesy, kyselá</a:t>
            </a:r>
          </a:p>
          <a:p>
            <a:r>
              <a:rPr lang="cs-CZ" b="1" dirty="0" smtClean="0"/>
              <a:t>Šedozem</a:t>
            </a:r>
            <a:r>
              <a:rPr lang="cs-CZ" dirty="0" smtClean="0"/>
              <a:t> – v oblastech výskytu listnatých lesů mírného pásu</a:t>
            </a:r>
          </a:p>
          <a:p>
            <a:r>
              <a:rPr lang="cs-CZ" b="1" dirty="0" smtClean="0"/>
              <a:t>Stepní půda </a:t>
            </a:r>
            <a:r>
              <a:rPr lang="cs-CZ" dirty="0" smtClean="0"/>
              <a:t>– v mírně vlhkých oblastech bezlesí</a:t>
            </a:r>
          </a:p>
          <a:p>
            <a:r>
              <a:rPr lang="cs-CZ" b="1" dirty="0" smtClean="0"/>
              <a:t>Nivní půdy </a:t>
            </a:r>
            <a:r>
              <a:rPr lang="cs-CZ" dirty="0" smtClean="0"/>
              <a:t>– vývojově mladé, v blízkosti řek, úrodné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b="1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Půda</a:t>
            </a:r>
            <a:r>
              <a:rPr lang="cs-CZ" dirty="0" smtClean="0"/>
              <a:t>  - je disperzní (rozptýlený) systém plynů, kapalin a pevných látek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cs-CZ" b="1" dirty="0" smtClean="0"/>
              <a:t>Plyny</a:t>
            </a:r>
            <a:r>
              <a:rPr lang="cs-CZ" dirty="0" smtClean="0"/>
              <a:t>: dusík, kyslík, oxid uhličitý, vodní pára, amoniak, sirovodík, metan aj.</a:t>
            </a:r>
          </a:p>
          <a:p>
            <a:r>
              <a:rPr lang="cs-CZ" b="1" dirty="0" smtClean="0"/>
              <a:t>Kapaliny</a:t>
            </a:r>
            <a:r>
              <a:rPr lang="cs-CZ" dirty="0" smtClean="0"/>
              <a:t>: půdní vodní roztoky, působí zde gravitace a kapilární síly (adheze = přilnavost, koheze = soudržnost)</a:t>
            </a:r>
          </a:p>
          <a:p>
            <a:r>
              <a:rPr lang="cs-CZ" b="1" dirty="0" smtClean="0"/>
              <a:t>Tuhé, pevné látky</a:t>
            </a:r>
            <a:r>
              <a:rPr lang="cs-CZ" dirty="0" smtClean="0"/>
              <a:t>: organické – humus a organismy, ANL – úlomky matečné horniny, přenesené materiály různých fyzikálních vlastností (velikost, hustota)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třetihory – pleistocén, holocén, plazi, ptáci, savci, spraše, vznik půd, </a:t>
            </a:r>
            <a:r>
              <a:rPr lang="cs-CZ" dirty="0" err="1" smtClean="0"/>
              <a:t>alpinské</a:t>
            </a:r>
            <a:r>
              <a:rPr lang="cs-CZ" dirty="0" smtClean="0"/>
              <a:t> vrásnění, změna klimatu, travnaté ekosystémy – savany, býložravci, krytosemenné rostliny, vývoj hmyzu, hmyzosnubnost, evoluce člověka, tana, čtvrtohory- paleogén, neogén, doby ledové (glaciály) a meziledové (interglaciály), mamuti, srstnatí nosorožci, šelmy, ledovce – pevninské, horské, vznik a vývoj současné krajiny, antropogenní vlivy, půda, její vlastnosti, vznik, druhy a typy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Fyzikální vlastnosti půdy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cs-CZ" dirty="0" smtClean="0"/>
              <a:t>Zrnitost: velikost částic, jíl, prach, písek, šotolina, štěrk, drť</a:t>
            </a:r>
          </a:p>
          <a:p>
            <a:r>
              <a:rPr lang="cs-CZ" dirty="0" smtClean="0"/>
              <a:t>Struktura = sloh: seskupení a pospojování tmelícími materiály, </a:t>
            </a:r>
            <a:r>
              <a:rPr lang="cs-CZ" b="1" dirty="0" err="1" smtClean="0"/>
              <a:t>droptovitá</a:t>
            </a:r>
            <a:r>
              <a:rPr lang="cs-CZ" dirty="0" smtClean="0"/>
              <a:t>, hrudkovitá</a:t>
            </a:r>
          </a:p>
          <a:p>
            <a:r>
              <a:rPr lang="cs-CZ" dirty="0" smtClean="0"/>
              <a:t>Pórovitost: kapilární struktura a její vyplnění vzduchem, vodou</a:t>
            </a:r>
          </a:p>
          <a:p>
            <a:r>
              <a:rPr lang="cs-CZ" dirty="0" smtClean="0"/>
              <a:t>Půdní reakce – pH: kyselá, neutrální, zásaditá, 1 kyselá 7 zásaditá 14, 7 – neutrální</a:t>
            </a:r>
          </a:p>
          <a:p>
            <a:r>
              <a:rPr lang="cs-CZ" dirty="0" err="1" smtClean="0"/>
              <a:t>Pufrovitost</a:t>
            </a:r>
            <a:r>
              <a:rPr lang="cs-CZ" dirty="0" smtClean="0"/>
              <a:t>: stabilita pH</a:t>
            </a:r>
            <a:endParaRPr lang="cs-CZ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http://cs.wikipedia.org/wiki/P%C5%AFda_(pedologie)</a:t>
            </a:r>
            <a:r>
              <a:rPr lang="cs-CZ" dirty="0" smtClean="0"/>
              <a:t>,  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http://</a:t>
            </a:r>
            <a:r>
              <a:rPr lang="cs-CZ" dirty="0" smtClean="0">
                <a:hlinkClick r:id="rId8"/>
              </a:rPr>
              <a:t>cs.wikipedia.org/wiki/Paleog%C3%A9n</a:t>
            </a:r>
            <a:r>
              <a:rPr lang="cs-CZ" dirty="0" smtClean="0"/>
              <a:t> 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b="1" dirty="0" smtClean="0"/>
              <a:t>Třetihory – starší paleogén, mladší neogén</a:t>
            </a:r>
            <a:br>
              <a:rPr lang="cs-CZ" sz="3200" b="1" dirty="0" smtClean="0"/>
            </a:br>
            <a:r>
              <a:rPr lang="cs-CZ" sz="3200" b="1" dirty="0" smtClean="0"/>
              <a:t>trvají asi 63 milionů let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cs-CZ" dirty="0" smtClean="0"/>
              <a:t>Rozvoj </a:t>
            </a:r>
            <a:r>
              <a:rPr lang="cs-CZ" b="1" dirty="0" smtClean="0"/>
              <a:t>savců, začátek evoluce člověka</a:t>
            </a:r>
          </a:p>
          <a:p>
            <a:r>
              <a:rPr lang="cs-CZ" dirty="0" smtClean="0"/>
              <a:t>Vyhynutí velkých plazů a amonitů</a:t>
            </a:r>
          </a:p>
          <a:p>
            <a:r>
              <a:rPr lang="cs-CZ" dirty="0" smtClean="0"/>
              <a:t>Rozvoj krytosemenných rostlin</a:t>
            </a:r>
          </a:p>
          <a:p>
            <a:r>
              <a:rPr lang="cs-CZ" dirty="0" smtClean="0"/>
              <a:t>Rozvoj hmyzu</a:t>
            </a:r>
          </a:p>
          <a:p>
            <a:r>
              <a:rPr lang="cs-CZ" dirty="0" smtClean="0"/>
              <a:t>Změny v uspořádání pevnin a oceánů</a:t>
            </a:r>
          </a:p>
          <a:p>
            <a:r>
              <a:rPr lang="cs-CZ" dirty="0" smtClean="0"/>
              <a:t>Silná horotvorná činnost - </a:t>
            </a:r>
            <a:r>
              <a:rPr lang="cs-CZ" b="1" dirty="0" err="1" smtClean="0"/>
              <a:t>alpinské</a:t>
            </a:r>
            <a:r>
              <a:rPr lang="cs-CZ" b="1" dirty="0" smtClean="0"/>
              <a:t> vrásnění</a:t>
            </a:r>
          </a:p>
          <a:p>
            <a:r>
              <a:rPr lang="cs-CZ" dirty="0" smtClean="0"/>
              <a:t>Velké změny klimatu </a:t>
            </a:r>
          </a:p>
          <a:p>
            <a:r>
              <a:rPr lang="cs-CZ" dirty="0" smtClean="0"/>
              <a:t>Změny v rozložení rostlinstva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Změny klimatu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57400"/>
            <a:ext cx="8229600" cy="5400600"/>
          </a:xfrm>
        </p:spPr>
        <p:txBody>
          <a:bodyPr>
            <a:normAutofit/>
          </a:bodyPr>
          <a:lstStyle/>
          <a:p>
            <a:r>
              <a:rPr lang="cs-CZ" dirty="0" smtClean="0"/>
              <a:t>Počátek třetihor – teplo, vlhko – pralesy i na pólech (rovnoměrné časté srážky)</a:t>
            </a:r>
          </a:p>
          <a:p>
            <a:r>
              <a:rPr lang="cs-CZ" dirty="0" smtClean="0"/>
              <a:t>Další zvýšení teploty v rovníkové oblasti vede k nerovnoměrnosti srážek, spolu s nakloněním zemské osy dochází ke vzniku vlhkých a sušších zón</a:t>
            </a:r>
          </a:p>
          <a:p>
            <a:r>
              <a:rPr lang="cs-CZ" dirty="0" smtClean="0"/>
              <a:t>Uprostřed třetihor došlo k výraznému ochlazení a klima se stává sušším – umocnění rozvoje travinatých ekosystémů (stepi, savany)</a:t>
            </a:r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Travnatá společenstva - stepi</a:t>
            </a:r>
            <a:endParaRPr lang="cs-CZ" b="1" dirty="0"/>
          </a:p>
        </p:txBody>
      </p:sp>
      <p:pic>
        <p:nvPicPr>
          <p:cNvPr id="3" name="Obrázek 2" descr="ste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1" y="1124744"/>
            <a:ext cx="6720747" cy="504056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259632" y="630932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cs.wikipedia.org/wiki/Stepi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cs-CZ" b="1" dirty="0" smtClean="0"/>
              <a:t>Horotvorné procesy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589240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Na jedné straně pokračuje oddělování a oddalování světadílů – jako jedny z prvních jsou odděleny Austrálie a Antarktida</a:t>
            </a:r>
          </a:p>
          <a:p>
            <a:r>
              <a:rPr lang="cs-CZ" dirty="0" smtClean="0"/>
              <a:t>Jinde dochází ke střetu litosférických desek - Indie se spojuje s Euroasií</a:t>
            </a:r>
          </a:p>
          <a:p>
            <a:r>
              <a:rPr lang="cs-CZ" dirty="0" smtClean="0"/>
              <a:t>Srážky desek vedou ke vzniku vysokých pohoří - Himaláje, Andy, Alpy, Karpaty – </a:t>
            </a:r>
            <a:r>
              <a:rPr lang="cs-CZ" b="1" dirty="0" err="1" smtClean="0"/>
              <a:t>alpinské</a:t>
            </a:r>
            <a:r>
              <a:rPr lang="cs-CZ" b="1" dirty="0" smtClean="0"/>
              <a:t> vrásnění</a:t>
            </a:r>
          </a:p>
          <a:p>
            <a:r>
              <a:rPr lang="cs-CZ" dirty="0" smtClean="0"/>
              <a:t>Je velmi častá </a:t>
            </a:r>
            <a:r>
              <a:rPr lang="cs-CZ" b="1" dirty="0" smtClean="0"/>
              <a:t>sopečná činnost</a:t>
            </a:r>
          </a:p>
          <a:p>
            <a:r>
              <a:rPr lang="cs-CZ" dirty="0" smtClean="0"/>
              <a:t>Dočasné spojnice (šíje) mezi pevninskými bloky vedly ke stěhování živočichů (i Austrálie měla své kopytníky, stejně jako vačnatci se sem dostali z Jižní Ameriky přes Antarktidu)</a:t>
            </a:r>
          </a:p>
          <a:p>
            <a:r>
              <a:rPr lang="cs-CZ" dirty="0" smtClean="0"/>
              <a:t>Z hornin jsou díky relativně  nedávné geologické minulosti časté </a:t>
            </a:r>
            <a:r>
              <a:rPr lang="cs-CZ" b="1" dirty="0" smtClean="0"/>
              <a:t>sedimenty</a:t>
            </a:r>
            <a:r>
              <a:rPr lang="cs-CZ" dirty="0" smtClean="0"/>
              <a:t> (nezpevněné – jíly, písky, spraše i zpevněné), vyvřelé i přeměněné horniny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cs-CZ" b="1" dirty="0" smtClean="0"/>
              <a:t>Živočichové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809328"/>
            <a:ext cx="8229600" cy="6048672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Mořské ekosystémy jsou již stabilní – kostnaté ryby, koráli, plži, mlži – podobné dnešním (recentním)</a:t>
            </a:r>
          </a:p>
          <a:p>
            <a:r>
              <a:rPr lang="cs-CZ" dirty="0" smtClean="0"/>
              <a:t>Suchozemští živočichové – nejprve drobní noční savci (spojeni s vlhkými pralesy)</a:t>
            </a:r>
          </a:p>
          <a:p>
            <a:r>
              <a:rPr lang="cs-CZ" dirty="0" smtClean="0"/>
              <a:t>Ve třetihorách jsou založeny tvarově rozmanité skupiny typu vačnatců, hmyzožravců, hlodavců, primátů, šelem a kopytnatců – souvisí se změnami klimatu a vzniku nových typů ekosystémů (travinaté savany, stepi – koňovití, chobotnatci, antilopy, šelmy)</a:t>
            </a:r>
          </a:p>
          <a:p>
            <a:r>
              <a:rPr lang="cs-CZ" dirty="0" smtClean="0"/>
              <a:t>Pokračuje rozvoj ptáků</a:t>
            </a:r>
          </a:p>
          <a:p>
            <a:r>
              <a:rPr lang="cs-CZ" dirty="0" smtClean="0"/>
              <a:t>S rozvojem krytosemenných hmyzosnubných rostlin je spjat rozvoj hmyzu</a:t>
            </a:r>
          </a:p>
          <a:p>
            <a:r>
              <a:rPr lang="cs-CZ" dirty="0" smtClean="0"/>
              <a:t>Původně nepočetná větev primátů vede ke vzniku současného typu člověka (přibližně před 5 miliony let)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Rostlinstvo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661248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Výtrusné rostliny (kapraďorosty) ustupují nahosemenným a hlavně </a:t>
            </a:r>
            <a:r>
              <a:rPr lang="cs-CZ" b="1" dirty="0" smtClean="0"/>
              <a:t>krytosemenným rostlinám </a:t>
            </a:r>
            <a:r>
              <a:rPr lang="cs-CZ" dirty="0" smtClean="0"/>
              <a:t>(vytvářejí rozmanité </a:t>
            </a:r>
            <a:r>
              <a:rPr lang="cs-CZ" b="1" dirty="0" smtClean="0"/>
              <a:t>plody</a:t>
            </a:r>
            <a:r>
              <a:rPr lang="cs-CZ" dirty="0" smtClean="0"/>
              <a:t>)</a:t>
            </a:r>
            <a:endParaRPr lang="cs-CZ" b="1" dirty="0" smtClean="0"/>
          </a:p>
          <a:p>
            <a:r>
              <a:rPr lang="cs-CZ" dirty="0" smtClean="0"/>
              <a:t>Z pralesní vegetace vznikají za příhodných podmínek (zaplavení, zanesení bahnem, nepřístup kyslíku) současná ložiska </a:t>
            </a:r>
            <a:r>
              <a:rPr lang="cs-CZ" b="1" dirty="0" smtClean="0"/>
              <a:t>hnědého uhlí</a:t>
            </a:r>
          </a:p>
          <a:p>
            <a:pPr>
              <a:buNone/>
            </a:pPr>
            <a:r>
              <a:rPr lang="cs-CZ" b="1" dirty="0" smtClean="0"/>
              <a:t>Krytosemenné rostliny</a:t>
            </a:r>
            <a:r>
              <a:rPr lang="cs-CZ" dirty="0" smtClean="0"/>
              <a:t> – předchůdci dnešních typů</a:t>
            </a:r>
          </a:p>
          <a:p>
            <a:r>
              <a:rPr lang="cs-CZ" dirty="0" smtClean="0"/>
              <a:t>Teplé oblasti:  palmy, fíkusy, magnólie; </a:t>
            </a:r>
          </a:p>
          <a:p>
            <a:r>
              <a:rPr lang="cs-CZ" dirty="0" smtClean="0"/>
              <a:t>Chladnější oblasti: topoly, vrby, břízy, olše, duby, jilmy, javory;</a:t>
            </a:r>
          </a:p>
          <a:p>
            <a:r>
              <a:rPr lang="cs-CZ" dirty="0" smtClean="0"/>
              <a:t>Stepi a savany: bylinné porosty – větrosnubné, hmyzosnubné</a:t>
            </a:r>
          </a:p>
          <a:p>
            <a:pPr algn="ctr">
              <a:buNone/>
            </a:pPr>
            <a:r>
              <a:rPr lang="cs-CZ" b="1" dirty="0" smtClean="0"/>
              <a:t>Rozvoj vegetace souvisí se vznikem půd – vznik spraší</a:t>
            </a:r>
            <a:endParaRPr lang="cs-CZ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b="1" dirty="0" smtClean="0"/>
              <a:t>Čtvrtohory</a:t>
            </a:r>
            <a:r>
              <a:rPr lang="cs-CZ" sz="3600" dirty="0" smtClean="0"/>
              <a:t> – starší </a:t>
            </a:r>
            <a:r>
              <a:rPr lang="cs-CZ" sz="3600" b="1" dirty="0" smtClean="0"/>
              <a:t>pleistocén</a:t>
            </a:r>
            <a:r>
              <a:rPr lang="cs-CZ" sz="3600" dirty="0" smtClean="0"/>
              <a:t>, mladší </a:t>
            </a:r>
            <a:r>
              <a:rPr lang="cs-CZ" sz="3600" b="1" dirty="0" smtClean="0"/>
              <a:t>holocén</a:t>
            </a:r>
            <a:r>
              <a:rPr lang="cs-CZ" sz="3600" dirty="0" smtClean="0"/>
              <a:t> (poslední poledové období)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Trvají poslední asi </a:t>
            </a:r>
            <a:r>
              <a:rPr lang="cs-CZ" b="1" dirty="0" smtClean="0"/>
              <a:t>2 miliony let</a:t>
            </a:r>
          </a:p>
          <a:p>
            <a:r>
              <a:rPr lang="cs-CZ" dirty="0" smtClean="0"/>
              <a:t>Typické střídání </a:t>
            </a:r>
            <a:r>
              <a:rPr lang="cs-CZ" b="1" dirty="0" smtClean="0"/>
              <a:t>ledových (glaciálních</a:t>
            </a:r>
            <a:r>
              <a:rPr lang="cs-CZ" dirty="0" smtClean="0"/>
              <a:t>) a </a:t>
            </a:r>
            <a:r>
              <a:rPr lang="cs-CZ" b="1" dirty="0" smtClean="0"/>
              <a:t>meziledových (postglaciálních</a:t>
            </a:r>
            <a:r>
              <a:rPr lang="cs-CZ" dirty="0" smtClean="0"/>
              <a:t>) období</a:t>
            </a:r>
          </a:p>
          <a:p>
            <a:r>
              <a:rPr lang="cs-CZ" b="1" dirty="0" smtClean="0"/>
              <a:t>Za poslední milion let se nejčastěji udává 10 ledových období</a:t>
            </a:r>
          </a:p>
          <a:p>
            <a:r>
              <a:rPr lang="cs-CZ" b="1" dirty="0" smtClean="0"/>
              <a:t>Důvody střídání teplot: </a:t>
            </a:r>
            <a:r>
              <a:rPr lang="cs-CZ" dirty="0" smtClean="0"/>
              <a:t>ochlazení ve třetihorách, vznik pevninského ledovce na Antarktidě, později i na severní polokouli, střídání teploty je nejčastěji vysvětlováno </a:t>
            </a:r>
            <a:r>
              <a:rPr lang="cs-CZ" b="1" dirty="0" smtClean="0"/>
              <a:t>pravidelnými změnami oslunění Země </a:t>
            </a:r>
            <a:r>
              <a:rPr lang="cs-CZ" dirty="0" smtClean="0"/>
              <a:t>(kosmické vlivy)</a:t>
            </a:r>
          </a:p>
          <a:p>
            <a:r>
              <a:rPr lang="cs-CZ" dirty="0" smtClean="0"/>
              <a:t>Poloha kontinentů, tok řek, vznik půdního profilu – současná podoba planety</a:t>
            </a:r>
          </a:p>
          <a:p>
            <a:r>
              <a:rPr lang="cs-CZ" b="1" dirty="0" smtClean="0"/>
              <a:t>Éra evoluce člověka </a:t>
            </a:r>
            <a:r>
              <a:rPr lang="cs-CZ" dirty="0" smtClean="0"/>
              <a:t>(jeho </a:t>
            </a:r>
            <a:r>
              <a:rPr lang="cs-CZ" b="1" dirty="0" err="1" smtClean="0"/>
              <a:t>hominizace</a:t>
            </a:r>
            <a:r>
              <a:rPr lang="cs-CZ" b="1" dirty="0" smtClean="0"/>
              <a:t> - morfologické změny stavby těla a </a:t>
            </a:r>
            <a:r>
              <a:rPr lang="cs-CZ" b="1" dirty="0" err="1" smtClean="0"/>
              <a:t>sapientace</a:t>
            </a:r>
            <a:r>
              <a:rPr lang="cs-CZ" b="1" dirty="0" smtClean="0"/>
              <a:t> – změny v psychice, myšlení</a:t>
            </a:r>
            <a:r>
              <a:rPr lang="cs-CZ" dirty="0" smtClean="0"/>
              <a:t>)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1309</Words>
  <Application>Microsoft Office PowerPoint</Application>
  <PresentationFormat>Předvádění na obrazovce (4:3)</PresentationFormat>
  <Paragraphs>132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Třetihory – starší paleogén, mladší neogén trvají asi 63 milionů let</vt:lpstr>
      <vt:lpstr>Změny klimatu</vt:lpstr>
      <vt:lpstr>Travnatá společenstva - stepi</vt:lpstr>
      <vt:lpstr>Horotvorné procesy</vt:lpstr>
      <vt:lpstr>Živočichové</vt:lpstr>
      <vt:lpstr>Rostlinstvo</vt:lpstr>
      <vt:lpstr>Čtvrtohory – starší pleistocén, mladší holocén (poslední poledové období)</vt:lpstr>
      <vt:lpstr>Živočichové</vt:lpstr>
      <vt:lpstr>Mamuti – doba ledová – jak to vidí studenti</vt:lpstr>
      <vt:lpstr>Rostliny</vt:lpstr>
      <vt:lpstr>Geologie čtvrtohor</vt:lpstr>
      <vt:lpstr>Půda a půdotvorní činitelé</vt:lpstr>
      <vt:lpstr>Třídění půd – druhy půdy (převažující částice) – fyzikálně petrografické</vt:lpstr>
      <vt:lpstr>Třídění půd – typy půdy  (hodnocení účinku půdotvorných činitelů v půdním horizontu) - genetické</vt:lpstr>
      <vt:lpstr>Půdní profil v terénu</vt:lpstr>
      <vt:lpstr>Půdní typy</vt:lpstr>
      <vt:lpstr>Půda  - je disperzní (rozptýlený) systém plynů, kapalin a pevných látek</vt:lpstr>
      <vt:lpstr>Fyzikální vlastnosti půdy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64</cp:revision>
  <dcterms:created xsi:type="dcterms:W3CDTF">2013-01-11T17:05:52Z</dcterms:created>
  <dcterms:modified xsi:type="dcterms:W3CDTF">2013-03-19T19:32:47Z</dcterms:modified>
</cp:coreProperties>
</file>