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8" r:id="rId3"/>
    <p:sldId id="262" r:id="rId4"/>
    <p:sldId id="274" r:id="rId5"/>
    <p:sldId id="283" r:id="rId6"/>
    <p:sldId id="275" r:id="rId7"/>
    <p:sldId id="261" r:id="rId8"/>
    <p:sldId id="260" r:id="rId9"/>
    <p:sldId id="263" r:id="rId10"/>
    <p:sldId id="268" r:id="rId11"/>
    <p:sldId id="272" r:id="rId12"/>
    <p:sldId id="265" r:id="rId13"/>
    <p:sldId id="271" r:id="rId14"/>
    <p:sldId id="266" r:id="rId15"/>
    <p:sldId id="276" r:id="rId16"/>
    <p:sldId id="277" r:id="rId17"/>
    <p:sldId id="267" r:id="rId18"/>
    <p:sldId id="278" r:id="rId19"/>
    <p:sldId id="279" r:id="rId20"/>
    <p:sldId id="269" r:id="rId21"/>
    <p:sldId id="259" r:id="rId22"/>
    <p:sldId id="264" r:id="rId23"/>
    <p:sldId id="270" r:id="rId24"/>
    <p:sldId id="273" r:id="rId25"/>
    <p:sldId id="280" r:id="rId26"/>
    <p:sldId id="281" r:id="rId27"/>
    <p:sldId id="282" r:id="rId28"/>
    <p:sldId id="284" r:id="rId29"/>
    <p:sldId id="257" r:id="rId3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2EB956-1133-49A0-A88D-2FDB8988E07E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ABEEBD-A103-4EA7-AAAC-5B178DA5502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DB4E2-CA91-4A47-A236-EE8875905A64}" type="datetimeFigureOut">
              <a:rPr lang="cs-CZ" smtClean="0"/>
              <a:pPr/>
              <a:t>19.3.2013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A3A4A-BB2F-440D-84DB-C9DE7FD43B1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lidinsky@gymberoun.cz" TargetMode="External"/><Relationship Id="rId2" Type="http://schemas.openxmlformats.org/officeDocument/2006/relationships/hyperlink" Target="http://www.gymberoun.cz/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wm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zburian.blogspot.cz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zburian.blogspot.cz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zburian.blogspot.cz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zburian.blogspot.cz/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zburian.blogspot.cz/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zburian.blogspot.cz/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zburian.blogspot.cz/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allday2.com/2007/11/25/kartiny_pervobytnojj_prirody__zdenek_burian.html" TargetMode="External"/><Relationship Id="rId3" Type="http://schemas.openxmlformats.org/officeDocument/2006/relationships/hyperlink" Target="http://web.natur.cuni.cz/ugmnz/mineral/" TargetMode="External"/><Relationship Id="rId7" Type="http://schemas.openxmlformats.org/officeDocument/2006/relationships/hyperlink" Target="http://zburian.blogspot.cz/" TargetMode="External"/><Relationship Id="rId2" Type="http://schemas.openxmlformats.org/officeDocument/2006/relationships/hyperlink" Target="http://www.zatlanka.cz/vyukove-materialy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s.muni.cz/do/1499/el/estud/pedf/js07/mineraly/materialy/pages/predmluva.html" TargetMode="External"/><Relationship Id="rId5" Type="http://schemas.openxmlformats.org/officeDocument/2006/relationships/hyperlink" Target="http://www.sci.muni.cz/mineralogie/" TargetMode="External"/><Relationship Id="rId4" Type="http://schemas.openxmlformats.org/officeDocument/2006/relationships/hyperlink" Target="http://geologie.vsb.cz/mineralogie/" TargetMode="External"/><Relationship Id="rId9" Type="http://schemas.openxmlformats.org/officeDocument/2006/relationships/hyperlink" Target="http://macroevolution.narod.ru/burian.h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zburian.blogspot.cz/search/label/Life%20Before%20Man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cs.wikipedia.org/wiki/Silur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Joachim_Barrande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en.wikipedia.org/wiki/Orthocera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835696" y="2636912"/>
            <a:ext cx="6840760" cy="648072"/>
          </a:xfrm>
        </p:spPr>
        <p:txBody>
          <a:bodyPr>
            <a:noAutofit/>
          </a:bodyPr>
          <a:lstStyle/>
          <a:p>
            <a:pPr algn="l"/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Gymnázium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Joachima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Barranda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Beroun, </a:t>
            </a:r>
            <a:r>
              <a:rPr lang="cs-CZ" sz="1600" b="1" dirty="0" err="1">
                <a:latin typeface="Times New Roman" pitchFamily="18" charset="0"/>
                <a:cs typeface="Times New Roman" pitchFamily="18" charset="0"/>
              </a:rPr>
              <a:t>Talichova</a:t>
            </a: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 824, Beroun 2, 26601</a:t>
            </a:r>
            <a:br>
              <a:rPr lang="cs-CZ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tel., +420 (311) 623435, +420 (311) 621232, fax: +420 (311) 623435 </a:t>
            </a:r>
            <a:r>
              <a:rPr lang="cs-CZ" sz="1600" u="sng" dirty="0">
                <a:latin typeface="Times New Roman" pitchFamily="18" charset="0"/>
                <a:cs typeface="Times New Roman" pitchFamily="18" charset="0"/>
                <a:hlinkClick r:id="rId2"/>
              </a:rPr>
              <a:t>www.</a:t>
            </a: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2"/>
              </a:rPr>
              <a:t>gymberoun.cz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cs-CZ" sz="1600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3"/>
              </a:rPr>
              <a:t>lidinsky</a:t>
            </a:r>
            <a:r>
              <a:rPr lang="cs-CZ" sz="1600" u="sng" dirty="0">
                <a:latin typeface="Times New Roman" pitchFamily="18" charset="0"/>
                <a:cs typeface="Times New Roman" pitchFamily="18" charset="0"/>
                <a:hlinkClick r:id="rId3"/>
              </a:rPr>
              <a:t>@</a:t>
            </a:r>
            <a:r>
              <a:rPr lang="cs-CZ" sz="1600" u="sng" dirty="0" err="1">
                <a:latin typeface="Times New Roman" pitchFamily="18" charset="0"/>
                <a:cs typeface="Times New Roman" pitchFamily="18" charset="0"/>
                <a:hlinkClick r:id="rId3"/>
              </a:rPr>
              <a:t>gymberoun.cz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,  IČ: 47558407,  </a:t>
            </a:r>
            <a:r>
              <a:rPr lang="cs-CZ" sz="1600" dirty="0" err="1">
                <a:latin typeface="Times New Roman" pitchFamily="18" charset="0"/>
                <a:cs typeface="Times New Roman" pitchFamily="18" charset="0"/>
              </a:rPr>
              <a:t>č.ú</a:t>
            </a:r>
            <a:r>
              <a:rPr lang="cs-CZ" sz="1600" dirty="0">
                <a:latin typeface="Times New Roman" pitchFamily="18" charset="0"/>
                <a:cs typeface="Times New Roman" pitchFamily="18" charset="0"/>
              </a:rPr>
              <a:t>. 775 711 0297 / 0100 u KB Beroun</a:t>
            </a:r>
            <a:br>
              <a:rPr lang="cs-CZ" sz="1600" dirty="0">
                <a:latin typeface="Times New Roman" pitchFamily="18" charset="0"/>
                <a:cs typeface="Times New Roman" pitchFamily="18" charset="0"/>
              </a:rPr>
            </a:br>
            <a:r>
              <a:rPr lang="cs-CZ" sz="1600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cs-CZ" sz="1600" dirty="0"/>
              <a:t/>
            </a:r>
            <a:br>
              <a:rPr lang="cs-CZ" sz="1600" dirty="0"/>
            </a:br>
            <a:endParaRPr lang="cs-CZ" sz="16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b="1" dirty="0"/>
          </a:p>
          <a:p>
            <a:endParaRPr lang="cs-CZ" dirty="0"/>
          </a:p>
        </p:txBody>
      </p:sp>
      <p:pic>
        <p:nvPicPr>
          <p:cNvPr id="5" name="Obrázek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764704"/>
            <a:ext cx="7848872" cy="11521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Obrázek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2204864"/>
            <a:ext cx="1152128" cy="108012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8" name="TextovéPole 7"/>
          <p:cNvSpPr txBox="1"/>
          <p:nvPr/>
        </p:nvSpPr>
        <p:spPr>
          <a:xfrm>
            <a:off x="1115616" y="3933056"/>
            <a:ext cx="65527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>
                <a:latin typeface="Times New Roman" pitchFamily="18" charset="0"/>
                <a:cs typeface="Times New Roman" pitchFamily="18" charset="0"/>
              </a:rPr>
              <a:t>VY_32_INOVACE_2616</a:t>
            </a:r>
          </a:p>
          <a:p>
            <a:pPr algn="ctr"/>
            <a:endParaRPr lang="cs-CZ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cs-CZ" sz="4000" b="1" dirty="0"/>
              <a:t>Prvohory a druhohory</a:t>
            </a:r>
            <a:endParaRPr lang="cs-CZ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diplovertebron_by_zdenek_burian_19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980728"/>
            <a:ext cx="4785739" cy="5332299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395536" y="6488668"/>
            <a:ext cx="2782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hlinkClick r:id="rId3"/>
              </a:rPr>
              <a:t>http://zburian.blogspot.cz/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4" name="Obrázek 3" descr="carcharodon_by_zdenek_buri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2492896"/>
            <a:ext cx="2790825" cy="381000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539552" y="188640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Prehistorický obojživelník</a:t>
            </a:r>
            <a:endParaRPr lang="cs-CZ" sz="32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5724128" y="1124744"/>
            <a:ext cx="29523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err="1" smtClean="0"/>
              <a:t>Charcharodon</a:t>
            </a:r>
            <a:r>
              <a:rPr lang="cs-CZ" sz="3200" dirty="0" smtClean="0"/>
              <a:t> – největší žralok</a:t>
            </a:r>
            <a:endParaRPr lang="cs-CZ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Evoluce rostlin</a:t>
            </a:r>
            <a:endParaRPr lang="cs-CZ" b="1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Jednobuněčné sinice a řasy daly vznik mnohobuněčným formám rostlin</a:t>
            </a:r>
          </a:p>
          <a:p>
            <a:r>
              <a:rPr lang="cs-CZ" dirty="0" smtClean="0"/>
              <a:t>Z vodního prostředí se rostliny rozšířily na souš pravděpodobně už v</a:t>
            </a:r>
            <a:r>
              <a:rPr lang="cs-CZ" b="1" dirty="0" smtClean="0"/>
              <a:t> siluru</a:t>
            </a:r>
          </a:p>
          <a:p>
            <a:r>
              <a:rPr lang="cs-CZ" b="1" dirty="0" smtClean="0"/>
              <a:t>Evoluční novinky - zajistily přežití rostlin na souši</a:t>
            </a:r>
          </a:p>
          <a:p>
            <a:pPr lvl="1"/>
            <a:r>
              <a:rPr lang="cs-CZ" dirty="0" smtClean="0"/>
              <a:t>krycí pletiva: zamezují výparu vody z pletiv</a:t>
            </a:r>
          </a:p>
          <a:p>
            <a:pPr lvl="1"/>
            <a:r>
              <a:rPr lang="cs-CZ" dirty="0" smtClean="0"/>
              <a:t>vodivá pletiva: zajišťují transport roztoků</a:t>
            </a:r>
          </a:p>
          <a:p>
            <a:pPr lvl="1"/>
            <a:r>
              <a:rPr lang="cs-CZ" dirty="0" smtClean="0"/>
              <a:t>zpevňovací pletiva: udržují tvar rostliny</a:t>
            </a:r>
          </a:p>
          <a:p>
            <a:pPr lvl="1"/>
            <a:r>
              <a:rPr lang="cs-CZ" dirty="0" err="1" smtClean="0"/>
              <a:t>provětrávací</a:t>
            </a:r>
            <a:r>
              <a:rPr lang="cs-CZ" dirty="0" smtClean="0"/>
              <a:t> pletiva: zajišťují transport plynů</a:t>
            </a:r>
          </a:p>
          <a:p>
            <a:pPr lvl="1"/>
            <a:r>
              <a:rPr lang="cs-CZ" dirty="0" smtClean="0"/>
              <a:t>vytvoření orgánů – kořen, list, stonek, rozmnožovací orgány – produkují výtrusy</a:t>
            </a:r>
          </a:p>
          <a:p>
            <a:pPr lvl="1">
              <a:buNone/>
            </a:pPr>
            <a:endParaRPr lang="cs-CZ" dirty="0" smtClean="0"/>
          </a:p>
          <a:p>
            <a:pPr lvl="1"/>
            <a:endParaRPr lang="cs-CZ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middle_devonian_by_zdenek_bur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700808"/>
            <a:ext cx="8720234" cy="4752528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251520" y="6488668"/>
            <a:ext cx="2782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hlinkClick r:id="rId3"/>
              </a:rPr>
              <a:t>http://zburian.blogspot.cz/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395536" y="332656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Přílivem zaplavované břehy a břehy řek a jezer -  místa prvního výskytu rostlin kolonizujících pevninu – rostliny typu </a:t>
            </a:r>
            <a:r>
              <a:rPr lang="cs-CZ" sz="2400" dirty="0" err="1" smtClean="0"/>
              <a:t>Rhinie</a:t>
            </a:r>
            <a:r>
              <a:rPr lang="cs-CZ" sz="2400" dirty="0" smtClean="0"/>
              <a:t>, kapraďorosty – plavuně, přesličky a kapradiny</a:t>
            </a:r>
            <a:endParaRPr lang="cs-CZ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carboniferous_by_zdenek_burian_19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52182"/>
            <a:ext cx="5406473" cy="6417178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5868144" y="6165304"/>
            <a:ext cx="2782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hlinkClick r:id="rId3"/>
              </a:rPr>
              <a:t>http://zburian.blogspot.cz/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5940152" y="548680"/>
            <a:ext cx="28803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Stromové kapraďorosty v období karbonu a permu – jejich uhelnatěním v bez přístupu kyslíku vzniká černé uhlí.</a:t>
            </a:r>
          </a:p>
          <a:p>
            <a:endParaRPr lang="cs-CZ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mesozoic_era_cyads_gynosperm_plants_by_zdenek_bur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772816"/>
            <a:ext cx="8433369" cy="4680520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251520" y="6488668"/>
            <a:ext cx="2782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hlinkClick r:id="rId3"/>
              </a:rPr>
              <a:t>http://zburian.blogspot.cz/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467544" y="548680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Ukázka ekosystémů v bažinatých oblastech, první nahosemenné rostliny (</a:t>
            </a:r>
            <a:r>
              <a:rPr lang="cs-CZ" sz="3200" dirty="0" err="1" smtClean="0"/>
              <a:t>cykasy</a:t>
            </a:r>
            <a:r>
              <a:rPr lang="cs-CZ" sz="3200" dirty="0" smtClean="0"/>
              <a:t>) v permu </a:t>
            </a:r>
            <a:endParaRPr lang="cs-CZ" sz="3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Horotvorné procesy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Prvohory jsou obdobím </a:t>
            </a:r>
            <a:r>
              <a:rPr lang="cs-CZ" b="1" dirty="0" smtClean="0"/>
              <a:t>častých a intenzivních </a:t>
            </a:r>
            <a:r>
              <a:rPr lang="cs-CZ" dirty="0" smtClean="0"/>
              <a:t>pohybů litosférických desek, vedou k vrásněním pohoří, vyzdvihnutí horstev, rozlámání litosférických desek – na tyto děje vyvolávají změny podmínek - organismy reagují často </a:t>
            </a:r>
            <a:r>
              <a:rPr lang="cs-CZ" b="1" dirty="0" smtClean="0"/>
              <a:t>hromadným vymíráním</a:t>
            </a:r>
          </a:p>
          <a:p>
            <a:r>
              <a:rPr lang="cs-CZ" b="1" dirty="0" smtClean="0"/>
              <a:t>Dochází ke vzniku mocných vrstev usazenin – </a:t>
            </a:r>
            <a:r>
              <a:rPr lang="cs-CZ" dirty="0" smtClean="0"/>
              <a:t>erozního a organogenního původu  - dochovávají (pokud nebyly přeměněny) důkazy o konkrétních formách života</a:t>
            </a:r>
          </a:p>
          <a:p>
            <a:r>
              <a:rPr lang="cs-CZ" b="1" dirty="0" smtClean="0"/>
              <a:t>Tvoří se základy dnešních světadílů - existuje  </a:t>
            </a:r>
            <a:r>
              <a:rPr lang="cs-CZ" b="1" dirty="0" err="1" smtClean="0"/>
              <a:t>Gondwana</a:t>
            </a:r>
            <a:r>
              <a:rPr lang="cs-CZ" b="1" dirty="0" smtClean="0"/>
              <a:t> (asi v prostoru jižního pólu), je tvořena dnešní Jižní Amerikou, Afrikou, Přední Indií, Austrálií, Antarktidou</a:t>
            </a:r>
          </a:p>
          <a:p>
            <a:r>
              <a:rPr lang="cs-CZ" b="1" dirty="0" smtClean="0"/>
              <a:t>Ostatní světadíly se nacházejí v oblasti rovníku</a:t>
            </a:r>
          </a:p>
          <a:p>
            <a:r>
              <a:rPr lang="cs-CZ" dirty="0" smtClean="0"/>
              <a:t>Spojením těchto celků v jediný kontinent </a:t>
            </a:r>
            <a:r>
              <a:rPr lang="cs-CZ" b="1" dirty="0" smtClean="0"/>
              <a:t>Pangeu</a:t>
            </a:r>
            <a:r>
              <a:rPr lang="cs-CZ" dirty="0" smtClean="0"/>
              <a:t>, dalo vznik také jádru </a:t>
            </a:r>
            <a:r>
              <a:rPr lang="cs-CZ" b="1" dirty="0" smtClean="0"/>
              <a:t>Českému masívu </a:t>
            </a:r>
            <a:r>
              <a:rPr lang="cs-CZ" dirty="0" smtClean="0"/>
              <a:t>(území ČR) </a:t>
            </a:r>
            <a:r>
              <a:rPr lang="cs-CZ" b="1" dirty="0" smtClean="0"/>
              <a:t>– variské vrásnění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Další charakteristiky prvohor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Relativně časté srážky s meteority</a:t>
            </a:r>
          </a:p>
          <a:p>
            <a:r>
              <a:rPr lang="cs-CZ" dirty="0" smtClean="0"/>
              <a:t>Výkyvy teplot – stopy po zalednění kontra zbytky korálových útesů</a:t>
            </a:r>
          </a:p>
          <a:p>
            <a:r>
              <a:rPr lang="cs-CZ" dirty="0" smtClean="0"/>
              <a:t>Změny ve složení atmosféry – předpokládá se větší obsah kyslíku – dokladem jsou obří rozměry </a:t>
            </a:r>
            <a:r>
              <a:rPr lang="cs-CZ" dirty="0" err="1" smtClean="0"/>
              <a:t>vzdušnicovců</a:t>
            </a:r>
            <a:r>
              <a:rPr lang="cs-CZ" dirty="0" smtClean="0"/>
              <a:t> (stonožky, mnohonožky, hmyz – vážky)</a:t>
            </a:r>
            <a:endParaRPr lang="cs-CZ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jurassic_landscape_by_zdenek_bur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8640960" cy="494695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827584" y="0"/>
            <a:ext cx="7632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/>
              <a:t>Druhohory – trvají asi 160 mil. let</a:t>
            </a:r>
          </a:p>
          <a:p>
            <a:pPr algn="ctr"/>
            <a:r>
              <a:rPr lang="cs-CZ" sz="4000" b="1" dirty="0" smtClean="0"/>
              <a:t> období trias, jura, křída</a:t>
            </a:r>
            <a:endParaRPr lang="cs-CZ" sz="4000" b="1" dirty="0"/>
          </a:p>
        </p:txBody>
      </p:sp>
      <p:sp>
        <p:nvSpPr>
          <p:cNvPr id="4" name="Obdélník 3"/>
          <p:cNvSpPr/>
          <p:nvPr/>
        </p:nvSpPr>
        <p:spPr>
          <a:xfrm>
            <a:off x="179512" y="6237312"/>
            <a:ext cx="2782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hlinkClick r:id="rId3"/>
              </a:rPr>
              <a:t>http://zburian.blogspot.cz/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Evoluce rostlin</a:t>
            </a:r>
            <a:endParaRPr lang="cs-CZ" b="1" dirty="0"/>
          </a:p>
        </p:txBody>
      </p:sp>
      <p:sp>
        <p:nvSpPr>
          <p:cNvPr id="8" name="Zástupný symbol pro obsah 7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Novinka: </a:t>
            </a:r>
            <a:r>
              <a:rPr lang="cs-CZ" b="1" dirty="0" smtClean="0"/>
              <a:t>semenné rostliny</a:t>
            </a:r>
          </a:p>
          <a:p>
            <a:r>
              <a:rPr lang="cs-CZ" dirty="0" smtClean="0"/>
              <a:t>Po většinu času převládají</a:t>
            </a:r>
            <a:r>
              <a:rPr lang="cs-CZ" b="1" dirty="0" smtClean="0"/>
              <a:t> nahosemenné </a:t>
            </a:r>
            <a:r>
              <a:rPr lang="cs-CZ" dirty="0" smtClean="0"/>
              <a:t>rostliny – </a:t>
            </a:r>
            <a:r>
              <a:rPr lang="cs-CZ" b="1" dirty="0" err="1" smtClean="0"/>
              <a:t>cykasy</a:t>
            </a:r>
            <a:r>
              <a:rPr lang="cs-CZ" b="1" dirty="0" smtClean="0"/>
              <a:t> a jehličnany </a:t>
            </a:r>
            <a:r>
              <a:rPr lang="cs-CZ" dirty="0" smtClean="0"/>
              <a:t>(semena leží „nahá“ na plodových šupinách</a:t>
            </a:r>
          </a:p>
          <a:p>
            <a:r>
              <a:rPr lang="cs-CZ" dirty="0" smtClean="0"/>
              <a:t>Je položen základ </a:t>
            </a:r>
            <a:r>
              <a:rPr lang="cs-CZ" b="1" dirty="0" smtClean="0"/>
              <a:t>kvetoucích krytosemenných </a:t>
            </a:r>
            <a:r>
              <a:rPr lang="cs-CZ" dirty="0" smtClean="0"/>
              <a:t>rostlin – je spojen s rozvojem hmyzu</a:t>
            </a:r>
          </a:p>
          <a:p>
            <a:r>
              <a:rPr lang="cs-CZ" b="1" dirty="0" smtClean="0"/>
              <a:t>Půdní pokryv </a:t>
            </a:r>
            <a:r>
              <a:rPr lang="cs-CZ" dirty="0" smtClean="0"/>
              <a:t>se dále vyvíjí</a:t>
            </a:r>
          </a:p>
          <a:p>
            <a:r>
              <a:rPr lang="cs-CZ" dirty="0" smtClean="0"/>
              <a:t>Paralelně se uplatňují „modely“ rostlin z prvohor, celá řada se dochovala do podoby recentních sinic, řas, kapraďorostů (plavuně, kapradiny, přesličky) a mechorostů</a:t>
            </a:r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Evoluce živočichů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Vůdčí skupinou po celou dobu druhohor jsou </a:t>
            </a:r>
            <a:r>
              <a:rPr lang="cs-CZ" b="1" dirty="0" smtClean="0"/>
              <a:t>PLAZI – většinou studenokrevní</a:t>
            </a:r>
          </a:p>
          <a:p>
            <a:r>
              <a:rPr lang="cs-CZ" dirty="0" smtClean="0"/>
              <a:t>Kolonizovali </a:t>
            </a:r>
            <a:r>
              <a:rPr lang="cs-CZ" b="1" dirty="0" smtClean="0"/>
              <a:t>vodu</a:t>
            </a:r>
            <a:r>
              <a:rPr lang="cs-CZ" dirty="0" smtClean="0"/>
              <a:t> (ichtyosauři, </a:t>
            </a:r>
            <a:r>
              <a:rPr lang="cs-CZ" dirty="0" err="1" smtClean="0"/>
              <a:t>plesiosauři</a:t>
            </a:r>
            <a:r>
              <a:rPr lang="cs-CZ" dirty="0" smtClean="0"/>
              <a:t>), </a:t>
            </a:r>
            <a:r>
              <a:rPr lang="cs-CZ" b="1" dirty="0" smtClean="0"/>
              <a:t>souš</a:t>
            </a:r>
            <a:r>
              <a:rPr lang="cs-CZ" dirty="0" smtClean="0"/>
              <a:t> (draví plazi – </a:t>
            </a:r>
            <a:r>
              <a:rPr lang="cs-CZ" dirty="0" err="1" smtClean="0"/>
              <a:t>Thyranosaurus</a:t>
            </a:r>
            <a:r>
              <a:rPr lang="cs-CZ" dirty="0" smtClean="0"/>
              <a:t> </a:t>
            </a:r>
            <a:r>
              <a:rPr lang="cs-CZ" dirty="0" err="1" smtClean="0"/>
              <a:t>rex</a:t>
            </a:r>
            <a:r>
              <a:rPr lang="cs-CZ" dirty="0" smtClean="0"/>
              <a:t>) i </a:t>
            </a:r>
            <a:r>
              <a:rPr lang="cs-CZ" b="1" dirty="0" smtClean="0"/>
              <a:t>vzduch</a:t>
            </a:r>
            <a:r>
              <a:rPr lang="cs-CZ" dirty="0" smtClean="0"/>
              <a:t> (</a:t>
            </a:r>
            <a:r>
              <a:rPr lang="cs-CZ" dirty="0" err="1" smtClean="0"/>
              <a:t>pterodonti</a:t>
            </a:r>
            <a:r>
              <a:rPr lang="cs-CZ" dirty="0" smtClean="0"/>
              <a:t> a pterodaktylové)</a:t>
            </a:r>
          </a:p>
          <a:p>
            <a:r>
              <a:rPr lang="cs-CZ" dirty="0" smtClean="0"/>
              <a:t>Kulminuje vývoj ryb – </a:t>
            </a:r>
            <a:r>
              <a:rPr lang="cs-CZ" dirty="0" err="1" smtClean="0"/>
              <a:t>celokostnaté</a:t>
            </a:r>
            <a:r>
              <a:rPr lang="cs-CZ" dirty="0" smtClean="0"/>
              <a:t> </a:t>
            </a:r>
            <a:r>
              <a:rPr lang="cs-CZ" dirty="0" err="1" smtClean="0"/>
              <a:t>endoskelety</a:t>
            </a:r>
            <a:endParaRPr lang="cs-CZ" dirty="0" smtClean="0"/>
          </a:p>
          <a:p>
            <a:r>
              <a:rPr lang="cs-CZ" dirty="0" smtClean="0"/>
              <a:t>Od počátku druhohor (někteří autoři uvádějí už konec prvohor) se v noci dostávají na scénu </a:t>
            </a:r>
            <a:r>
              <a:rPr lang="cs-CZ" b="1" dirty="0" smtClean="0"/>
              <a:t>malí </a:t>
            </a:r>
            <a:r>
              <a:rPr lang="cs-CZ" b="1" dirty="0" err="1" smtClean="0"/>
              <a:t>savcovití</a:t>
            </a:r>
            <a:r>
              <a:rPr lang="cs-CZ" b="1" dirty="0" smtClean="0"/>
              <a:t> plazi </a:t>
            </a:r>
            <a:r>
              <a:rPr lang="cs-CZ" dirty="0" smtClean="0"/>
              <a:t>– větev vedoucí k dnešním </a:t>
            </a:r>
            <a:r>
              <a:rPr lang="cs-CZ" b="1" dirty="0" smtClean="0"/>
              <a:t>savcům</a:t>
            </a:r>
          </a:p>
          <a:p>
            <a:r>
              <a:rPr lang="cs-CZ" dirty="0" smtClean="0"/>
              <a:t>Z </a:t>
            </a:r>
            <a:r>
              <a:rPr lang="cs-CZ" b="1" dirty="0" smtClean="0"/>
              <a:t>dinosaurů </a:t>
            </a:r>
            <a:r>
              <a:rPr lang="cs-CZ" dirty="0" smtClean="0"/>
              <a:t>se pravděpodobně uprostřed druhohor vyvinuli dnešní </a:t>
            </a:r>
            <a:r>
              <a:rPr lang="cs-CZ" b="1" dirty="0" smtClean="0"/>
              <a:t>ptáci – ve vývoji poslední třída savců</a:t>
            </a:r>
          </a:p>
          <a:p>
            <a:r>
              <a:rPr lang="cs-CZ" dirty="0" smtClean="0"/>
              <a:t>rozvoj </a:t>
            </a:r>
            <a:r>
              <a:rPr lang="cs-CZ" b="1" dirty="0" smtClean="0"/>
              <a:t>teplokrevnosti u ptáků a savců</a:t>
            </a:r>
            <a:r>
              <a:rPr lang="cs-CZ" dirty="0" smtClean="0"/>
              <a:t>, čtyřkomorové srdce a teplo si vyrábějí činností svalů</a:t>
            </a:r>
          </a:p>
          <a:p>
            <a:r>
              <a:rPr lang="cs-CZ" dirty="0" smtClean="0"/>
              <a:t>V mořských ekosystémech se uplatňují </a:t>
            </a:r>
            <a:r>
              <a:rPr lang="cs-CZ" b="1" dirty="0" smtClean="0"/>
              <a:t>amoniti, belemniti </a:t>
            </a:r>
            <a:r>
              <a:rPr lang="cs-CZ" dirty="0" smtClean="0"/>
              <a:t>– hlavonožci, obří měkkýši, draví plži a krabi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Klíčová slova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prvohory – kambrium, ordovik, silur, devon, karbon, perm, </a:t>
            </a:r>
            <a:r>
              <a:rPr lang="cs-CZ" dirty="0" err="1" smtClean="0"/>
              <a:t>Rhinie</a:t>
            </a:r>
            <a:r>
              <a:rPr lang="cs-CZ" dirty="0" smtClean="0"/>
              <a:t>, kapraďorosty, členovci, </a:t>
            </a:r>
            <a:r>
              <a:rPr lang="cs-CZ" dirty="0" err="1" smtClean="0"/>
              <a:t>vzdušnicovci</a:t>
            </a:r>
            <a:r>
              <a:rPr lang="cs-CZ" dirty="0" smtClean="0"/>
              <a:t>,vůdčí zkameněliny -  trilobiti, strunatci – paryby, ryby, obojživelníci, plazi, ptáci, savci, vrásnění, černé uhlí, Pangea, </a:t>
            </a:r>
            <a:r>
              <a:rPr lang="cs-CZ" dirty="0" err="1" smtClean="0"/>
              <a:t>Tethys</a:t>
            </a:r>
            <a:r>
              <a:rPr lang="cs-CZ" dirty="0" smtClean="0"/>
              <a:t>, </a:t>
            </a:r>
            <a:r>
              <a:rPr lang="cs-CZ" dirty="0" err="1" smtClean="0"/>
              <a:t>Perunika</a:t>
            </a:r>
            <a:r>
              <a:rPr lang="cs-CZ" dirty="0" smtClean="0"/>
              <a:t>, druhohory – trias, jura, křída, usazené horniny, česká křídová tabule, plazi – ichtyosauři, pterosauři, suchozemští plazi, nahosemenné rostliny, Jižní </a:t>
            </a:r>
            <a:r>
              <a:rPr lang="cs-CZ" dirty="0" err="1" smtClean="0"/>
              <a:t>Gondwana</a:t>
            </a:r>
            <a:r>
              <a:rPr lang="cs-CZ" dirty="0" smtClean="0"/>
              <a:t>, Severní </a:t>
            </a:r>
            <a:r>
              <a:rPr lang="cs-CZ" dirty="0" err="1" smtClean="0"/>
              <a:t>Laurasie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dimetrodon_&amp;_varanosaurus_by_zdenek_bur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3" y="314508"/>
            <a:ext cx="4752528" cy="6444106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5076056" y="6309320"/>
            <a:ext cx="2782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hlinkClick r:id="rId3"/>
              </a:rPr>
              <a:t>http://zburian.blogspot.cz/</a:t>
            </a: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4" name="Obrázek 3" descr="pterodactylus_by_zdenek_buria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2420888"/>
            <a:ext cx="3390900" cy="381000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5148064" y="476672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Druhohorní formy živočichů</a:t>
            </a:r>
            <a:endParaRPr lang="cs-CZ" sz="32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0"/>
            <a:ext cx="2915816" cy="1143000"/>
          </a:xfrm>
        </p:spPr>
        <p:txBody>
          <a:bodyPr/>
          <a:lstStyle/>
          <a:p>
            <a:pPr algn="l"/>
            <a:r>
              <a:rPr lang="cs-CZ" b="1" dirty="0" smtClean="0"/>
              <a:t>Amoniti</a:t>
            </a:r>
            <a:endParaRPr lang="cs-CZ" b="1" dirty="0"/>
          </a:p>
        </p:txBody>
      </p:sp>
      <p:pic>
        <p:nvPicPr>
          <p:cNvPr id="5" name="Zástupný symbol pro obsah 4" descr="amoniti0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292080" y="188640"/>
            <a:ext cx="3643064" cy="2732298"/>
          </a:xfrm>
        </p:spPr>
      </p:pic>
      <p:pic>
        <p:nvPicPr>
          <p:cNvPr id="6" name="Zástupný symbol pro obsah 5" descr="amoniti0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92080" y="3284984"/>
            <a:ext cx="3434062" cy="3112443"/>
          </a:xfrm>
        </p:spPr>
      </p:pic>
      <p:pic>
        <p:nvPicPr>
          <p:cNvPr id="8" name="Obrázek 7" descr="amoniti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628800"/>
            <a:ext cx="4800533" cy="3600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Orogeneze druhohor</a:t>
            </a:r>
            <a:endParaRPr lang="cs-CZ" b="1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>
            <a:normAutofit fontScale="77500" lnSpcReduction="20000"/>
          </a:bodyPr>
          <a:lstStyle/>
          <a:p>
            <a:r>
              <a:rPr lang="cs-CZ" b="1" dirty="0" smtClean="0"/>
              <a:t>Pangea</a:t>
            </a:r>
            <a:r>
              <a:rPr lang="cs-CZ" dirty="0" smtClean="0"/>
              <a:t> – její vznik (srážka litosférických desek) vyvolal velké změny klimatu, které vedlo k největšímu vymření organismů na planetě v celé geologické éře – odhaduje se vymření asi 90% druhů</a:t>
            </a:r>
          </a:p>
          <a:p>
            <a:r>
              <a:rPr lang="cs-CZ" dirty="0" smtClean="0"/>
              <a:t>Pangea se postupně se </a:t>
            </a:r>
            <a:r>
              <a:rPr lang="cs-CZ" b="1" dirty="0" smtClean="0"/>
              <a:t>rozpadá</a:t>
            </a:r>
            <a:r>
              <a:rPr lang="cs-CZ" dirty="0" smtClean="0"/>
              <a:t> – litosférické desky se vzdalují – </a:t>
            </a:r>
            <a:r>
              <a:rPr lang="cs-CZ" b="1" dirty="0" smtClean="0"/>
              <a:t>převládá zvětrávání a eroze </a:t>
            </a:r>
            <a:r>
              <a:rPr lang="cs-CZ" dirty="0" smtClean="0"/>
              <a:t>nad horotvornou činností – z toho důvodu se druhohory řadí mezi „klidná“ období ve vývoji planety, </a:t>
            </a:r>
            <a:r>
              <a:rPr lang="cs-CZ" b="1" dirty="0" smtClean="0"/>
              <a:t>vznikají mocné vrstvy sedimentů (mořských i suchozemských) </a:t>
            </a:r>
            <a:r>
              <a:rPr lang="cs-CZ" dirty="0" smtClean="0"/>
              <a:t>– budou vyvrásněny ve třetihorách</a:t>
            </a:r>
          </a:p>
          <a:p>
            <a:r>
              <a:rPr lang="cs-CZ" b="1" dirty="0" smtClean="0"/>
              <a:t>Rozvírají se nové oceány </a:t>
            </a:r>
            <a:r>
              <a:rPr lang="cs-CZ" dirty="0" smtClean="0"/>
              <a:t>– i dnešní Atlantský oceán</a:t>
            </a:r>
          </a:p>
          <a:p>
            <a:r>
              <a:rPr lang="cs-CZ" b="1" dirty="0" smtClean="0"/>
              <a:t>Uzavírá se moře </a:t>
            </a:r>
            <a:r>
              <a:rPr lang="cs-CZ" b="1" dirty="0" err="1" smtClean="0"/>
              <a:t>Tethys</a:t>
            </a:r>
            <a:r>
              <a:rPr lang="cs-CZ" b="1" dirty="0" smtClean="0"/>
              <a:t> </a:t>
            </a:r>
            <a:r>
              <a:rPr lang="cs-CZ" dirty="0" smtClean="0"/>
              <a:t>– z jeho usazenin ve třetihorách vzniknou např. Alpy, Karpaty, Kavkaz;  zbytky velkého množství organismů v teplém rovníkovém  </a:t>
            </a:r>
            <a:r>
              <a:rPr lang="cs-CZ" dirty="0" err="1" smtClean="0"/>
              <a:t>Tethys</a:t>
            </a:r>
            <a:r>
              <a:rPr lang="cs-CZ" dirty="0" smtClean="0"/>
              <a:t> vedlo ke vzniku bohatých ložisek ropy a zemního plynu na Blízkém Východě</a:t>
            </a:r>
          </a:p>
          <a:p>
            <a:pPr>
              <a:buNone/>
            </a:pPr>
            <a:endParaRPr lang="cs-CZ" dirty="0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coelophysis_&amp;_euopelor_by_zdenek_burian_19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132856"/>
            <a:ext cx="6225480" cy="4529037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>
          <a:xfrm>
            <a:off x="1691680" y="1772816"/>
            <a:ext cx="2782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>
                <a:hlinkClick r:id="rId3"/>
              </a:rPr>
              <a:t>http://zburian.blogspot.cz/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395536" y="332656"/>
            <a:ext cx="84969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Konec éry plazů – tedy i druhohor - způsobila velká katastrofa – </a:t>
            </a:r>
            <a:r>
              <a:rPr lang="cs-CZ" sz="2400" b="1" dirty="0" smtClean="0"/>
              <a:t>zřejmě kosmického původu </a:t>
            </a:r>
            <a:r>
              <a:rPr lang="cs-CZ" sz="2400" dirty="0" smtClean="0"/>
              <a:t>– dopad obřího meteoritu</a:t>
            </a:r>
          </a:p>
          <a:p>
            <a:r>
              <a:rPr lang="cs-CZ" sz="2400" dirty="0" smtClean="0"/>
              <a:t>„Černý proužek“ – vrstvička popela – je dokumentována v usazeninách na celé řadě světových lokalit a její stáří se časově shoduje .</a:t>
            </a:r>
            <a:endParaRPr lang="cs-CZ" sz="2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burian_diplodoc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92696"/>
            <a:ext cx="9144000" cy="5951605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0" y="188640"/>
            <a:ext cx="5220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 err="1" smtClean="0"/>
              <a:t>Diplodocus</a:t>
            </a:r>
            <a:endParaRPr lang="cs-CZ" sz="3600" b="1" dirty="0"/>
          </a:p>
        </p:txBody>
      </p:sp>
      <p:sp>
        <p:nvSpPr>
          <p:cNvPr id="8" name="TextovéPole 7"/>
          <p:cNvSpPr txBox="1"/>
          <p:nvPr/>
        </p:nvSpPr>
        <p:spPr>
          <a:xfrm>
            <a:off x="4283968" y="6309320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0" y="638132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251520" y="6381328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Zdeněk Burian</a:t>
            </a:r>
            <a:endParaRPr lang="cs-CZ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strom zivota plaz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764704"/>
            <a:ext cx="8223849" cy="5877272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5076056" y="6237312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Alžběta Váňová, 2013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000" b="1" dirty="0" smtClean="0"/>
              <a:t>Strom života plazů – jak to vidí studenti</a:t>
            </a:r>
            <a:endParaRPr lang="cs-CZ" sz="40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vznik Zeme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52736"/>
            <a:ext cx="9144000" cy="6368143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3200" b="1" dirty="0" smtClean="0"/>
              <a:t>Rozložení kontinentů v průběhu geologického vývoje Země – jak to vidí studenti</a:t>
            </a:r>
            <a:endParaRPr lang="cs-CZ" sz="3200" b="1" dirty="0"/>
          </a:p>
        </p:txBody>
      </p:sp>
      <p:sp>
        <p:nvSpPr>
          <p:cNvPr id="8" name="TextovéPole 7"/>
          <p:cNvSpPr txBox="1"/>
          <p:nvPr/>
        </p:nvSpPr>
        <p:spPr>
          <a:xfrm>
            <a:off x="395536" y="1268760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Prvohorní situace</a:t>
            </a:r>
            <a:endParaRPr lang="cs-CZ" sz="3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5220072" y="645333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/>
              <a:t>Alisa</a:t>
            </a:r>
            <a:r>
              <a:rPr lang="cs-CZ" dirty="0" smtClean="0"/>
              <a:t> </a:t>
            </a:r>
            <a:r>
              <a:rPr lang="cs-CZ" dirty="0" err="1" smtClean="0"/>
              <a:t>Gumerová</a:t>
            </a:r>
            <a:r>
              <a:rPr lang="cs-CZ" dirty="0" smtClean="0"/>
              <a:t>, 2013</a:t>
            </a:r>
            <a:endParaRPr lang="cs-CZ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vznik Zeme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9857"/>
            <a:ext cx="9144000" cy="6368143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6156176" y="5949280"/>
            <a:ext cx="2231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err="1" smtClean="0"/>
              <a:t>Alisa</a:t>
            </a:r>
            <a:r>
              <a:rPr lang="cs-CZ" dirty="0" smtClean="0"/>
              <a:t> </a:t>
            </a:r>
            <a:r>
              <a:rPr lang="cs-CZ" dirty="0" err="1" smtClean="0"/>
              <a:t>Gumerová</a:t>
            </a:r>
            <a:r>
              <a:rPr lang="cs-CZ" dirty="0" smtClean="0"/>
              <a:t>, 2013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76470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Druhohorní situace</a:t>
            </a:r>
            <a:endParaRPr lang="cs-CZ" sz="36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vznik Zeme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65202"/>
            <a:ext cx="9144000" cy="5127596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251520" y="332656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dirty="0" smtClean="0"/>
              <a:t>Současný stav</a:t>
            </a:r>
            <a:endParaRPr lang="cs-CZ" sz="3600" dirty="0"/>
          </a:p>
        </p:txBody>
      </p:sp>
      <p:sp>
        <p:nvSpPr>
          <p:cNvPr id="4" name="Obdélník 3"/>
          <p:cNvSpPr/>
          <p:nvPr/>
        </p:nvSpPr>
        <p:spPr>
          <a:xfrm>
            <a:off x="6372200" y="6021288"/>
            <a:ext cx="2231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err="1" smtClean="0"/>
              <a:t>Alisa</a:t>
            </a:r>
            <a:r>
              <a:rPr lang="cs-CZ" dirty="0" smtClean="0"/>
              <a:t> </a:t>
            </a:r>
            <a:r>
              <a:rPr lang="cs-CZ" dirty="0" err="1" smtClean="0"/>
              <a:t>Gumerová</a:t>
            </a:r>
            <a:r>
              <a:rPr lang="cs-CZ" dirty="0" smtClean="0"/>
              <a:t>, 2013</a:t>
            </a:r>
            <a:endParaRPr lang="cs-CZ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Použitá literatura a webové stránky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77500" lnSpcReduction="20000"/>
          </a:bodyPr>
          <a:lstStyle/>
          <a:p>
            <a:r>
              <a:rPr lang="cs-CZ" dirty="0" err="1"/>
              <a:t>Cílek</a:t>
            </a:r>
            <a:r>
              <a:rPr lang="cs-CZ" dirty="0"/>
              <a:t>, V. a kolektiv: Přírodopis IV., </a:t>
            </a:r>
            <a:r>
              <a:rPr lang="cs-CZ" dirty="0" err="1"/>
              <a:t>Scientia</a:t>
            </a:r>
            <a:r>
              <a:rPr lang="cs-CZ" dirty="0"/>
              <a:t>, Praha 2000</a:t>
            </a:r>
          </a:p>
          <a:p>
            <a:r>
              <a:rPr lang="cs-CZ" dirty="0" err="1"/>
              <a:t>Šnaidauf</a:t>
            </a:r>
            <a:r>
              <a:rPr lang="cs-CZ" dirty="0"/>
              <a:t>, .E.: Přírodní zajímavosti okresu Beroun, Středisko služby škole, Beroun </a:t>
            </a:r>
            <a:r>
              <a:rPr lang="cs-CZ" dirty="0" smtClean="0"/>
              <a:t>2000</a:t>
            </a:r>
          </a:p>
          <a:p>
            <a:r>
              <a:rPr lang="cs-CZ" dirty="0" smtClean="0"/>
              <a:t>Jelínek</a:t>
            </a:r>
            <a:r>
              <a:rPr lang="cs-CZ" dirty="0"/>
              <a:t>, J. a </a:t>
            </a:r>
            <a:r>
              <a:rPr lang="cs-CZ" dirty="0" err="1"/>
              <a:t>Zicháček</a:t>
            </a:r>
            <a:r>
              <a:rPr lang="cs-CZ" dirty="0"/>
              <a:t>, V.: Biologie pro gymnázia. Nakladatelství </a:t>
            </a:r>
            <a:r>
              <a:rPr lang="cs-CZ" dirty="0" smtClean="0"/>
              <a:t>Olomouc</a:t>
            </a:r>
          </a:p>
          <a:p>
            <a:r>
              <a:rPr lang="cs-CZ" dirty="0" smtClean="0">
                <a:hlinkClick r:id="rId2"/>
              </a:rPr>
              <a:t>http://www.</a:t>
            </a:r>
            <a:r>
              <a:rPr lang="cs-CZ" dirty="0" err="1" smtClean="0">
                <a:hlinkClick r:id="rId2"/>
              </a:rPr>
              <a:t>zatlanka.cz</a:t>
            </a:r>
            <a:r>
              <a:rPr lang="cs-CZ" dirty="0" smtClean="0">
                <a:hlinkClick r:id="rId2"/>
              </a:rPr>
              <a:t>/</a:t>
            </a:r>
            <a:r>
              <a:rPr lang="cs-CZ" dirty="0" err="1" smtClean="0">
                <a:hlinkClick r:id="rId2"/>
              </a:rPr>
              <a:t>vyukove</a:t>
            </a:r>
            <a:r>
              <a:rPr lang="cs-CZ" dirty="0" smtClean="0">
                <a:hlinkClick r:id="rId2"/>
              </a:rPr>
              <a:t>-</a:t>
            </a:r>
            <a:r>
              <a:rPr lang="cs-CZ" dirty="0" err="1" smtClean="0">
                <a:hlinkClick r:id="rId2"/>
              </a:rPr>
              <a:t>materialy</a:t>
            </a:r>
            <a:r>
              <a:rPr lang="cs-CZ" dirty="0" smtClean="0">
                <a:hlinkClick r:id="rId2"/>
              </a:rPr>
              <a:t>/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http://web.</a:t>
            </a:r>
            <a:r>
              <a:rPr lang="cs-CZ" dirty="0" err="1" smtClean="0">
                <a:hlinkClick r:id="rId3"/>
              </a:rPr>
              <a:t>natur.cuni.cz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ugmnz</a:t>
            </a:r>
            <a:r>
              <a:rPr lang="cs-CZ" dirty="0" smtClean="0">
                <a:hlinkClick r:id="rId3"/>
              </a:rPr>
              <a:t>/</a:t>
            </a:r>
            <a:r>
              <a:rPr lang="cs-CZ" dirty="0" err="1" smtClean="0">
                <a:hlinkClick r:id="rId3"/>
              </a:rPr>
              <a:t>mineral</a:t>
            </a:r>
            <a:r>
              <a:rPr lang="cs-CZ" dirty="0" smtClean="0">
                <a:hlinkClick r:id="rId3"/>
              </a:rPr>
              <a:t>/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http://geologie.</a:t>
            </a:r>
            <a:r>
              <a:rPr lang="cs-CZ" dirty="0" err="1" smtClean="0">
                <a:hlinkClick r:id="rId4"/>
              </a:rPr>
              <a:t>vsb.cz</a:t>
            </a:r>
            <a:r>
              <a:rPr lang="cs-CZ" dirty="0" smtClean="0">
                <a:hlinkClick r:id="rId4"/>
              </a:rPr>
              <a:t>/mineralogie/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http://www.</a:t>
            </a:r>
            <a:r>
              <a:rPr lang="cs-CZ" dirty="0" err="1" smtClean="0">
                <a:hlinkClick r:id="rId5"/>
              </a:rPr>
              <a:t>sci.muni.cz</a:t>
            </a:r>
            <a:r>
              <a:rPr lang="cs-CZ" dirty="0" smtClean="0">
                <a:hlinkClick r:id="rId5"/>
              </a:rPr>
              <a:t>/mineralogie/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http://is.muni.cz/do/1499/el/estud/pedf/js07/mineraly/materialy/pages/predmluva.html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http://zburian.blogspot.cz/</a:t>
            </a:r>
            <a:endParaRPr lang="cs-CZ" dirty="0" smtClean="0"/>
          </a:p>
          <a:p>
            <a:r>
              <a:rPr lang="cs-CZ" dirty="0" smtClean="0">
                <a:hlinkClick r:id="rId8"/>
              </a:rPr>
              <a:t>http://allday2.com/2007/11/25/</a:t>
            </a:r>
            <a:r>
              <a:rPr lang="cs-CZ" dirty="0" err="1" smtClean="0">
                <a:hlinkClick r:id="rId8"/>
              </a:rPr>
              <a:t>kartiny</a:t>
            </a:r>
            <a:r>
              <a:rPr lang="cs-CZ" dirty="0" smtClean="0">
                <a:hlinkClick r:id="rId8"/>
              </a:rPr>
              <a:t>_</a:t>
            </a:r>
            <a:r>
              <a:rPr lang="cs-CZ" dirty="0" err="1" smtClean="0">
                <a:hlinkClick r:id="rId8"/>
              </a:rPr>
              <a:t>pervobytnojj</a:t>
            </a:r>
            <a:r>
              <a:rPr lang="cs-CZ" dirty="0" smtClean="0">
                <a:hlinkClick r:id="rId8"/>
              </a:rPr>
              <a:t>_</a:t>
            </a:r>
            <a:r>
              <a:rPr lang="cs-CZ" dirty="0" err="1" smtClean="0">
                <a:hlinkClick r:id="rId8"/>
              </a:rPr>
              <a:t>prirody</a:t>
            </a:r>
            <a:r>
              <a:rPr lang="cs-CZ" dirty="0" smtClean="0">
                <a:hlinkClick r:id="rId8"/>
              </a:rPr>
              <a:t>__</a:t>
            </a:r>
            <a:r>
              <a:rPr lang="cs-CZ" dirty="0" err="1" smtClean="0">
                <a:hlinkClick r:id="rId8"/>
              </a:rPr>
              <a:t>zdenek</a:t>
            </a:r>
            <a:r>
              <a:rPr lang="cs-CZ" dirty="0" smtClean="0">
                <a:hlinkClick r:id="rId8"/>
              </a:rPr>
              <a:t>_</a:t>
            </a:r>
            <a:r>
              <a:rPr lang="cs-CZ" dirty="0" err="1" smtClean="0">
                <a:hlinkClick r:id="rId8"/>
              </a:rPr>
              <a:t>burian.html</a:t>
            </a:r>
            <a:r>
              <a:rPr lang="cs-CZ" dirty="0" smtClean="0"/>
              <a:t> </a:t>
            </a:r>
          </a:p>
          <a:p>
            <a:r>
              <a:rPr lang="cs-CZ" dirty="0" smtClean="0">
                <a:hlinkClick r:id="rId9"/>
              </a:rPr>
              <a:t>http://macroevolution.narod.ru/burian.htm</a:t>
            </a:r>
            <a:r>
              <a:rPr lang="cs-CZ" dirty="0" smtClean="0"/>
              <a:t> </a:t>
            </a:r>
          </a:p>
          <a:p>
            <a:endParaRPr lang="cs-CZ" dirty="0" smtClean="0"/>
          </a:p>
          <a:p>
            <a:endParaRPr lang="cs-CZ" dirty="0" smtClean="0"/>
          </a:p>
          <a:p>
            <a:pPr>
              <a:buNone/>
            </a:pPr>
            <a:endParaRPr lang="cs-CZ" dirty="0"/>
          </a:p>
          <a:p>
            <a:pPr>
              <a:buNone/>
            </a:pPr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395536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3600" b="1" dirty="0" smtClean="0"/>
              <a:t>Prvohory (paleozoikum) – 340 milionů let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sz="3600" b="1" dirty="0" smtClean="0"/>
              <a:t> asi v období před 550 – 210 lety</a:t>
            </a:r>
            <a:endParaRPr lang="cs-CZ" sz="36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4294967295"/>
          </p:nvPr>
        </p:nvSpPr>
        <p:spPr>
          <a:xfrm>
            <a:off x="467544" y="2132856"/>
            <a:ext cx="2448272" cy="2520280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Kambrium</a:t>
            </a:r>
          </a:p>
          <a:p>
            <a:pPr>
              <a:buNone/>
            </a:pPr>
            <a:r>
              <a:rPr lang="cs-CZ" dirty="0" smtClean="0"/>
              <a:t>Ordovik</a:t>
            </a:r>
          </a:p>
          <a:p>
            <a:pPr>
              <a:buNone/>
            </a:pPr>
            <a:r>
              <a:rPr lang="cs-CZ" dirty="0" smtClean="0"/>
              <a:t>Silur</a:t>
            </a:r>
          </a:p>
          <a:p>
            <a:pPr>
              <a:buNone/>
            </a:pPr>
            <a:r>
              <a:rPr lang="cs-CZ" dirty="0" smtClean="0"/>
              <a:t>Devon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4294967295"/>
          </p:nvPr>
        </p:nvSpPr>
        <p:spPr>
          <a:xfrm>
            <a:off x="395536" y="1484784"/>
            <a:ext cx="3203848" cy="639762"/>
          </a:xfrm>
        </p:spPr>
        <p:txBody>
          <a:bodyPr/>
          <a:lstStyle/>
          <a:p>
            <a:pPr>
              <a:buNone/>
            </a:pPr>
            <a:r>
              <a:rPr lang="cs-CZ" b="1" u="sng" dirty="0" smtClean="0"/>
              <a:t>Starší prvohory</a:t>
            </a:r>
            <a:endParaRPr lang="cs-CZ" b="1" u="sng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4294967295"/>
          </p:nvPr>
        </p:nvSpPr>
        <p:spPr>
          <a:xfrm>
            <a:off x="5148064" y="1484784"/>
            <a:ext cx="3070175" cy="639762"/>
          </a:xfrm>
        </p:spPr>
        <p:txBody>
          <a:bodyPr/>
          <a:lstStyle/>
          <a:p>
            <a:pPr>
              <a:buNone/>
            </a:pPr>
            <a:r>
              <a:rPr lang="cs-CZ" b="1" u="sng" dirty="0" smtClean="0"/>
              <a:t>Mladší prvohory</a:t>
            </a:r>
            <a:endParaRPr lang="cs-CZ" b="1" u="sng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294967295"/>
          </p:nvPr>
        </p:nvSpPr>
        <p:spPr>
          <a:xfrm>
            <a:off x="5102225" y="2204864"/>
            <a:ext cx="4041775" cy="1296144"/>
          </a:xfrm>
        </p:spPr>
        <p:txBody>
          <a:bodyPr/>
          <a:lstStyle/>
          <a:p>
            <a:pPr>
              <a:buNone/>
            </a:pPr>
            <a:r>
              <a:rPr lang="cs-CZ" dirty="0" smtClean="0"/>
              <a:t>Karbon</a:t>
            </a:r>
          </a:p>
          <a:p>
            <a:pPr>
              <a:buNone/>
            </a:pPr>
            <a:r>
              <a:rPr lang="cs-CZ" dirty="0" smtClean="0"/>
              <a:t>Perm</a:t>
            </a:r>
          </a:p>
          <a:p>
            <a:pPr>
              <a:buNone/>
            </a:pP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395536" y="5949280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2"/>
              </a:rPr>
              <a:t>http://zburian.blogspot.cz/search/label/Life%20Before%20Man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8" name="TextovéPole 7"/>
          <p:cNvSpPr txBox="1"/>
          <p:nvPr/>
        </p:nvSpPr>
        <p:spPr>
          <a:xfrm>
            <a:off x="467544" y="5517232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Vyobrazení prvohorních reálií jsou z knihy Život před člověkem</a:t>
            </a:r>
            <a:endParaRPr lang="cs-CZ" dirty="0"/>
          </a:p>
        </p:txBody>
      </p:sp>
      <p:pic>
        <p:nvPicPr>
          <p:cNvPr id="9" name="Obrázek 8" descr="trilobit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2204864"/>
            <a:ext cx="2414257" cy="2957341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5004048" y="472514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4"/>
              </a:rPr>
              <a:t>http://cs.wikipedia.org/wiki/Silur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12" name="TextovéPole 11"/>
          <p:cNvSpPr txBox="1"/>
          <p:nvPr/>
        </p:nvSpPr>
        <p:spPr>
          <a:xfrm>
            <a:off x="5076056" y="3933056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Trilobit rodu </a:t>
            </a:r>
            <a:r>
              <a:rPr lang="cs-CZ" sz="2400" b="1" dirty="0" err="1" smtClean="0"/>
              <a:t>Dalmanites</a:t>
            </a:r>
            <a:endParaRPr lang="cs-CZ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Evoluce </a:t>
            </a:r>
            <a:endParaRPr lang="cs-CZ" b="1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Obrovský rozvoj bezobratlých</a:t>
            </a:r>
          </a:p>
          <a:p>
            <a:r>
              <a:rPr lang="cs-CZ" dirty="0" smtClean="0"/>
              <a:t>Začátek prvohor – život jen v šelfech</a:t>
            </a:r>
          </a:p>
          <a:p>
            <a:r>
              <a:rPr lang="cs-CZ" dirty="0" smtClean="0"/>
              <a:t>Konec prvohor –  obsazeny volných nik ve vodě (sladké i slané), na souši i ve vzduchu – </a:t>
            </a:r>
            <a:r>
              <a:rPr lang="cs-CZ" dirty="0" err="1" smtClean="0"/>
              <a:t>rozvojí</a:t>
            </a:r>
            <a:r>
              <a:rPr lang="cs-CZ" dirty="0" smtClean="0"/>
              <a:t> se ekosystémy - společenstva organismů spojená s konkrétním biotopem (územím)</a:t>
            </a:r>
          </a:p>
          <a:p>
            <a:r>
              <a:rPr lang="cs-CZ" dirty="0" smtClean="0"/>
              <a:t>Vytvořen půdní pokryv</a:t>
            </a:r>
          </a:p>
          <a:p>
            <a:r>
              <a:rPr lang="cs-CZ" dirty="0" smtClean="0"/>
              <a:t>Rostliny kolonizují souš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ástupný symbol pro obsah 3" descr="silur2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251520" y="836712"/>
            <a:ext cx="8712968" cy="5843109"/>
          </a:xfrm>
        </p:spPr>
      </p:pic>
      <p:sp>
        <p:nvSpPr>
          <p:cNvPr id="5" name="TextovéPole 4"/>
          <p:cNvSpPr txBox="1"/>
          <p:nvPr/>
        </p:nvSpPr>
        <p:spPr>
          <a:xfrm>
            <a:off x="179512" y="332656"/>
            <a:ext cx="89644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Kolonizace souše – jak to vidí studenti</a:t>
            </a:r>
            <a:endParaRPr lang="cs-CZ" sz="4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Fosiliemi doložené formy života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cs-CZ" b="1" dirty="0" smtClean="0"/>
              <a:t>Živočichové</a:t>
            </a:r>
            <a:r>
              <a:rPr lang="cs-CZ" dirty="0" smtClean="0"/>
              <a:t> např.</a:t>
            </a:r>
          </a:p>
          <a:p>
            <a:pPr>
              <a:buNone/>
            </a:pPr>
            <a:r>
              <a:rPr lang="cs-CZ" dirty="0" smtClean="0"/>
              <a:t>	žahavci – medúzy, od siluru koráli</a:t>
            </a:r>
          </a:p>
          <a:p>
            <a:pPr>
              <a:buNone/>
            </a:pPr>
            <a:r>
              <a:rPr lang="cs-CZ" dirty="0" smtClean="0"/>
              <a:t>	měkkýši - </a:t>
            </a:r>
            <a:r>
              <a:rPr lang="cs-CZ" dirty="0" err="1" smtClean="0"/>
              <a:t>loděnkovití</a:t>
            </a:r>
            <a:r>
              <a:rPr lang="cs-CZ" dirty="0" smtClean="0"/>
              <a:t> hlavonožci od ordoviku</a:t>
            </a:r>
          </a:p>
          <a:p>
            <a:pPr>
              <a:buNone/>
            </a:pPr>
            <a:r>
              <a:rPr lang="cs-CZ" dirty="0" smtClean="0"/>
              <a:t>	členovci – od kambria trilobiti , pavoukovci, hmyz </a:t>
            </a:r>
          </a:p>
          <a:p>
            <a:pPr>
              <a:buNone/>
            </a:pPr>
            <a:r>
              <a:rPr lang="cs-CZ" dirty="0" smtClean="0"/>
              <a:t>	ostnokožci – lilijice</a:t>
            </a:r>
          </a:p>
          <a:p>
            <a:pPr>
              <a:buNone/>
            </a:pPr>
            <a:r>
              <a:rPr lang="cs-CZ" dirty="0" smtClean="0"/>
              <a:t>	od devonu – paryby a ryby</a:t>
            </a:r>
          </a:p>
          <a:p>
            <a:pPr>
              <a:buNone/>
            </a:pPr>
            <a:r>
              <a:rPr lang="cs-CZ" dirty="0" smtClean="0"/>
              <a:t>	od karbonu – obojživelníci</a:t>
            </a:r>
          </a:p>
          <a:p>
            <a:pPr>
              <a:buNone/>
            </a:pPr>
            <a:r>
              <a:rPr lang="cs-CZ" dirty="0" smtClean="0"/>
              <a:t>	od permu – plazi</a:t>
            </a:r>
          </a:p>
          <a:p>
            <a:pPr>
              <a:buNone/>
            </a:pPr>
            <a:r>
              <a:rPr lang="cs-CZ" dirty="0" smtClean="0"/>
              <a:t>	</a:t>
            </a:r>
            <a:r>
              <a:rPr lang="cs-CZ" dirty="0" err="1" smtClean="0"/>
              <a:t>polostrunatci</a:t>
            </a:r>
            <a:r>
              <a:rPr lang="cs-CZ" dirty="0" smtClean="0"/>
              <a:t> – </a:t>
            </a:r>
            <a:r>
              <a:rPr lang="cs-CZ" dirty="0" err="1" smtClean="0"/>
              <a:t>graptoliti</a:t>
            </a:r>
            <a:endParaRPr lang="cs-CZ" dirty="0" smtClean="0"/>
          </a:p>
          <a:p>
            <a:pPr>
              <a:buNone/>
            </a:pPr>
            <a:r>
              <a:rPr lang="cs-CZ" dirty="0" smtClean="0"/>
              <a:t>Horotvorný význam mají organismy s vápenitými schránkami – prvoci, koráli, lilijice – korálové útesy a usazeniny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 smtClean="0"/>
              <a:t>Joachim</a:t>
            </a:r>
            <a:r>
              <a:rPr lang="cs-CZ" b="1" dirty="0" smtClean="0"/>
              <a:t> </a:t>
            </a:r>
            <a:r>
              <a:rPr lang="cs-CZ" b="1" dirty="0" err="1" smtClean="0"/>
              <a:t>Barrande</a:t>
            </a:r>
            <a:r>
              <a:rPr lang="cs-CZ" b="1" dirty="0" smtClean="0"/>
              <a:t> – 1799 - 1883</a:t>
            </a:r>
            <a:endParaRPr lang="cs-CZ" b="1" dirty="0"/>
          </a:p>
        </p:txBody>
      </p:sp>
      <p:pic>
        <p:nvPicPr>
          <p:cNvPr id="5" name="Zástupný symbol pro obsah 4" descr="Barrande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4080452" cy="4896544"/>
          </a:xfrm>
        </p:spPr>
      </p:pic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733256"/>
          </a:xfrm>
        </p:spPr>
        <p:txBody>
          <a:bodyPr>
            <a:normAutofit fontScale="77500" lnSpcReduction="20000"/>
          </a:bodyPr>
          <a:lstStyle/>
          <a:p>
            <a:r>
              <a:rPr lang="cs-CZ" dirty="0" smtClean="0"/>
              <a:t>Francouzský inženýr – realizace železnice kolem Berounky</a:t>
            </a:r>
          </a:p>
          <a:p>
            <a:r>
              <a:rPr lang="cs-CZ" dirty="0" smtClean="0"/>
              <a:t>Zájem o místní zkameněliny – mnohé popsal poprvé on</a:t>
            </a:r>
          </a:p>
          <a:p>
            <a:r>
              <a:rPr lang="cs-CZ" dirty="0" smtClean="0"/>
              <a:t>Sepsal 22 svazkové dílo, 6 000 stran a 10 000 obrazů zkamenělin</a:t>
            </a:r>
          </a:p>
          <a:p>
            <a:r>
              <a:rPr lang="cs-CZ" dirty="0" smtClean="0"/>
              <a:t>Sponzoroval Jana Nerudu na studiích (maminka J. Nerudy mu dělala hospodyni)</a:t>
            </a:r>
          </a:p>
          <a:p>
            <a:r>
              <a:rPr lang="cs-CZ" dirty="0" smtClean="0"/>
              <a:t>V Berouně se přátelil s rodinou továrníka </a:t>
            </a:r>
            <a:r>
              <a:rPr lang="cs-CZ" dirty="0" err="1" smtClean="0"/>
              <a:t>Dusla</a:t>
            </a:r>
            <a:endParaRPr lang="cs-CZ" dirty="0" smtClean="0"/>
          </a:p>
          <a:p>
            <a:r>
              <a:rPr lang="cs-CZ" dirty="0" err="1" smtClean="0"/>
              <a:t>Barrandien</a:t>
            </a:r>
            <a:r>
              <a:rPr lang="cs-CZ" dirty="0" smtClean="0"/>
              <a:t> – oblast mezi Prahou a Plzní pojmenována na jeho počest</a:t>
            </a:r>
          </a:p>
          <a:p>
            <a:r>
              <a:rPr lang="cs-CZ" dirty="0" smtClean="0"/>
              <a:t>Jeden z prvních, který popsal a porozuměl geologické stavbě středních Čech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0" y="6237312"/>
            <a:ext cx="478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hlinkClick r:id="rId3"/>
              </a:rPr>
              <a:t>http://cs.wikipedia.org/wiki/Joachim_Barrande</a:t>
            </a:r>
            <a:r>
              <a:rPr lang="cs-CZ" dirty="0" smtClean="0"/>
              <a:t> 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179512" y="260648"/>
            <a:ext cx="4572000" cy="3212976"/>
          </a:xfrm>
        </p:spPr>
        <p:txBody>
          <a:bodyPr>
            <a:normAutofit fontScale="90000"/>
          </a:bodyPr>
          <a:lstStyle/>
          <a:p>
            <a:pPr algn="l"/>
            <a:r>
              <a:rPr lang="cs-CZ" sz="3600" b="1" dirty="0" smtClean="0"/>
              <a:t>Trilobiti – </a:t>
            </a:r>
            <a:r>
              <a:rPr lang="cs-CZ" sz="3600" b="1" dirty="0" err="1" smtClean="0"/>
              <a:t>trojlaločnatci</a:t>
            </a: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sz="3200" dirty="0" smtClean="0"/>
              <a:t>- </a:t>
            </a:r>
            <a:r>
              <a:rPr lang="cs-CZ" sz="2400" dirty="0" smtClean="0"/>
              <a:t>zkameněliny vůdčího organismu prvohor</a:t>
            </a:r>
            <a:br>
              <a:rPr lang="cs-CZ" sz="2400" dirty="0" smtClean="0"/>
            </a:br>
            <a:r>
              <a:rPr lang="cs-CZ" sz="2400" dirty="0" smtClean="0"/>
              <a:t> - členovci žijící na dně šelfů prvohorních oceánů</a:t>
            </a:r>
            <a:br>
              <a:rPr lang="cs-CZ" sz="2400" dirty="0" smtClean="0"/>
            </a:br>
            <a:r>
              <a:rPr lang="cs-CZ" sz="2400" dirty="0" smtClean="0"/>
              <a:t>- celá řada zkamenělin jsou jílovým materiálem vyplněné </a:t>
            </a:r>
            <a:r>
              <a:rPr lang="cs-CZ" sz="2400" dirty="0" err="1" smtClean="0"/>
              <a:t>svlečky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 smtClean="0"/>
              <a:t> - velikost - od  několika mm do 75 cm</a:t>
            </a:r>
            <a:br>
              <a:rPr lang="cs-CZ" sz="2400" dirty="0" smtClean="0"/>
            </a:br>
            <a:endParaRPr lang="cs-CZ" b="1" dirty="0"/>
          </a:p>
        </p:txBody>
      </p:sp>
      <p:pic>
        <p:nvPicPr>
          <p:cNvPr id="5" name="Zástupný symbol pro obsah 4" descr="trilobiti3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67544" y="3392996"/>
            <a:ext cx="4182616" cy="3136962"/>
          </a:xfrm>
        </p:spPr>
      </p:pic>
      <p:pic>
        <p:nvPicPr>
          <p:cNvPr id="7" name="Obrázek 6" descr="trilobiti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3419618"/>
            <a:ext cx="4104456" cy="3078342"/>
          </a:xfrm>
          <a:prstGeom prst="rect">
            <a:avLst/>
          </a:prstGeom>
        </p:spPr>
      </p:pic>
      <p:pic>
        <p:nvPicPr>
          <p:cNvPr id="8" name="Obrázek 7" descr="trilobit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36029" y="260648"/>
            <a:ext cx="4128459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 descr="silurian_sea_life_by_zdenek_bur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708920"/>
            <a:ext cx="3390900" cy="3810000"/>
          </a:xfrm>
          <a:prstGeom prst="rect">
            <a:avLst/>
          </a:prstGeom>
        </p:spPr>
      </p:pic>
      <p:pic>
        <p:nvPicPr>
          <p:cNvPr id="4" name="Obrázek 3" descr="orthoceras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73420" y="260648"/>
            <a:ext cx="4698522" cy="6264696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23528" y="188640"/>
            <a:ext cx="403244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Prvohorní silurské moře</a:t>
            </a:r>
          </a:p>
          <a:p>
            <a:r>
              <a:rPr lang="cs-CZ" sz="2400" dirty="0" smtClean="0"/>
              <a:t>Koráli, ramenonožci, lilijice, žahavci</a:t>
            </a:r>
          </a:p>
          <a:p>
            <a:r>
              <a:rPr lang="cs-CZ" sz="2400" dirty="0" smtClean="0"/>
              <a:t>Zkameněliny – fosilie – </a:t>
            </a:r>
          </a:p>
          <a:p>
            <a:r>
              <a:rPr lang="cs-CZ" sz="2400" dirty="0" err="1" smtClean="0"/>
              <a:t>Orthoceras</a:t>
            </a:r>
            <a:r>
              <a:rPr lang="cs-CZ" sz="2400" dirty="0" smtClean="0"/>
              <a:t> – hlavonožec</a:t>
            </a:r>
          </a:p>
          <a:p>
            <a:r>
              <a:rPr lang="cs-CZ" dirty="0" smtClean="0">
                <a:hlinkClick r:id="rId4"/>
              </a:rPr>
              <a:t>http://en.wikipedia.org/wiki/Orthoceras</a:t>
            </a:r>
            <a:r>
              <a:rPr lang="cs-CZ" dirty="0" smtClean="0"/>
              <a:t> </a:t>
            </a:r>
          </a:p>
          <a:p>
            <a:r>
              <a:rPr lang="cs-CZ" dirty="0" smtClean="0">
                <a:hlinkClick r:id="rId4"/>
              </a:rPr>
              <a:t>http://en.wikipedia.org/wiki/Orthoceras</a:t>
            </a:r>
            <a:r>
              <a:rPr lang="cs-CZ" dirty="0" smtClean="0"/>
              <a:t> 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545</TotalTime>
  <Words>1139</Words>
  <Application>Microsoft Office PowerPoint</Application>
  <PresentationFormat>Předvádění na obrazovce (4:3)</PresentationFormat>
  <Paragraphs>134</Paragraphs>
  <Slides>29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29</vt:i4>
      </vt:variant>
    </vt:vector>
  </HeadingPairs>
  <TitlesOfParts>
    <vt:vector size="30" baseType="lpstr">
      <vt:lpstr>Motiv sady Office</vt:lpstr>
      <vt:lpstr>Gymnázium Joachima Barranda Beroun, Talichova 824, Beroun 2, 26601 tel., +420 (311) 623435, +420 (311) 621232, fax: +420 (311) 623435 www.gymberoun.cz  lidinsky@gymberoun.cz,  IČ: 47558407,  č.ú. 775 711 0297 / 0100 u KB Beroun   </vt:lpstr>
      <vt:lpstr>Klíčová slova</vt:lpstr>
      <vt:lpstr>Prvohory (paleozoikum) – 340 milionů let  asi v období před 550 – 210 lety</vt:lpstr>
      <vt:lpstr>Evoluce </vt:lpstr>
      <vt:lpstr>Snímek 5</vt:lpstr>
      <vt:lpstr>Fosiliemi doložené formy života</vt:lpstr>
      <vt:lpstr>Joachim Barrande – 1799 - 1883</vt:lpstr>
      <vt:lpstr>Trilobiti – trojlaločnatci - zkameněliny vůdčího organismu prvohor  - členovci žijící na dně šelfů prvohorních oceánů - celá řada zkamenělin jsou jílovým materiálem vyplněné svlečky  - velikost - od  několika mm do 75 cm </vt:lpstr>
      <vt:lpstr>Snímek 9</vt:lpstr>
      <vt:lpstr>Snímek 10</vt:lpstr>
      <vt:lpstr>Evoluce rostlin</vt:lpstr>
      <vt:lpstr>Snímek 12</vt:lpstr>
      <vt:lpstr>Snímek 13</vt:lpstr>
      <vt:lpstr>Snímek 14</vt:lpstr>
      <vt:lpstr>Horotvorné procesy</vt:lpstr>
      <vt:lpstr>Další charakteristiky prvohor</vt:lpstr>
      <vt:lpstr>Snímek 17</vt:lpstr>
      <vt:lpstr>Evoluce rostlin</vt:lpstr>
      <vt:lpstr>Evoluce živočichů</vt:lpstr>
      <vt:lpstr>Snímek 20</vt:lpstr>
      <vt:lpstr>Amoniti</vt:lpstr>
      <vt:lpstr>Orogeneze druhohor</vt:lpstr>
      <vt:lpstr>Snímek 23</vt:lpstr>
      <vt:lpstr>Snímek 24</vt:lpstr>
      <vt:lpstr>Snímek 25</vt:lpstr>
      <vt:lpstr>Snímek 26</vt:lpstr>
      <vt:lpstr>Snímek 27</vt:lpstr>
      <vt:lpstr>Snímek 28</vt:lpstr>
      <vt:lpstr>Použitá literatura a webové stránky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Gymnázium Joachima Barranda Beroun, Talichova 824, Beroun 2, 26601 tel., +420 (311) 623435, +420 (311) 621232, fax: +420 (311) 623435 www.gymberoun.cz  lidinsky@gymberoun.cz,  IČ: 47558407,  č.ú. 775 711 0297 / 0100 u KB Beroun</dc:title>
  <dc:creator>stepnickova</dc:creator>
  <cp:lastModifiedBy>stepnickova</cp:lastModifiedBy>
  <cp:revision>76</cp:revision>
  <dcterms:created xsi:type="dcterms:W3CDTF">2013-01-11T17:05:52Z</dcterms:created>
  <dcterms:modified xsi:type="dcterms:W3CDTF">2013-03-19T19:01:19Z</dcterms:modified>
</cp:coreProperties>
</file>