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6" r:id="rId7"/>
    <p:sldId id="262" r:id="rId8"/>
    <p:sldId id="263" r:id="rId9"/>
    <p:sldId id="267" r:id="rId10"/>
    <p:sldId id="264" r:id="rId11"/>
    <p:sldId id="265" r:id="rId12"/>
    <p:sldId id="268" r:id="rId13"/>
    <p:sldId id="257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28.1.2013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.php%253Fp%253D13126%2526sid%253D971fd6d024f3c38754d8fc61bd163256%3B454%3B33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7" Type="http://schemas.openxmlformats.org/officeDocument/2006/relationships/hyperlink" Target="http://muzeum.geology.cz/d.pl?item=143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VY_32_INOVACE_2615</a:t>
            </a:r>
          </a:p>
          <a:p>
            <a:pPr algn="ctr"/>
            <a:r>
              <a:rPr lang="cs-CZ" sz="4000" b="1" dirty="0"/>
              <a:t>Prahory a starohory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Starohory:  2,5  - 0,5 mld. let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 smtClean="0"/>
              <a:t>Nejdelší </a:t>
            </a:r>
            <a:r>
              <a:rPr lang="cs-CZ" dirty="0" smtClean="0"/>
              <a:t>období geologických dějin Země</a:t>
            </a:r>
          </a:p>
          <a:p>
            <a:r>
              <a:rPr lang="cs-CZ" dirty="0" smtClean="0"/>
              <a:t>Původní samostatné </a:t>
            </a:r>
            <a:r>
              <a:rPr lang="cs-CZ" dirty="0" err="1" smtClean="0"/>
              <a:t>prakontinenty</a:t>
            </a:r>
            <a:r>
              <a:rPr lang="cs-CZ" dirty="0" smtClean="0"/>
              <a:t> se spojují v jeden </a:t>
            </a:r>
            <a:r>
              <a:rPr lang="cs-CZ" b="1" dirty="0" smtClean="0"/>
              <a:t>obrovský </a:t>
            </a:r>
            <a:r>
              <a:rPr lang="cs-CZ" b="1" dirty="0" err="1" smtClean="0"/>
              <a:t>prakontinent</a:t>
            </a:r>
            <a:endParaRPr lang="cs-CZ" b="1" dirty="0" smtClean="0"/>
          </a:p>
          <a:p>
            <a:r>
              <a:rPr lang="cs-CZ" dirty="0" smtClean="0"/>
              <a:t>Nejstudenější období planety – „sněhová koule“ – je to souhra celé řady vlivů (např. snadněji vychládající velký blok pevniny, snížení slunečního osvitu a menší projevy sopečné činnosti)</a:t>
            </a:r>
          </a:p>
          <a:p>
            <a:r>
              <a:rPr lang="cs-CZ" dirty="0" smtClean="0"/>
              <a:t>Toto období ukončila </a:t>
            </a:r>
            <a:r>
              <a:rPr lang="cs-CZ" b="1" dirty="0" smtClean="0"/>
              <a:t>zvýšená sopečná činnost</a:t>
            </a:r>
          </a:p>
          <a:p>
            <a:r>
              <a:rPr lang="cs-CZ" dirty="0" smtClean="0"/>
              <a:t>Konec starohor je ve znamení </a:t>
            </a:r>
            <a:r>
              <a:rPr lang="cs-CZ" b="1" dirty="0" err="1" smtClean="0"/>
              <a:t>kadomského</a:t>
            </a:r>
            <a:r>
              <a:rPr lang="cs-CZ" b="1" dirty="0" smtClean="0"/>
              <a:t> vrásnění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Život ve starohorách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Kyslíkatá atmosféra podpořila vznik aerobních forem života – nejprve aerobních </a:t>
            </a:r>
            <a:r>
              <a:rPr lang="cs-CZ" dirty="0" err="1" smtClean="0"/>
              <a:t>prokaryot</a:t>
            </a:r>
            <a:r>
              <a:rPr lang="cs-CZ" dirty="0" smtClean="0"/>
              <a:t>, ve druhé fázi aerobních </a:t>
            </a:r>
            <a:r>
              <a:rPr lang="cs-CZ" dirty="0" err="1" smtClean="0"/>
              <a:t>eukaryot</a:t>
            </a:r>
            <a:r>
              <a:rPr lang="cs-CZ" dirty="0" smtClean="0"/>
              <a:t> – živočišného a rostlinného typu - jednobuněčné formy (asi jako dnešní prvoci a jednobuněčné řasy</a:t>
            </a:r>
            <a:r>
              <a:rPr lang="cs-CZ" dirty="0" smtClean="0"/>
              <a:t>)</a:t>
            </a:r>
          </a:p>
          <a:p>
            <a:r>
              <a:rPr lang="cs-CZ" dirty="0" smtClean="0"/>
              <a:t>Z konce starohor jsou známé i mnohobuněčné formy života – vyvinuté jsou pravděpodobně všechny v současnosti známé kmeny mnohobuněčných organismů (rostlin, živočichů) – i strunatců (</a:t>
            </a:r>
            <a:r>
              <a:rPr lang="cs-CZ" dirty="0" err="1" smtClean="0"/>
              <a:t>graptoliti</a:t>
            </a:r>
            <a:r>
              <a:rPr lang="cs-CZ" dirty="0" smtClean="0"/>
              <a:t>)</a:t>
            </a:r>
          </a:p>
          <a:p>
            <a:r>
              <a:rPr lang="cs-CZ" dirty="0" smtClean="0"/>
              <a:t>Dramatické snížení teploty vedlo k obrovskému vymírání tzv. </a:t>
            </a:r>
            <a:r>
              <a:rPr lang="cs-CZ" b="1" dirty="0" err="1" smtClean="0"/>
              <a:t>ediakarské</a:t>
            </a:r>
            <a:r>
              <a:rPr lang="cs-CZ" b="1" dirty="0" smtClean="0"/>
              <a:t> fauny</a:t>
            </a:r>
          </a:p>
          <a:p>
            <a:r>
              <a:rPr lang="cs-CZ" dirty="0" smtClean="0"/>
              <a:t>Život na Zemi zachránily </a:t>
            </a:r>
            <a:r>
              <a:rPr lang="cs-CZ" b="1" dirty="0" smtClean="0"/>
              <a:t>sopky</a:t>
            </a:r>
          </a:p>
          <a:p>
            <a:r>
              <a:rPr lang="cs-CZ" b="1" dirty="0" smtClean="0"/>
              <a:t>Celé období prahor a starohor se nazývá prekambrium</a:t>
            </a:r>
          </a:p>
          <a:p>
            <a:r>
              <a:rPr lang="cs-CZ" b="1" dirty="0" smtClean="0"/>
              <a:t>Život se rozvíjí ve vodě</a:t>
            </a:r>
            <a:endParaRPr lang="cs-CZ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Ukázka </a:t>
            </a:r>
            <a:r>
              <a:rPr lang="cs-CZ" b="1" dirty="0" err="1" smtClean="0"/>
              <a:t>ediakarské</a:t>
            </a:r>
            <a:r>
              <a:rPr lang="cs-CZ" b="1" dirty="0" smtClean="0"/>
              <a:t> fauny</a:t>
            </a:r>
            <a:endParaRPr lang="cs-CZ" b="1" dirty="0"/>
          </a:p>
        </p:txBody>
      </p:sp>
      <p:pic>
        <p:nvPicPr>
          <p:cNvPr id="4" name="Zástupný symbol pro obsah 3" descr="ediakarská fau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268760"/>
            <a:ext cx="5957812" cy="4383060"/>
          </a:xfrm>
        </p:spPr>
      </p:pic>
      <p:sp>
        <p:nvSpPr>
          <p:cNvPr id="5" name="TextovéPole 4"/>
          <p:cNvSpPr txBox="1"/>
          <p:nvPr/>
        </p:nvSpPr>
        <p:spPr>
          <a:xfrm>
            <a:off x="755576" y="5733256"/>
            <a:ext cx="756084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https://www.google.cz/search?num=10&amp;hl=cs&amp;site=imghp&amp;tbm=isch&amp;source=hp&amp;biw=1366&amp;bih=555&amp;q=ediakarsk%C3%A1+fauna&amp;oq=ediakarsk&amp;gs_l=img.1.0.0.1210.3591.0.5759.9.8.0.1.1.0.199.1291.1j7.8.0...0.0...</a:t>
            </a:r>
            <a:r>
              <a:rPr lang="cs-CZ" sz="1100" dirty="0" smtClean="0"/>
              <a:t>1ac.1.73NUr1LpQgc#imgrc=wW2g7rqNS2uRZM%3A%3BAxVJCHnI6NjaDM%3Bhttp%253A%252F%252Fwww.halfhollowhills.k12.ny.us%252Fuploaded%252FUser_Folders%252Fspecial_projects%252FAP_BIO_04%252Fburgess.jpg%3Bhttp%253A%252F%252Fforum.wildprehistory.org%252Fviewtopic</a:t>
            </a:r>
            <a:r>
              <a:rPr lang="cs-CZ" sz="1100" dirty="0" smtClean="0">
                <a:hlinkClick r:id="rId3" action="ppaction://hlinkfile"/>
              </a:rPr>
              <a:t>.php%253Fp%253D13126%2526sid%253D971fd6d024f3c38754d8fc61bd163256%3B454%3B334</a:t>
            </a:r>
            <a:r>
              <a:rPr lang="cs-CZ" sz="1100" dirty="0" smtClean="0"/>
              <a:t> </a:t>
            </a:r>
            <a:endParaRPr lang="cs-CZ" sz="11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</a:t>
            </a:r>
            <a:r>
              <a:rPr lang="cs-CZ" dirty="0" smtClean="0">
                <a:hlinkClick r:id="rId6"/>
              </a:rPr>
              <a:t>is.muni.cz/do/1499/el/estud/pedf/js07/mineraly/materialy/pages/predmluva.html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</a:t>
            </a:r>
            <a:r>
              <a:rPr lang="cs-CZ" dirty="0" smtClean="0">
                <a:hlinkClick r:id="rId7"/>
              </a:rPr>
              <a:t>muzeum.geology.</a:t>
            </a:r>
            <a:r>
              <a:rPr lang="cs-CZ" dirty="0" err="1" smtClean="0">
                <a:hlinkClick r:id="rId7"/>
              </a:rPr>
              <a:t>cz</a:t>
            </a:r>
            <a:r>
              <a:rPr lang="cs-CZ" dirty="0" smtClean="0">
                <a:hlinkClick r:id="rId7"/>
              </a:rPr>
              <a:t>/</a:t>
            </a:r>
            <a:r>
              <a:rPr lang="cs-CZ" dirty="0" err="1" smtClean="0">
                <a:hlinkClick r:id="rId7"/>
              </a:rPr>
              <a:t>d.pl</a:t>
            </a:r>
            <a:r>
              <a:rPr lang="cs-CZ" dirty="0" smtClean="0">
                <a:hlinkClick r:id="rId7"/>
              </a:rPr>
              <a:t>?</a:t>
            </a:r>
            <a:r>
              <a:rPr lang="cs-CZ" dirty="0" err="1" smtClean="0">
                <a:hlinkClick r:id="rId7"/>
              </a:rPr>
              <a:t>item</a:t>
            </a:r>
            <a:r>
              <a:rPr lang="cs-CZ" dirty="0" smtClean="0">
                <a:hlinkClick r:id="rId7"/>
              </a:rPr>
              <a:t>=143</a:t>
            </a:r>
            <a:r>
              <a:rPr lang="cs-CZ" dirty="0" smtClean="0"/>
              <a:t> </a:t>
            </a:r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idealismus, materialismus, prvky, sloučeniny – anorganické, organické, </a:t>
            </a:r>
            <a:r>
              <a:rPr lang="cs-CZ" dirty="0" err="1" smtClean="0"/>
              <a:t>makrobiogenní</a:t>
            </a:r>
            <a:r>
              <a:rPr lang="cs-CZ" dirty="0" smtClean="0"/>
              <a:t> prvky, koacervát, mikrosféra, fázové rozhraní, </a:t>
            </a:r>
            <a:r>
              <a:rPr lang="cs-CZ" dirty="0" err="1" smtClean="0"/>
              <a:t>eobiont</a:t>
            </a:r>
            <a:r>
              <a:rPr lang="cs-CZ" dirty="0" smtClean="0"/>
              <a:t>, </a:t>
            </a:r>
            <a:r>
              <a:rPr lang="cs-CZ" dirty="0" err="1" smtClean="0"/>
              <a:t>heterotrof</a:t>
            </a:r>
            <a:r>
              <a:rPr lang="cs-CZ" dirty="0" smtClean="0"/>
              <a:t>, </a:t>
            </a:r>
            <a:r>
              <a:rPr lang="cs-CZ" dirty="0" err="1" smtClean="0"/>
              <a:t>autotrof</a:t>
            </a:r>
            <a:r>
              <a:rPr lang="cs-CZ" dirty="0" smtClean="0"/>
              <a:t>, </a:t>
            </a:r>
            <a:r>
              <a:rPr lang="cs-CZ" dirty="0" err="1" smtClean="0"/>
              <a:t>prokaryotická</a:t>
            </a:r>
            <a:r>
              <a:rPr lang="cs-CZ" dirty="0" smtClean="0"/>
              <a:t> buňka, eukaryotická buňka, organely, prahory, starohory, litosférické desky, redukční atmosféra, oxidační atmosféra, fotosyntéza, </a:t>
            </a:r>
            <a:r>
              <a:rPr lang="cs-CZ" dirty="0" err="1" smtClean="0"/>
              <a:t>ediakarská</a:t>
            </a:r>
            <a:r>
              <a:rPr lang="cs-CZ" dirty="0" smtClean="0"/>
              <a:t> fauna, celosvětové zalednění, variské vrásnění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Vznik Země a geologické dějiny Země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Planeta vzniká před 4,6 miliardami let jako výsledek shlukování kosmické hmoty</a:t>
            </a:r>
          </a:p>
          <a:p>
            <a:r>
              <a:rPr lang="cs-CZ" dirty="0" smtClean="0"/>
              <a:t>Vysoké teploty (změna kinetické energie na tepelnou po nárazech) a radioaktivita vedly k přetavení materiálů – Země „žhavá koule“</a:t>
            </a:r>
          </a:p>
          <a:p>
            <a:r>
              <a:rPr lang="cs-CZ" dirty="0" smtClean="0"/>
              <a:t>Četnost dopadů meteoritů se snižuje, planeta chladne</a:t>
            </a:r>
          </a:p>
          <a:p>
            <a:r>
              <a:rPr lang="cs-CZ" dirty="0" smtClean="0"/>
              <a:t>Geologické dějiny Země začínají před 4 miliardami let vznikem první zemské kůry – velmi křehké</a:t>
            </a:r>
          </a:p>
          <a:p>
            <a:r>
              <a:rPr lang="cs-CZ" dirty="0" smtClean="0"/>
              <a:t>Pod pevnou </a:t>
            </a:r>
            <a:r>
              <a:rPr lang="cs-CZ" dirty="0" smtClean="0"/>
              <a:t>tenkou</a:t>
            </a:r>
            <a:r>
              <a:rPr lang="cs-CZ" dirty="0" smtClean="0"/>
              <a:t> slupkou (litosférou) je žhavá hmota (magma) dále v pohybu</a:t>
            </a:r>
          </a:p>
          <a:p>
            <a:r>
              <a:rPr lang="cs-CZ" dirty="0" smtClean="0"/>
              <a:t>Projevuje se sopečnou činností, kontinentálním driftem a neustálou přeměnou povrchu planety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První atmosféra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Redukční atmosféra (vodní páry, čpavek, vodík, oxid uhličitý, sirovodík(</a:t>
            </a:r>
            <a:r>
              <a:rPr lang="cs-CZ" dirty="0" err="1" smtClean="0"/>
              <a:t>sulfan</a:t>
            </a:r>
            <a:r>
              <a:rPr lang="cs-CZ" dirty="0" smtClean="0"/>
              <a:t>), metan) – materiál pochází z komet, odnímá kyslík z prostředí – je vázán do sloučenin</a:t>
            </a:r>
          </a:p>
          <a:p>
            <a:r>
              <a:rPr lang="cs-CZ" dirty="0" smtClean="0"/>
              <a:t>Teplota povrchu planety klesla pod 100°C, to vedlo ke kondenzaci vody a vzniku prvních oceánů</a:t>
            </a:r>
          </a:p>
          <a:p>
            <a:r>
              <a:rPr lang="cs-CZ" dirty="0" smtClean="0"/>
              <a:t>Intenzivní projevy v troposféře – silné bouřky s intenzivními elektrickými výboji, silné deště, větry, vysoké teploty</a:t>
            </a:r>
          </a:p>
          <a:p>
            <a:r>
              <a:rPr lang="cs-CZ" dirty="0" smtClean="0"/>
              <a:t>Složení atmosféry, teplota oceánů a atmosférické </a:t>
            </a:r>
            <a:r>
              <a:rPr lang="cs-CZ" dirty="0" err="1" smtClean="0"/>
              <a:t>evy</a:t>
            </a:r>
            <a:r>
              <a:rPr lang="cs-CZ" dirty="0" smtClean="0"/>
              <a:t> vedly ke vzniku prvních heterotrofních forem života forem života (mikrosféry = koacerváty = </a:t>
            </a:r>
            <a:r>
              <a:rPr lang="cs-CZ" dirty="0" err="1" smtClean="0"/>
              <a:t>metabolony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Prahory: 4 – 2,5 mld. let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Nejstarší období geologických dějin Země</a:t>
            </a:r>
          </a:p>
          <a:p>
            <a:r>
              <a:rPr lang="cs-CZ" dirty="0" smtClean="0"/>
              <a:t>Utváří se první základ dnešních kontinentů</a:t>
            </a:r>
          </a:p>
          <a:p>
            <a:r>
              <a:rPr lang="cs-CZ" dirty="0" smtClean="0"/>
              <a:t>V mladé litosféře procesy probíhají rychleji než dnes – větší množství vnitřní energie Země</a:t>
            </a:r>
          </a:p>
          <a:p>
            <a:r>
              <a:rPr lang="cs-CZ" dirty="0" smtClean="0"/>
              <a:t>Prahorní horniny jsou velmi vzácné – většina je přeměněná nebo přetavená, existuje minimum původních usazených a magmatických hornin</a:t>
            </a:r>
          </a:p>
          <a:p>
            <a:r>
              <a:rPr lang="cs-CZ" dirty="0" smtClean="0"/>
              <a:t>Mořské usazeniny dokladují existenci primitivních životních forem (</a:t>
            </a:r>
            <a:r>
              <a:rPr lang="cs-CZ" dirty="0" err="1" smtClean="0"/>
              <a:t>prokaryotické</a:t>
            </a:r>
            <a:r>
              <a:rPr lang="cs-CZ" dirty="0" smtClean="0"/>
              <a:t> formy života – bakterie a sinice)</a:t>
            </a:r>
          </a:p>
          <a:p>
            <a:r>
              <a:rPr lang="cs-CZ" dirty="0" smtClean="0"/>
              <a:t>Původní heterotrofní organismy (podobné dnešním bakteriím) doplňují organismy autotrofní – </a:t>
            </a:r>
            <a:r>
              <a:rPr lang="cs-CZ" dirty="0" err="1" smtClean="0"/>
              <a:t>fotosyntetizující</a:t>
            </a:r>
            <a:r>
              <a:rPr lang="cs-CZ" dirty="0" smtClean="0"/>
              <a:t> (sinice)</a:t>
            </a:r>
          </a:p>
          <a:p>
            <a:r>
              <a:rPr lang="cs-CZ" dirty="0" smtClean="0"/>
              <a:t>Uvolňují do atmosféry kyslík, který mění složení atmosféry z redukční na oxidační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P</a:t>
            </a:r>
            <a:r>
              <a:rPr lang="cs-CZ" b="1" dirty="0" smtClean="0"/>
              <a:t>rahorní krajina</a:t>
            </a:r>
            <a:endParaRPr lang="cs-CZ" b="1" dirty="0"/>
          </a:p>
        </p:txBody>
      </p:sp>
      <p:pic>
        <p:nvPicPr>
          <p:cNvPr id="6" name="Zástupný symbol pro obsah 5" descr="praho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836712"/>
            <a:ext cx="6480720" cy="5450776"/>
          </a:xfrm>
        </p:spPr>
      </p:pic>
      <p:sp>
        <p:nvSpPr>
          <p:cNvPr id="7" name="TextovéPole 6"/>
          <p:cNvSpPr txBox="1"/>
          <p:nvPr/>
        </p:nvSpPr>
        <p:spPr>
          <a:xfrm>
            <a:off x="1403648" y="63093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Zdeněk Burian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Oxidační atmosféra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Vláknité autotrofní sinice a heterotrofní bakterie vytváří </a:t>
            </a:r>
            <a:r>
              <a:rPr lang="cs-CZ" b="1" dirty="0" smtClean="0"/>
              <a:t>stromatolity</a:t>
            </a:r>
          </a:p>
          <a:p>
            <a:r>
              <a:rPr lang="cs-CZ" b="1" dirty="0" smtClean="0"/>
              <a:t>Stromatolit </a:t>
            </a:r>
            <a:r>
              <a:rPr lang="cs-CZ" dirty="0" smtClean="0"/>
              <a:t>je vrstvený útvar, doklad o existenci organismů uvolňujících kyslík do atmosféry</a:t>
            </a:r>
          </a:p>
          <a:p>
            <a:r>
              <a:rPr lang="cs-CZ" dirty="0" smtClean="0"/>
              <a:t>Organely zajišťující fotosyntézu jsou </a:t>
            </a:r>
            <a:r>
              <a:rPr lang="cs-CZ" b="1" dirty="0" smtClean="0"/>
              <a:t>PLASTIDY</a:t>
            </a:r>
          </a:p>
          <a:p>
            <a:r>
              <a:rPr lang="cs-CZ" dirty="0" smtClean="0"/>
              <a:t>Éra </a:t>
            </a:r>
            <a:r>
              <a:rPr lang="cs-CZ" b="1" dirty="0" smtClean="0"/>
              <a:t>„všeobecného rezivění“ </a:t>
            </a:r>
            <a:r>
              <a:rPr lang="cs-CZ" dirty="0" smtClean="0"/>
              <a:t>– kyslík uvolněný do atmosféry reaguje s prvky i sloučeninami – oxidační reakce – z této doby je zachováno velké množství železných rud v povrchových vrstvách litosféry</a:t>
            </a:r>
          </a:p>
          <a:p>
            <a:r>
              <a:rPr lang="cs-CZ" b="1" dirty="0" smtClean="0"/>
              <a:t>Teprve po „nasycení“ chemických vazeb je kyslík hromaděn v atmosféře </a:t>
            </a:r>
            <a:r>
              <a:rPr lang="cs-CZ" dirty="0" smtClean="0"/>
              <a:t>(v čase různě kolísá)</a:t>
            </a:r>
          </a:p>
          <a:p>
            <a:r>
              <a:rPr lang="cs-CZ" dirty="0" smtClean="0"/>
              <a:t>Dosud pouze  </a:t>
            </a:r>
            <a:r>
              <a:rPr lang="cs-CZ" b="1" dirty="0" smtClean="0"/>
              <a:t>anaerobní</a:t>
            </a:r>
            <a:r>
              <a:rPr lang="cs-CZ" dirty="0" smtClean="0"/>
              <a:t> (kyslík nevyužívající) organismy ustupují (hloubky oceánů, vnitřní parazité), vznikají nové formy </a:t>
            </a:r>
            <a:r>
              <a:rPr lang="cs-CZ" b="1" dirty="0" smtClean="0"/>
              <a:t>AEROBNÍ</a:t>
            </a:r>
            <a:r>
              <a:rPr lang="cs-CZ" dirty="0" smtClean="0"/>
              <a:t> organismů – kyslík je nezbytný k energetickým chemickým reakcím – aerobní respirace – dýchání</a:t>
            </a:r>
          </a:p>
          <a:p>
            <a:r>
              <a:rPr lang="cs-CZ" dirty="0" smtClean="0"/>
              <a:t>Aerobní respirace je uvolnění energie z chemických vazeb glukózy, probíhá  na mitochondriích</a:t>
            </a:r>
          </a:p>
          <a:p>
            <a:r>
              <a:rPr lang="cs-CZ" b="1" dirty="0" smtClean="0"/>
              <a:t>Mitochondrie</a:t>
            </a:r>
            <a:r>
              <a:rPr lang="cs-CZ" dirty="0" smtClean="0"/>
              <a:t> jsou organely eukaryotických buněk</a:t>
            </a:r>
          </a:p>
          <a:p>
            <a:r>
              <a:rPr lang="cs-CZ" dirty="0" smtClean="0"/>
              <a:t>Energie je  uvolněna pro vznik jiných sloučenin nebo pro energii spojenou s pohybem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Vývoj života v prahorách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Předpokládáme vznik života – etapa po chemické a biochemické fázi evoluce</a:t>
            </a:r>
          </a:p>
          <a:p>
            <a:r>
              <a:rPr lang="cs-CZ" dirty="0" err="1" smtClean="0"/>
              <a:t>Prokaryotické</a:t>
            </a:r>
            <a:r>
              <a:rPr lang="cs-CZ" dirty="0" smtClean="0"/>
              <a:t>  heterotrofní a </a:t>
            </a:r>
            <a:r>
              <a:rPr lang="cs-CZ" dirty="0" err="1" smtClean="0"/>
              <a:t>prokaryotické</a:t>
            </a:r>
            <a:r>
              <a:rPr lang="cs-CZ" dirty="0" smtClean="0"/>
              <a:t> autotrofní anaerobní typy organismů (jednoduché formy života – asi jako dnešní bakterie)</a:t>
            </a:r>
          </a:p>
          <a:p>
            <a:r>
              <a:rPr lang="cs-CZ" dirty="0" err="1" smtClean="0"/>
              <a:t>Prokaryotické</a:t>
            </a:r>
            <a:r>
              <a:rPr lang="cs-CZ" dirty="0" smtClean="0"/>
              <a:t>  heterotrofní a </a:t>
            </a:r>
            <a:r>
              <a:rPr lang="cs-CZ" dirty="0" err="1" smtClean="0"/>
              <a:t>prokaryotické</a:t>
            </a:r>
            <a:r>
              <a:rPr lang="cs-CZ" dirty="0" smtClean="0"/>
              <a:t> autotrofní </a:t>
            </a:r>
            <a:r>
              <a:rPr lang="cs-CZ" dirty="0" smtClean="0"/>
              <a:t>aerobní </a:t>
            </a:r>
            <a:r>
              <a:rPr lang="cs-CZ" dirty="0" smtClean="0"/>
              <a:t>typy organismů (jednoduché formy života – asi jako dnešní bakterie a sinice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Prahory jsou typické vývojem metabolických drah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cs-CZ" b="1" dirty="0" smtClean="0"/>
              <a:t>Vývoj prvních životních forem </a:t>
            </a:r>
            <a:endParaRPr lang="cs-CZ" b="1" dirty="0"/>
          </a:p>
        </p:txBody>
      </p:sp>
      <p:pic>
        <p:nvPicPr>
          <p:cNvPr id="4" name="Zástupný symbol pro obsah 3" descr="blín_evoluce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6790465" cy="5044795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115616" y="63093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Matěj Blín, 2013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819</Words>
  <Application>Microsoft Office PowerPoint</Application>
  <PresentationFormat>Předvádění na obrazovce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Vznik Země a geologické dějiny Země</vt:lpstr>
      <vt:lpstr>První atmosféra</vt:lpstr>
      <vt:lpstr>Prahory: 4 – 2,5 mld. let</vt:lpstr>
      <vt:lpstr>Prahorní krajina</vt:lpstr>
      <vt:lpstr>Oxidační atmosféra</vt:lpstr>
      <vt:lpstr>Vývoj života v prahorách</vt:lpstr>
      <vt:lpstr>Vývoj prvních životních forem </vt:lpstr>
      <vt:lpstr>Starohory:  2,5  - 0,5 mld. let</vt:lpstr>
      <vt:lpstr>Život ve starohorách</vt:lpstr>
      <vt:lpstr>Ukázka ediakarské fauny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47</cp:revision>
  <dcterms:created xsi:type="dcterms:W3CDTF">2013-01-11T17:05:52Z</dcterms:created>
  <dcterms:modified xsi:type="dcterms:W3CDTF">2013-01-28T22:21:14Z</dcterms:modified>
</cp:coreProperties>
</file>