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8" r:id="rId3"/>
    <p:sldId id="259" r:id="rId4"/>
    <p:sldId id="263" r:id="rId5"/>
    <p:sldId id="262" r:id="rId6"/>
    <p:sldId id="260" r:id="rId7"/>
    <p:sldId id="261" r:id="rId8"/>
    <p:sldId id="264" r:id="rId9"/>
    <p:sldId id="265" r:id="rId10"/>
    <p:sldId id="266" r:id="rId11"/>
    <p:sldId id="268" r:id="rId12"/>
    <p:sldId id="267" r:id="rId13"/>
    <p:sldId id="286" r:id="rId14"/>
    <p:sldId id="269" r:id="rId15"/>
    <p:sldId id="272" r:id="rId16"/>
    <p:sldId id="270" r:id="rId17"/>
    <p:sldId id="271" r:id="rId18"/>
    <p:sldId id="273" r:id="rId19"/>
    <p:sldId id="274" r:id="rId20"/>
    <p:sldId id="282" r:id="rId21"/>
    <p:sldId id="275" r:id="rId22"/>
    <p:sldId id="276" r:id="rId23"/>
    <p:sldId id="277" r:id="rId24"/>
    <p:sldId id="278" r:id="rId25"/>
    <p:sldId id="281" r:id="rId26"/>
    <p:sldId id="279" r:id="rId27"/>
    <p:sldId id="284" r:id="rId28"/>
    <p:sldId id="280" r:id="rId29"/>
    <p:sldId id="283" r:id="rId30"/>
    <p:sldId id="285" r:id="rId31"/>
    <p:sldId id="287" r:id="rId32"/>
    <p:sldId id="288" r:id="rId33"/>
    <p:sldId id="257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68" d="100"/>
          <a:sy n="68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EB956-1133-49A0-A88D-2FDB8988E07E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BEEBD-A103-4EA7-AAAC-5B178DA5502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BEEBD-A103-4EA7-AAAC-5B178DA55023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idinsky@gymberoun.cz" TargetMode="External"/><Relationship Id="rId2" Type="http://schemas.openxmlformats.org/officeDocument/2006/relationships/hyperlink" Target="http://www.gymberoun.cz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uh.edu/ia/farfel/images/jOro.gif" TargetMode="External"/><Relationship Id="rId4" Type="http://schemas.openxmlformats.org/officeDocument/2006/relationships/hyperlink" Target="http://en.wikipedia.org/wiki/Stanley_Miller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en.wikipedia.org/wiki/J._B._S._Haldane" TargetMode="External"/><Relationship Id="rId4" Type="http://schemas.openxmlformats.org/officeDocument/2006/relationships/hyperlink" Target="http://en.wikipedia.org/wiki/Sidney_W._Fo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en.wikipedia.org/wiki/James_D._Watson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Miller%E2%80%93Urey_experimen" TargetMode="Externa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Geologick%C3%BD_%C4%8Das" TargetMode="External"/><Relationship Id="rId3" Type="http://schemas.openxmlformats.org/officeDocument/2006/relationships/hyperlink" Target="http://web.natur.cuni.cz/ugmnz/mineral/" TargetMode="External"/><Relationship Id="rId7" Type="http://schemas.openxmlformats.org/officeDocument/2006/relationships/hyperlink" Target="http://cs.wikipedia.org/wiki/Zem%C4%9B" TargetMode="External"/><Relationship Id="rId2" Type="http://schemas.openxmlformats.org/officeDocument/2006/relationships/hyperlink" Target="http://www.zatlanka.cz/vyukove-material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s.muni.cz/do/1499/el/estud/pedf/js07/mineraly/materialy/pages/predmluva.html" TargetMode="External"/><Relationship Id="rId5" Type="http://schemas.openxmlformats.org/officeDocument/2006/relationships/hyperlink" Target="http://www.sci.muni.cz/mineralogie/" TargetMode="External"/><Relationship Id="rId10" Type="http://schemas.openxmlformats.org/officeDocument/2006/relationships/hyperlink" Target="http://cs.wikipedia.org/wiki/Miller%C5%AFv-Urey%C5%AFv_experiment" TargetMode="External"/><Relationship Id="rId4" Type="http://schemas.openxmlformats.org/officeDocument/2006/relationships/hyperlink" Target="http://geologie.vsb.cz/mineralogie/" TargetMode="External"/><Relationship Id="rId9" Type="http://schemas.openxmlformats.org/officeDocument/2006/relationships/hyperlink" Target="http://cs.wikipedia.org/wiki/Vznik_%C5%BEivot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Teilhard_de_Chardin" TargetMode="External"/><Relationship Id="rId4" Type="http://schemas.openxmlformats.org/officeDocument/2006/relationships/hyperlink" Target="http://cs.wikipedia.org/wiki/Linn%C3%A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cs.wikipedia.org/wiki/Lamarck" TargetMode="External"/><Relationship Id="rId4" Type="http://schemas.openxmlformats.org/officeDocument/2006/relationships/hyperlink" Target="http://cs.wikipedia.org/wiki/Georges_Cuvier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z/search?num=10&amp;hl=cs&amp;site=imghp&amp;tbm=isch&amp;source=hp&amp;biw=1366&amp;bih=555&amp;oq=Svante+Arheniem+&amp;gs_l=img.3...3456.3456.0.4823.1.1.0.0.0.0.168.168.0j1.1.0...0.0...1ac.1.gK1H4gTBmx4&amp;q=Svante%20Arheniem&amp;tbo=d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hyperlink" Target="http://cs.wikipedia.org/wiki/Charles_Darwi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John_Desmond_Bernal" TargetMode="External"/><Relationship Id="rId2" Type="http://schemas.openxmlformats.org/officeDocument/2006/relationships/hyperlink" Target="http://www.uh.edu/ia/farfel/images/jOro.gif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35696" y="2636912"/>
            <a:ext cx="6840760" cy="648072"/>
          </a:xfrm>
        </p:spPr>
        <p:txBody>
          <a:bodyPr>
            <a:noAutofit/>
          </a:bodyPr>
          <a:lstStyle/>
          <a:p>
            <a:pPr algn="l"/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Gymnázium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Joachima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Barranda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Beroun,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Talichova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824, Beroun 2, 26601</a:t>
            </a:r>
            <a:br>
              <a:rPr lang="cs-CZ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tel., +420 (311) 623435, +420 (311) 621232, fax: +420 (311) 623435 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www.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lidinsky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,  IČ: 47558407,  </a:t>
            </a:r>
            <a:r>
              <a:rPr lang="cs-CZ" sz="1600" dirty="0" err="1">
                <a:latin typeface="Times New Roman" pitchFamily="18" charset="0"/>
                <a:cs typeface="Times New Roman" pitchFamily="18" charset="0"/>
              </a:rPr>
              <a:t>č.ú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. 775 711 0297 / 0100 u KB Beroun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cs-CZ" sz="1600" dirty="0"/>
              <a:t/>
            </a:r>
            <a:br>
              <a:rPr lang="cs-CZ" sz="1600" dirty="0"/>
            </a:b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b="1" dirty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4704"/>
            <a:ext cx="7848872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204864"/>
            <a:ext cx="1152128" cy="108012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ovéPole 7"/>
          <p:cNvSpPr txBox="1"/>
          <p:nvPr/>
        </p:nvSpPr>
        <p:spPr>
          <a:xfrm>
            <a:off x="1115616" y="3933056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VY_32_INOVACE_2614</a:t>
            </a:r>
          </a:p>
          <a:p>
            <a:pPr algn="ctr"/>
            <a:r>
              <a:rPr lang="cs-CZ" sz="4000" b="1" dirty="0"/>
              <a:t>Vznik a vývoj života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Vědci zabývající se vznikem a vývojem  života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340768"/>
            <a:ext cx="4040188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err="1" smtClean="0"/>
              <a:t>Stanley</a:t>
            </a:r>
            <a:r>
              <a:rPr lang="cs-CZ" dirty="0" smtClean="0"/>
              <a:t> Miller – americký biolog a chemik (1930 – 2007)</a:t>
            </a:r>
            <a:endParaRPr lang="cs-CZ" dirty="0"/>
          </a:p>
        </p:txBody>
      </p:sp>
      <p:pic>
        <p:nvPicPr>
          <p:cNvPr id="7" name="Zástupný symbol pro obsah 6" descr="Miller1999_no_fram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936085"/>
            <a:ext cx="2952328" cy="4373235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16016" y="1268760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err="1" smtClean="0"/>
              <a:t>Joan</a:t>
            </a:r>
            <a:r>
              <a:rPr lang="cs-CZ" dirty="0" smtClean="0"/>
              <a:t> </a:t>
            </a:r>
            <a:r>
              <a:rPr lang="cs-CZ" dirty="0" err="1" smtClean="0"/>
              <a:t>Oró</a:t>
            </a:r>
            <a:r>
              <a:rPr lang="cs-CZ" dirty="0" smtClean="0"/>
              <a:t> – americký biochemik (1923 – 2004)</a:t>
            </a:r>
          </a:p>
        </p:txBody>
      </p:sp>
      <p:pic>
        <p:nvPicPr>
          <p:cNvPr id="10" name="Zástupný symbol pro obsah 9" descr="jOro2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3240360" cy="4378437"/>
          </a:xfrm>
        </p:spPr>
      </p:pic>
      <p:sp>
        <p:nvSpPr>
          <p:cNvPr id="8" name="TextovéPole 7"/>
          <p:cNvSpPr txBox="1"/>
          <p:nvPr/>
        </p:nvSpPr>
        <p:spPr>
          <a:xfrm>
            <a:off x="143000" y="6488668"/>
            <a:ext cx="9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http://en.wikipedia.org/wiki/Stanley_Miller</a:t>
            </a:r>
            <a:r>
              <a:rPr lang="cs-CZ" dirty="0" smtClean="0"/>
              <a:t>, </a:t>
            </a:r>
            <a:r>
              <a:rPr lang="cs-CZ" dirty="0" smtClean="0">
                <a:hlinkClick r:id="rId5"/>
              </a:rPr>
              <a:t>http://www.</a:t>
            </a:r>
            <a:r>
              <a:rPr lang="cs-CZ" dirty="0" err="1" smtClean="0">
                <a:hlinkClick r:id="rId5"/>
              </a:rPr>
              <a:t>uh.edu</a:t>
            </a:r>
            <a:r>
              <a:rPr lang="cs-CZ" dirty="0" smtClean="0">
                <a:hlinkClick r:id="rId5"/>
              </a:rPr>
              <a:t>/</a:t>
            </a:r>
            <a:r>
              <a:rPr lang="cs-CZ" dirty="0" err="1" smtClean="0">
                <a:hlinkClick r:id="rId5"/>
              </a:rPr>
              <a:t>ia</a:t>
            </a:r>
            <a:r>
              <a:rPr lang="cs-CZ" dirty="0" smtClean="0">
                <a:hlinkClick r:id="rId5"/>
              </a:rPr>
              <a:t>/</a:t>
            </a:r>
            <a:r>
              <a:rPr lang="cs-CZ" dirty="0" err="1" smtClean="0">
                <a:hlinkClick r:id="rId5"/>
              </a:rPr>
              <a:t>farfel</a:t>
            </a:r>
            <a:r>
              <a:rPr lang="cs-CZ" dirty="0" smtClean="0">
                <a:hlinkClick r:id="rId5"/>
              </a:rPr>
              <a:t>/</a:t>
            </a:r>
            <a:r>
              <a:rPr lang="cs-CZ" dirty="0" err="1" smtClean="0">
                <a:hlinkClick r:id="rId5"/>
              </a:rPr>
              <a:t>images</a:t>
            </a:r>
            <a:r>
              <a:rPr lang="cs-CZ" dirty="0" smtClean="0">
                <a:hlinkClick r:id="rId5"/>
              </a:rPr>
              <a:t>/</a:t>
            </a:r>
            <a:r>
              <a:rPr lang="cs-CZ" dirty="0" err="1" smtClean="0">
                <a:hlinkClick r:id="rId5"/>
              </a:rPr>
              <a:t>jOro.gif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Vědci zabývající se vznikem a vývojem  života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b="1" dirty="0" smtClean="0"/>
              <a:t>S. W. Fox, americký biochemik, (1912 – 1998)</a:t>
            </a:r>
            <a:endParaRPr lang="cs-CZ" b="1" dirty="0"/>
          </a:p>
        </p:txBody>
      </p:sp>
      <p:pic>
        <p:nvPicPr>
          <p:cNvPr id="7" name="Zástupný symbol pro obsah 6" descr="441px-SidneyWFox_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99592" y="2204864"/>
            <a:ext cx="2808312" cy="3820833"/>
          </a:xfrm>
        </p:spPr>
      </p:pic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5102225" y="1484784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J. B. S. </a:t>
            </a:r>
            <a:r>
              <a:rPr lang="cs-CZ" dirty="0" err="1" smtClean="0"/>
              <a:t>Haldane</a:t>
            </a:r>
            <a:r>
              <a:rPr lang="cs-CZ" dirty="0" smtClean="0"/>
              <a:t>, britský biochemik (1892 – 1964)</a:t>
            </a:r>
            <a:endParaRPr lang="cs-CZ" dirty="0"/>
          </a:p>
        </p:txBody>
      </p:sp>
      <p:pic>
        <p:nvPicPr>
          <p:cNvPr id="11" name="Zástupný symbol pro obsah 10" descr="J__B__S__Haldan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36096" y="2204864"/>
            <a:ext cx="2582506" cy="3888432"/>
          </a:xfrm>
        </p:spPr>
      </p:pic>
      <p:sp>
        <p:nvSpPr>
          <p:cNvPr id="8" name="TextovéPole 7"/>
          <p:cNvSpPr txBox="1"/>
          <p:nvPr/>
        </p:nvSpPr>
        <p:spPr>
          <a:xfrm>
            <a:off x="179512" y="6237312"/>
            <a:ext cx="896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http://en.wikipedia.org/wiki/Sidney_W._Fox</a:t>
            </a:r>
            <a:r>
              <a:rPr lang="cs-CZ" dirty="0" smtClean="0"/>
              <a:t>, </a:t>
            </a:r>
            <a:r>
              <a:rPr lang="cs-CZ" dirty="0" smtClean="0">
                <a:hlinkClick r:id="rId5"/>
              </a:rPr>
              <a:t>http://en.wikipedia.org/wiki/J._B._S._Haldane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Vědci zabývající se vznikem a vývojem  života – objasnili strukturu DNA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F. H. C. </a:t>
            </a:r>
            <a:r>
              <a:rPr lang="cs-CZ" dirty="0" err="1" smtClean="0"/>
              <a:t>Crick</a:t>
            </a:r>
            <a:r>
              <a:rPr lang="cs-CZ" dirty="0" smtClean="0"/>
              <a:t> – anglický biochemik(1916 – 2004)</a:t>
            </a:r>
            <a:endParaRPr lang="cs-CZ" dirty="0"/>
          </a:p>
        </p:txBody>
      </p:sp>
      <p:pic>
        <p:nvPicPr>
          <p:cNvPr id="7" name="Zástupný symbol pro obsah 6" descr="Crick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36912"/>
            <a:ext cx="4059513" cy="3024336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J. D. </a:t>
            </a:r>
            <a:r>
              <a:rPr lang="cs-CZ" dirty="0" err="1" smtClean="0"/>
              <a:t>Watson</a:t>
            </a:r>
            <a:r>
              <a:rPr lang="cs-CZ" dirty="0" smtClean="0"/>
              <a:t> – americký biochemik , 1928</a:t>
            </a:r>
            <a:endParaRPr lang="cs-CZ" dirty="0"/>
          </a:p>
        </p:txBody>
      </p:sp>
      <p:pic>
        <p:nvPicPr>
          <p:cNvPr id="8" name="Zástupný symbol pro obsah 7" descr="597px-James_D_Watson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4048" y="2564904"/>
            <a:ext cx="3024336" cy="3034467"/>
          </a:xfrm>
        </p:spPr>
      </p:pic>
      <p:sp>
        <p:nvSpPr>
          <p:cNvPr id="9" name="TextovéPole 8"/>
          <p:cNvSpPr txBox="1"/>
          <p:nvPr/>
        </p:nvSpPr>
        <p:spPr>
          <a:xfrm>
            <a:off x="179512" y="6093296"/>
            <a:ext cx="896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http://en.wikipedia.org/wiki/Francis_Crick http://en.wikipedia.org/wiki/James_D._Watson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DNA – jak to vidí studenti</a:t>
            </a:r>
            <a:endParaRPr lang="cs-CZ" b="1" dirty="0"/>
          </a:p>
        </p:txBody>
      </p:sp>
      <p:pic>
        <p:nvPicPr>
          <p:cNvPr id="8" name="Obrázek 7" descr="DNA - Vanov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107251" y="-722875"/>
            <a:ext cx="2730713" cy="6858000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2267744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2699792" y="285293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4139952" y="40050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67544" y="4509120"/>
            <a:ext cx="7884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1 – cukr (pentóza, </a:t>
            </a:r>
            <a:r>
              <a:rPr lang="cs-CZ" sz="2400" dirty="0" err="1" smtClean="0"/>
              <a:t>deoxiribóza</a:t>
            </a:r>
            <a:r>
              <a:rPr lang="cs-CZ" sz="2400" dirty="0" smtClean="0"/>
              <a:t>)</a:t>
            </a:r>
          </a:p>
          <a:p>
            <a:r>
              <a:rPr lang="cs-CZ" sz="2400" dirty="0" smtClean="0"/>
              <a:t>2 – zbytek kyseliny </a:t>
            </a:r>
            <a:r>
              <a:rPr lang="cs-CZ" sz="2400" dirty="0" err="1" smtClean="0"/>
              <a:t>trihydrogenfosforečné</a:t>
            </a:r>
            <a:endParaRPr lang="cs-CZ" sz="2400" dirty="0" smtClean="0"/>
          </a:p>
          <a:p>
            <a:r>
              <a:rPr lang="cs-CZ" sz="2400" dirty="0" smtClean="0"/>
              <a:t>3 – dusíkaté báze (purinové – adenin, guanin; pyrimidinové - </a:t>
            </a:r>
            <a:r>
              <a:rPr lang="cs-CZ" sz="2400" dirty="0" smtClean="0"/>
              <a:t> </a:t>
            </a:r>
            <a:r>
              <a:rPr lang="cs-CZ" sz="2400" dirty="0" err="1" smtClean="0"/>
              <a:t>thymin</a:t>
            </a:r>
            <a:r>
              <a:rPr lang="cs-CZ" sz="2400" dirty="0" smtClean="0"/>
              <a:t>, cytosin, </a:t>
            </a:r>
            <a:r>
              <a:rPr lang="cs-CZ" sz="2400" dirty="0" err="1" smtClean="0"/>
              <a:t>komplementátní</a:t>
            </a:r>
            <a:r>
              <a:rPr lang="cs-CZ" sz="2400" dirty="0" smtClean="0"/>
              <a:t>: A - T, G – C )</a:t>
            </a:r>
            <a:endParaRPr lang="cs-CZ" sz="24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508104" y="623731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Denisa Váňová, 2013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Etapy vývoje života - I</a:t>
            </a:r>
            <a:endParaRPr lang="cs-CZ" b="1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cs-CZ" b="1" dirty="0" smtClean="0"/>
              <a:t>Chemická etapa </a:t>
            </a:r>
            <a:r>
              <a:rPr lang="cs-CZ" dirty="0" smtClean="0"/>
              <a:t>– z jednoduchých anorganických látek vznikaly v podmínkách redukční prahorní atmosféry  jednoduché organické látky – aminokyseliny jednoduché proteiny</a:t>
            </a:r>
          </a:p>
          <a:p>
            <a:pPr>
              <a:buNone/>
            </a:pPr>
            <a:r>
              <a:rPr lang="cs-CZ" dirty="0" smtClean="0"/>
              <a:t>Důkaz podali </a:t>
            </a:r>
            <a:r>
              <a:rPr lang="cs-CZ" b="1" dirty="0" smtClean="0"/>
              <a:t>S. Miller, J. </a:t>
            </a:r>
            <a:r>
              <a:rPr lang="cs-CZ" b="1" dirty="0" err="1" smtClean="0"/>
              <a:t>Oró</a:t>
            </a:r>
            <a:r>
              <a:rPr lang="cs-CZ" b="1" dirty="0" smtClean="0"/>
              <a:t> a S.W. Fox  </a:t>
            </a:r>
            <a:r>
              <a:rPr lang="cs-CZ" dirty="0" smtClean="0"/>
              <a:t>simulací v laboratorních podmínkách</a:t>
            </a:r>
          </a:p>
          <a:p>
            <a:pPr>
              <a:buNone/>
            </a:pPr>
            <a:r>
              <a:rPr lang="cs-CZ" b="1" dirty="0" err="1" smtClean="0"/>
              <a:t>Makrobiogenní</a:t>
            </a:r>
            <a:r>
              <a:rPr lang="cs-CZ" b="1" dirty="0" smtClean="0"/>
              <a:t> prvky </a:t>
            </a:r>
            <a:r>
              <a:rPr lang="cs-CZ" dirty="0" smtClean="0"/>
              <a:t>– C, H, N, O; S, P, Ca, Na</a:t>
            </a:r>
          </a:p>
          <a:p>
            <a:pPr>
              <a:buNone/>
            </a:pPr>
            <a:r>
              <a:rPr lang="cs-CZ" b="1" dirty="0" smtClean="0"/>
              <a:t>Jednoduché anorganické látky </a:t>
            </a:r>
            <a:r>
              <a:rPr lang="cs-CZ" dirty="0" smtClean="0"/>
              <a:t>– oxid uhličitý, amoniak, vodík, sirovodík, vodní páry a organická sloučenina metan</a:t>
            </a:r>
          </a:p>
          <a:p>
            <a:pPr>
              <a:buNone/>
            </a:pPr>
            <a:r>
              <a:rPr lang="cs-CZ" b="1" dirty="0" smtClean="0"/>
              <a:t>Podmínky prahorní redukční atmosféry </a:t>
            </a:r>
            <a:r>
              <a:rPr lang="cs-CZ" dirty="0" smtClean="0"/>
              <a:t>-  intenzivních atmosférické jevy - vysoké teploty, bouřky s blesky, intenzivní srážky, teploty nižší než 100°C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Millerův a </a:t>
            </a:r>
            <a:r>
              <a:rPr lang="cs-CZ" b="1" dirty="0" err="1" smtClean="0"/>
              <a:t>Oróův</a:t>
            </a:r>
            <a:r>
              <a:rPr lang="cs-CZ" b="1" dirty="0" smtClean="0"/>
              <a:t> </a:t>
            </a:r>
            <a:r>
              <a:rPr lang="cs-CZ" b="1" dirty="0" smtClean="0"/>
              <a:t>experiment</a:t>
            </a:r>
            <a:endParaRPr lang="cs-CZ" b="1" dirty="0"/>
          </a:p>
        </p:txBody>
      </p:sp>
      <p:pic>
        <p:nvPicPr>
          <p:cNvPr id="8" name="Zástupný symbol pro obsah 7" descr="Miller-Urey_experiment-en_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066" y="1600200"/>
            <a:ext cx="4857867" cy="4525963"/>
          </a:xfrm>
        </p:spPr>
      </p:pic>
      <p:pic>
        <p:nvPicPr>
          <p:cNvPr id="9" name="Obrázek 8" descr="Miller1999_no_fra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84784"/>
            <a:ext cx="1656184" cy="2453278"/>
          </a:xfrm>
          <a:prstGeom prst="rect">
            <a:avLst/>
          </a:prstGeom>
        </p:spPr>
      </p:pic>
      <p:pic>
        <p:nvPicPr>
          <p:cNvPr id="10" name="Obrázek 9" descr="or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1412776"/>
            <a:ext cx="1800200" cy="2395049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1187624" y="6165304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5"/>
              </a:rPr>
              <a:t>http://en.wikipedia.org/wiki/Miller%E2%80%93Urey_experimen</a:t>
            </a:r>
            <a:r>
              <a:rPr lang="cs-CZ" dirty="0" smtClean="0"/>
              <a:t> t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Etapy vývoje života - 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b="1" dirty="0" smtClean="0"/>
              <a:t>Biochemická etapa </a:t>
            </a:r>
            <a:r>
              <a:rPr lang="cs-CZ" dirty="0" smtClean="0"/>
              <a:t>– vznik prvních „živých“ struktur (</a:t>
            </a:r>
            <a:r>
              <a:rPr lang="cs-CZ" b="1" dirty="0" err="1" smtClean="0"/>
              <a:t>metabolon</a:t>
            </a:r>
            <a:r>
              <a:rPr lang="cs-CZ" b="1" dirty="0" smtClean="0"/>
              <a:t>, koacervát, mikrosféra</a:t>
            </a:r>
            <a:r>
              <a:rPr lang="cs-CZ" dirty="0" smtClean="0"/>
              <a:t>) a </a:t>
            </a:r>
            <a:r>
              <a:rPr lang="cs-CZ" b="1" dirty="0" smtClean="0"/>
              <a:t>metabolických drah </a:t>
            </a:r>
            <a:r>
              <a:rPr lang="cs-CZ" dirty="0" smtClean="0"/>
              <a:t>(získávání energie - respirace, „výroba“ stavebních látek uvnitř soustav, vylučování metabolického odpadu)</a:t>
            </a:r>
          </a:p>
          <a:p>
            <a:pPr>
              <a:buNone/>
            </a:pPr>
            <a:r>
              <a:rPr lang="cs-CZ" dirty="0" smtClean="0"/>
              <a:t>Tato etapa trvala </a:t>
            </a:r>
            <a:r>
              <a:rPr lang="cs-CZ" b="1" dirty="0" smtClean="0"/>
              <a:t>nejdelší dobu</a:t>
            </a:r>
            <a:r>
              <a:rPr lang="cs-CZ" dirty="0" smtClean="0"/>
              <a:t>, výsledek je vznik </a:t>
            </a:r>
            <a:r>
              <a:rPr lang="cs-CZ" b="1" dirty="0" err="1" smtClean="0"/>
              <a:t>prokaryotické</a:t>
            </a:r>
            <a:r>
              <a:rPr lang="cs-CZ" b="1" dirty="0" smtClean="0"/>
              <a:t> a eukaryotické buňky </a:t>
            </a:r>
            <a:r>
              <a:rPr lang="cs-CZ" dirty="0" smtClean="0"/>
              <a:t>a nastartování vývoje mnohobuněčných organismů tj. většinu období prahor a starohor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Etapy vývoje života - III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b="1" dirty="0" smtClean="0"/>
              <a:t>Biologická etapa </a:t>
            </a:r>
            <a:r>
              <a:rPr lang="cs-CZ" dirty="0" smtClean="0"/>
              <a:t>– vývoj jednobuněčných a mnohobuněčných organismů – jejich </a:t>
            </a:r>
            <a:r>
              <a:rPr lang="cs-CZ" b="1" dirty="0" smtClean="0"/>
              <a:t>tvarových a anatomických </a:t>
            </a:r>
            <a:r>
              <a:rPr lang="cs-CZ" dirty="0" smtClean="0"/>
              <a:t>specialit a evolučních novinek (radiální souměrnost, bilaterální souměrnost, orientace těla hlava – ocas, hřbet – břicho, vznik zárodečných listů, evoluce jednotlivých orgánů  a orgánových soustav, vývoj končetin, skeletů a nervové soustavy</a:t>
            </a:r>
          </a:p>
          <a:p>
            <a:pPr algn="ctr">
              <a:buNone/>
            </a:pPr>
            <a:r>
              <a:rPr lang="cs-CZ" b="1" dirty="0" smtClean="0"/>
              <a:t>Odhadujeme na start v konci starohor (tzv. </a:t>
            </a:r>
            <a:r>
              <a:rPr lang="cs-CZ" b="1" dirty="0" err="1" smtClean="0"/>
              <a:t>ediakarská</a:t>
            </a:r>
            <a:r>
              <a:rPr lang="cs-CZ" b="1" dirty="0" smtClean="0"/>
              <a:t> fauna a flóra) a trvá dodnes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Atributy živé hmoty – znaky života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cs-CZ" b="1" dirty="0" smtClean="0"/>
              <a:t>Omezení v prostoru </a:t>
            </a:r>
            <a:r>
              <a:rPr lang="cs-CZ" dirty="0" smtClean="0"/>
              <a:t>– velikost organismu, jednoznačné hranice mezi „venku“ a „uvnitř“</a:t>
            </a:r>
          </a:p>
          <a:p>
            <a:r>
              <a:rPr lang="cs-CZ" b="1" dirty="0" smtClean="0"/>
              <a:t>Omezení v čase </a:t>
            </a:r>
            <a:r>
              <a:rPr lang="cs-CZ" dirty="0" smtClean="0"/>
              <a:t>– ontogeneze jedince</a:t>
            </a:r>
          </a:p>
          <a:p>
            <a:r>
              <a:rPr lang="cs-CZ" b="1" dirty="0" smtClean="0"/>
              <a:t>Výměna látek a energií </a:t>
            </a:r>
            <a:r>
              <a:rPr lang="cs-CZ" dirty="0" smtClean="0"/>
              <a:t>– metabolismus, autoregulace</a:t>
            </a:r>
          </a:p>
          <a:p>
            <a:r>
              <a:rPr lang="cs-CZ" b="1" dirty="0" smtClean="0"/>
              <a:t>Schopnost rozmnožovat se </a:t>
            </a:r>
            <a:r>
              <a:rPr lang="cs-CZ" dirty="0" smtClean="0"/>
              <a:t>– </a:t>
            </a:r>
            <a:r>
              <a:rPr lang="cs-CZ" dirty="0" err="1" smtClean="0"/>
              <a:t>autoreprodukce</a:t>
            </a:r>
            <a:r>
              <a:rPr lang="cs-CZ" dirty="0" smtClean="0"/>
              <a:t> (nukleové kyseliny)</a:t>
            </a:r>
          </a:p>
          <a:p>
            <a:r>
              <a:rPr lang="cs-CZ" b="1" dirty="0" smtClean="0"/>
              <a:t>Dráždivost</a:t>
            </a:r>
            <a:r>
              <a:rPr lang="cs-CZ" dirty="0" smtClean="0"/>
              <a:t> – schopnost reagovat na vnitřní a vnější podmínky – vývoj nervové hmoty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Jak to začalo</a:t>
            </a:r>
            <a:endParaRPr lang="cs-CZ" b="1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 smtClean="0"/>
              <a:t>Hypotetický prapředek – </a:t>
            </a:r>
            <a:r>
              <a:rPr lang="cs-CZ" b="1" dirty="0" err="1" smtClean="0"/>
              <a:t>metabolon</a:t>
            </a:r>
            <a:r>
              <a:rPr lang="cs-CZ" b="1" dirty="0" smtClean="0"/>
              <a:t>, mikrosféra </a:t>
            </a:r>
            <a:r>
              <a:rPr lang="cs-CZ" dirty="0" smtClean="0"/>
              <a:t>(Fox), </a:t>
            </a:r>
            <a:r>
              <a:rPr lang="cs-CZ" b="1" dirty="0" smtClean="0"/>
              <a:t>koacervát </a:t>
            </a:r>
            <a:r>
              <a:rPr lang="cs-CZ" dirty="0" smtClean="0"/>
              <a:t>(</a:t>
            </a:r>
            <a:r>
              <a:rPr lang="cs-CZ" dirty="0" err="1" smtClean="0"/>
              <a:t>Oparin</a:t>
            </a:r>
            <a:r>
              <a:rPr lang="cs-CZ" dirty="0" smtClean="0"/>
              <a:t>) – proteinové složení  s </a:t>
            </a:r>
            <a:r>
              <a:rPr lang="cs-CZ" dirty="0" err="1" smtClean="0"/>
              <a:t>autoreprodukčními</a:t>
            </a:r>
            <a:r>
              <a:rPr lang="cs-CZ" dirty="0" smtClean="0"/>
              <a:t> molekulami (první modely DNA, RNA)</a:t>
            </a:r>
          </a:p>
          <a:p>
            <a:r>
              <a:rPr lang="cs-CZ" b="1" dirty="0" smtClean="0"/>
              <a:t>Prostředí vzniku života: </a:t>
            </a:r>
          </a:p>
          <a:p>
            <a:pPr lvl="1"/>
            <a:r>
              <a:rPr lang="cs-CZ" dirty="0" err="1" smtClean="0"/>
              <a:t>Oparin</a:t>
            </a:r>
            <a:r>
              <a:rPr lang="cs-CZ" dirty="0" smtClean="0"/>
              <a:t>  - voda, </a:t>
            </a:r>
            <a:r>
              <a:rPr lang="cs-CZ" dirty="0" err="1" smtClean="0"/>
              <a:t>praoceánská</a:t>
            </a:r>
            <a:r>
              <a:rPr lang="cs-CZ" dirty="0" smtClean="0"/>
              <a:t> „</a:t>
            </a:r>
            <a:r>
              <a:rPr lang="cs-CZ" dirty="0" err="1" smtClean="0"/>
              <a:t>prapolévka</a:t>
            </a:r>
            <a:r>
              <a:rPr lang="cs-CZ" dirty="0" smtClean="0"/>
              <a:t>“</a:t>
            </a:r>
          </a:p>
          <a:p>
            <a:pPr lvl="1"/>
            <a:r>
              <a:rPr lang="cs-CZ" dirty="0" err="1" smtClean="0"/>
              <a:t>Bernal</a:t>
            </a:r>
            <a:r>
              <a:rPr lang="cs-CZ" dirty="0" smtClean="0"/>
              <a:t> – na jílových materiálech v blízkosti sopek</a:t>
            </a:r>
          </a:p>
          <a:p>
            <a:pPr lvl="1"/>
            <a:r>
              <a:rPr lang="cs-CZ" dirty="0" err="1" smtClean="0"/>
              <a:t>Gold</a:t>
            </a:r>
            <a:r>
              <a:rPr lang="cs-CZ" dirty="0" smtClean="0"/>
              <a:t> – hluboko v podzemí</a:t>
            </a:r>
          </a:p>
          <a:p>
            <a:r>
              <a:rPr lang="cs-CZ" b="1" dirty="0" smtClean="0"/>
              <a:t>Vznik fázového rozhraní </a:t>
            </a:r>
            <a:r>
              <a:rPr lang="cs-CZ" dirty="0" smtClean="0"/>
              <a:t>- jednoznačné hranice mezi „venku“ a „uvnitř“, vznik první membránové struktury </a:t>
            </a:r>
          </a:p>
          <a:p>
            <a:r>
              <a:rPr lang="cs-CZ" b="1" dirty="0" smtClean="0"/>
              <a:t>Heterotrofní</a:t>
            </a:r>
            <a:r>
              <a:rPr lang="cs-CZ" dirty="0" smtClean="0"/>
              <a:t> (OL1  -&gt; OL2) tzn. Získávání energie zpracováním organických látek jednoho typu na organické látky druhého typu (tělu vlastních)</a:t>
            </a:r>
          </a:p>
          <a:p>
            <a:r>
              <a:rPr lang="cs-CZ" b="1" dirty="0" smtClean="0"/>
              <a:t>Anaerobní</a:t>
            </a:r>
            <a:r>
              <a:rPr lang="cs-CZ" dirty="0" smtClean="0"/>
              <a:t>  - v redukční atmosféře prahor </a:t>
            </a:r>
            <a:r>
              <a:rPr lang="cs-CZ" b="1" dirty="0" smtClean="0"/>
              <a:t> </a:t>
            </a:r>
            <a:r>
              <a:rPr lang="cs-CZ" b="1" u="sng" dirty="0" smtClean="0"/>
              <a:t>!!!nebyl kyslík!!!</a:t>
            </a:r>
            <a:endParaRPr lang="cs-CZ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b="1" dirty="0" smtClean="0"/>
              <a:t>Klíčová slova</a:t>
            </a:r>
            <a:endParaRPr lang="cs-CZ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dirty="0" smtClean="0"/>
              <a:t>idealismus,kreační teorie, </a:t>
            </a:r>
            <a:r>
              <a:rPr lang="cs-CZ" dirty="0" err="1" smtClean="0"/>
              <a:t>teorie</a:t>
            </a:r>
            <a:r>
              <a:rPr lang="cs-CZ" dirty="0" smtClean="0"/>
              <a:t> samoplození, teorie panspermie, autochtonní evoluční abiogeneze, redukční atmosféra, oxidační atmosféra, materialismus, prvky, sloučeniny – anorganické, organické, </a:t>
            </a:r>
            <a:r>
              <a:rPr lang="cs-CZ" dirty="0" err="1" smtClean="0"/>
              <a:t>makrobiogenní</a:t>
            </a:r>
            <a:r>
              <a:rPr lang="cs-CZ" dirty="0" smtClean="0"/>
              <a:t> prvky, koacervát, </a:t>
            </a:r>
            <a:r>
              <a:rPr lang="cs-CZ" dirty="0" err="1" smtClean="0"/>
              <a:t>metabolon</a:t>
            </a:r>
            <a:r>
              <a:rPr lang="cs-CZ" dirty="0" smtClean="0"/>
              <a:t>, mikrosféra, fázové rozhraní, </a:t>
            </a:r>
            <a:r>
              <a:rPr lang="cs-CZ" dirty="0" err="1" smtClean="0"/>
              <a:t>eobiont</a:t>
            </a:r>
            <a:r>
              <a:rPr lang="cs-CZ" dirty="0" smtClean="0"/>
              <a:t>, </a:t>
            </a:r>
            <a:r>
              <a:rPr lang="cs-CZ" dirty="0" err="1" smtClean="0"/>
              <a:t>heterotrof</a:t>
            </a:r>
            <a:r>
              <a:rPr lang="cs-CZ" dirty="0" smtClean="0"/>
              <a:t>, </a:t>
            </a:r>
            <a:r>
              <a:rPr lang="cs-CZ" dirty="0" err="1" smtClean="0"/>
              <a:t>autotrof</a:t>
            </a:r>
            <a:r>
              <a:rPr lang="cs-CZ" dirty="0" smtClean="0"/>
              <a:t>, </a:t>
            </a:r>
            <a:r>
              <a:rPr lang="cs-CZ" dirty="0" err="1" smtClean="0"/>
              <a:t>prokaryotická</a:t>
            </a:r>
            <a:r>
              <a:rPr lang="cs-CZ" dirty="0" smtClean="0"/>
              <a:t> buňka, eukaryotická buňka, organely, prahory, starohory, prvohory, druhohory, třetihory, čtvrtohory, mnohobuněčnou, selekce – přírodní a pohlavní výběr, Fox, </a:t>
            </a:r>
            <a:r>
              <a:rPr lang="cs-CZ" dirty="0" err="1" smtClean="0"/>
              <a:t>Bernal</a:t>
            </a:r>
            <a:r>
              <a:rPr lang="cs-CZ" dirty="0" smtClean="0"/>
              <a:t>, </a:t>
            </a:r>
            <a:r>
              <a:rPr lang="cs-CZ" dirty="0" err="1" smtClean="0"/>
              <a:t>Gold</a:t>
            </a:r>
            <a:r>
              <a:rPr lang="cs-CZ" dirty="0" smtClean="0"/>
              <a:t>, </a:t>
            </a:r>
            <a:r>
              <a:rPr lang="cs-CZ" dirty="0" err="1" smtClean="0"/>
              <a:t>Oparin</a:t>
            </a:r>
            <a:r>
              <a:rPr lang="cs-CZ" dirty="0" smtClean="0"/>
              <a:t>, Darwin, atributy živé hmoty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blín_evoluce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2354"/>
            <a:ext cx="9144000" cy="679329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0" y="0"/>
            <a:ext cx="5652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Vznik buněk s organelami</a:t>
            </a:r>
            <a:endParaRPr lang="cs-CZ" sz="32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323528" y="6381328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Matěj Blín, 2013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 b="1" dirty="0" smtClean="0"/>
              <a:t>Pokračování I </a:t>
            </a:r>
            <a:endParaRPr lang="cs-CZ" b="1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611560" y="980728"/>
            <a:ext cx="3312368" cy="63976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Heterotrofní větev</a:t>
            </a:r>
            <a:endParaRPr lang="cs-CZ" sz="3200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323528" y="1628800"/>
            <a:ext cx="4320480" cy="5040560"/>
          </a:xfrm>
        </p:spPr>
        <p:txBody>
          <a:bodyPr>
            <a:normAutofit fontScale="92500"/>
          </a:bodyPr>
          <a:lstStyle/>
          <a:p>
            <a:r>
              <a:rPr lang="cs-CZ" dirty="0" smtClean="0"/>
              <a:t>Vede zřejmě ke vzniku </a:t>
            </a:r>
            <a:r>
              <a:rPr lang="cs-CZ" b="1" dirty="0" smtClean="0"/>
              <a:t>živočišné buňky</a:t>
            </a:r>
          </a:p>
          <a:p>
            <a:r>
              <a:rPr lang="cs-CZ" dirty="0" smtClean="0"/>
              <a:t>Získává energii zpracováním organických látek jednoho typu na organické látky druhého typu (tělu vlastních) - </a:t>
            </a:r>
            <a:r>
              <a:rPr lang="cs-CZ" b="1" dirty="0" smtClean="0"/>
              <a:t>HETEROTROFIE</a:t>
            </a:r>
          </a:p>
          <a:p>
            <a:r>
              <a:rPr lang="cs-CZ" b="1" dirty="0" err="1" smtClean="0"/>
              <a:t>Prokaryotická</a:t>
            </a:r>
            <a:r>
              <a:rPr lang="cs-CZ" b="1" dirty="0" smtClean="0"/>
              <a:t> buňka </a:t>
            </a:r>
            <a:r>
              <a:rPr lang="cs-CZ" dirty="0" smtClean="0"/>
              <a:t>– bakterie</a:t>
            </a:r>
          </a:p>
          <a:p>
            <a:r>
              <a:rPr lang="cs-CZ" b="1" dirty="0" smtClean="0"/>
              <a:t>Eukaryotická buňka </a:t>
            </a:r>
            <a:r>
              <a:rPr lang="cs-CZ" dirty="0" smtClean="0"/>
              <a:t>– prvoci a ti další  - </a:t>
            </a:r>
            <a:r>
              <a:rPr lang="cs-CZ" dirty="0" err="1" smtClean="0"/>
              <a:t>Porifera</a:t>
            </a:r>
            <a:r>
              <a:rPr lang="cs-CZ" dirty="0" smtClean="0"/>
              <a:t>  - živočišné houby, </a:t>
            </a:r>
            <a:r>
              <a:rPr lang="cs-CZ" dirty="0" err="1" smtClean="0"/>
              <a:t>Cnidaria</a:t>
            </a:r>
            <a:r>
              <a:rPr lang="cs-CZ" dirty="0" smtClean="0"/>
              <a:t> - Žahavci, </a:t>
            </a:r>
            <a:r>
              <a:rPr lang="cs-CZ" dirty="0" err="1" smtClean="0"/>
              <a:t>Plathelmintes</a:t>
            </a:r>
            <a:r>
              <a:rPr lang="cs-CZ" dirty="0" smtClean="0"/>
              <a:t> - Ploštěnci, </a:t>
            </a:r>
            <a:r>
              <a:rPr lang="cs-CZ" dirty="0" err="1" smtClean="0"/>
              <a:t>Nemathelmintes</a:t>
            </a:r>
            <a:r>
              <a:rPr lang="cs-CZ" dirty="0" smtClean="0"/>
              <a:t> - Hlísti, </a:t>
            </a:r>
            <a:r>
              <a:rPr lang="cs-CZ" dirty="0" err="1" smtClean="0"/>
              <a:t>Anelida</a:t>
            </a:r>
            <a:r>
              <a:rPr lang="cs-CZ" dirty="0" smtClean="0"/>
              <a:t>¨- Kroužkovci, </a:t>
            </a:r>
            <a:r>
              <a:rPr lang="cs-CZ" dirty="0" err="1" smtClean="0"/>
              <a:t>Arthropoda</a:t>
            </a:r>
            <a:r>
              <a:rPr lang="cs-CZ" dirty="0" smtClean="0"/>
              <a:t> - členovci, </a:t>
            </a:r>
            <a:r>
              <a:rPr lang="cs-CZ" dirty="0" err="1" smtClean="0"/>
              <a:t>Chordata</a:t>
            </a:r>
            <a:r>
              <a:rPr lang="cs-CZ" dirty="0" smtClean="0"/>
              <a:t> - Strunatci</a:t>
            </a:r>
          </a:p>
          <a:p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5148064" y="980728"/>
            <a:ext cx="3312368" cy="639762"/>
          </a:xfrm>
        </p:spPr>
        <p:txBody>
          <a:bodyPr>
            <a:normAutofit/>
          </a:bodyPr>
          <a:lstStyle/>
          <a:p>
            <a:r>
              <a:rPr lang="cs-CZ" sz="3200" dirty="0" smtClean="0"/>
              <a:t>Autotrofní větev</a:t>
            </a:r>
            <a:endParaRPr lang="cs-CZ" sz="3200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sz="quarter" idx="4"/>
          </p:nvPr>
        </p:nvSpPr>
        <p:spPr>
          <a:xfrm>
            <a:off x="4645025" y="1700808"/>
            <a:ext cx="4319463" cy="4425355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Vede zřejmě ke vzniku </a:t>
            </a:r>
            <a:r>
              <a:rPr lang="cs-CZ" b="1" dirty="0" smtClean="0"/>
              <a:t>rostlinné buňky</a:t>
            </a:r>
          </a:p>
          <a:p>
            <a:r>
              <a:rPr lang="cs-CZ" dirty="0" smtClean="0"/>
              <a:t>Získává energii zpracováním anorganických látek na organické látky </a:t>
            </a:r>
            <a:r>
              <a:rPr lang="cs-CZ" b="1" dirty="0" smtClean="0"/>
              <a:t>AUTOROTROFIE</a:t>
            </a:r>
          </a:p>
          <a:p>
            <a:r>
              <a:rPr lang="cs-CZ" b="1" dirty="0" err="1" smtClean="0"/>
              <a:t>Prokaryotická</a:t>
            </a:r>
            <a:r>
              <a:rPr lang="cs-CZ" b="1" dirty="0" smtClean="0"/>
              <a:t> buňka </a:t>
            </a:r>
            <a:r>
              <a:rPr lang="cs-CZ" dirty="0" smtClean="0"/>
              <a:t>– sinice</a:t>
            </a:r>
          </a:p>
          <a:p>
            <a:r>
              <a:rPr lang="cs-CZ" b="1" dirty="0" smtClean="0"/>
              <a:t>Eukaryotická buňka – </a:t>
            </a:r>
            <a:r>
              <a:rPr lang="cs-CZ" dirty="0" smtClean="0"/>
              <a:t>řasy, mechorosty, výtrusné rostliny - kapraďorosty, nahosemenné rostliny, krytosemenné rostliny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Vznik autotrofní buňky a následky</a:t>
            </a:r>
            <a:endParaRPr lang="cs-CZ" b="1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Metabolická dráha využívající anorganických látek jako zdroje energie</a:t>
            </a:r>
          </a:p>
          <a:p>
            <a:r>
              <a:rPr lang="cs-CZ" b="1" dirty="0" err="1" smtClean="0"/>
              <a:t>Chemotrofie</a:t>
            </a:r>
            <a:r>
              <a:rPr lang="cs-CZ" dirty="0" smtClean="0"/>
              <a:t> - dusíkaté, sirné, železité bakterie</a:t>
            </a:r>
          </a:p>
          <a:p>
            <a:r>
              <a:rPr lang="cs-CZ" b="1" dirty="0" err="1" smtClean="0"/>
              <a:t>Fototrofie</a:t>
            </a:r>
            <a:r>
              <a:rPr lang="cs-CZ" dirty="0" smtClean="0"/>
              <a:t> – využití vody, oxidu uhličitého, světla a specializované organely – plastidu je nejdůležitější metabolická dráha – </a:t>
            </a:r>
            <a:r>
              <a:rPr lang="cs-CZ" b="1" dirty="0" smtClean="0"/>
              <a:t>FOTOSYNTÉZA</a:t>
            </a:r>
          </a:p>
          <a:p>
            <a:r>
              <a:rPr lang="cs-CZ" dirty="0" smtClean="0"/>
              <a:t>Nejpravděpodobnější cesta ke vzniku </a:t>
            </a:r>
            <a:r>
              <a:rPr lang="cs-CZ" b="1" dirty="0" smtClean="0"/>
              <a:t>plastidu</a:t>
            </a:r>
            <a:r>
              <a:rPr lang="cs-CZ" dirty="0" smtClean="0"/>
              <a:t> je teorie vzniku organel označovaná jako </a:t>
            </a:r>
            <a:r>
              <a:rPr lang="cs-CZ" b="1" dirty="0" smtClean="0"/>
              <a:t>pohlcení </a:t>
            </a:r>
            <a:r>
              <a:rPr lang="cs-CZ" b="1" dirty="0" err="1" smtClean="0"/>
              <a:t>eobionta</a:t>
            </a:r>
            <a:r>
              <a:rPr lang="cs-CZ" b="1" dirty="0" smtClean="0"/>
              <a:t> </a:t>
            </a:r>
            <a:r>
              <a:rPr lang="cs-CZ" b="1" dirty="0" err="1" smtClean="0"/>
              <a:t>eobiontem</a:t>
            </a:r>
            <a:endParaRPr lang="cs-CZ" b="1" dirty="0" smtClean="0"/>
          </a:p>
          <a:p>
            <a:r>
              <a:rPr lang="cs-CZ" b="1" dirty="0" smtClean="0"/>
              <a:t>Fotosyntéza vedla ke vzniku oxidační atmosféry – tj. atmosféry s vysokým podílem kyslíku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Fotosyntéza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CO</a:t>
            </a:r>
            <a:r>
              <a:rPr lang="cs-CZ" baseline="-25000" dirty="0" smtClean="0"/>
              <a:t>2</a:t>
            </a:r>
            <a:r>
              <a:rPr lang="cs-CZ" dirty="0" smtClean="0"/>
              <a:t> + H</a:t>
            </a:r>
            <a:r>
              <a:rPr lang="cs-CZ" baseline="-25000" dirty="0" smtClean="0"/>
              <a:t>2</a:t>
            </a:r>
            <a:r>
              <a:rPr lang="cs-CZ" dirty="0" smtClean="0"/>
              <a:t>O </a:t>
            </a:r>
            <a:r>
              <a:rPr lang="cs-CZ" dirty="0" smtClean="0">
                <a:sym typeface="Wingdings"/>
              </a:rPr>
              <a:t></a:t>
            </a:r>
            <a:r>
              <a:rPr lang="cs-CZ" dirty="0" smtClean="0"/>
              <a:t>(za přítomnosti plastidů a slunečního energie) </a:t>
            </a:r>
            <a:r>
              <a:rPr lang="cs-CZ" dirty="0" smtClean="0">
                <a:sym typeface="Wingdings"/>
              </a:rPr>
              <a:t></a:t>
            </a:r>
            <a:r>
              <a:rPr lang="cs-CZ" dirty="0" smtClean="0"/>
              <a:t>C</a:t>
            </a:r>
            <a:r>
              <a:rPr lang="cs-CZ" baseline="-25000" dirty="0" smtClean="0"/>
              <a:t>6</a:t>
            </a:r>
            <a:r>
              <a:rPr lang="cs-CZ" dirty="0" smtClean="0"/>
              <a:t>H</a:t>
            </a:r>
            <a:r>
              <a:rPr lang="cs-CZ" baseline="-25000" dirty="0" smtClean="0"/>
              <a:t>12</a:t>
            </a:r>
            <a:r>
              <a:rPr lang="cs-CZ" dirty="0" smtClean="0"/>
              <a:t>O</a:t>
            </a:r>
            <a:r>
              <a:rPr lang="cs-CZ" baseline="-25000" dirty="0" smtClean="0"/>
              <a:t>6 </a:t>
            </a:r>
            <a:r>
              <a:rPr lang="cs-CZ" dirty="0" smtClean="0"/>
              <a:t>(cukr - glukóza)+ O</a:t>
            </a:r>
            <a:r>
              <a:rPr lang="cs-CZ" baseline="-25000" dirty="0" smtClean="0"/>
              <a:t>2</a:t>
            </a:r>
            <a:endParaRPr lang="cs-CZ" dirty="0" smtClean="0"/>
          </a:p>
          <a:p>
            <a:r>
              <a:rPr lang="cs-CZ" dirty="0" smtClean="0"/>
              <a:t>Glukóza je výchozí látka pro tvorbu složitějších organických látek a zdroj energie pro další chemické reakce tj. je nenahraditelnou složkou metabolických drah a potravních vztahů.</a:t>
            </a:r>
          </a:p>
          <a:p>
            <a:r>
              <a:rPr lang="cs-CZ" dirty="0" smtClean="0"/>
              <a:t>Kyslík je v této reakci nutno vnímat jako „odpad“.</a:t>
            </a:r>
          </a:p>
          <a:p>
            <a:r>
              <a:rPr lang="cs-CZ" dirty="0" smtClean="0"/>
              <a:t>Fotosyntézu je také možné chápat jako transformaci sluneční energie do energie chemické vazby v glukóze.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Pokračování II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err="1" smtClean="0"/>
              <a:t>Prokaryotická</a:t>
            </a:r>
            <a:r>
              <a:rPr lang="cs-CZ" b="1" dirty="0" smtClean="0"/>
              <a:t> buňka </a:t>
            </a:r>
            <a:r>
              <a:rPr lang="cs-CZ" dirty="0" smtClean="0"/>
              <a:t>– bakterie, sinice</a:t>
            </a:r>
          </a:p>
          <a:p>
            <a:pPr lvl="1"/>
            <a:r>
              <a:rPr lang="cs-CZ" dirty="0" smtClean="0"/>
              <a:t>Jádro bez obalu</a:t>
            </a:r>
          </a:p>
          <a:p>
            <a:pPr lvl="1"/>
            <a:r>
              <a:rPr lang="cs-CZ" dirty="0" smtClean="0"/>
              <a:t>Primitivní stavba</a:t>
            </a:r>
          </a:p>
          <a:p>
            <a:pPr lvl="1"/>
            <a:r>
              <a:rPr lang="cs-CZ" dirty="0" smtClean="0"/>
              <a:t>Amitóza – způsob rozmnožování</a:t>
            </a:r>
          </a:p>
          <a:p>
            <a:pPr lvl="1"/>
            <a:r>
              <a:rPr lang="cs-CZ" dirty="0" smtClean="0"/>
              <a:t>Sinice a bakterie =</a:t>
            </a:r>
            <a:r>
              <a:rPr lang="cs-CZ" b="1" dirty="0" smtClean="0"/>
              <a:t> STROMATOLITY</a:t>
            </a:r>
          </a:p>
          <a:p>
            <a:pPr lvl="1"/>
            <a:r>
              <a:rPr lang="cs-CZ" b="1" dirty="0" smtClean="0"/>
              <a:t>Sinice </a:t>
            </a:r>
            <a:r>
              <a:rPr lang="cs-CZ" dirty="0" smtClean="0"/>
              <a:t>daly vznik </a:t>
            </a:r>
            <a:r>
              <a:rPr lang="cs-CZ" b="1" dirty="0" smtClean="0"/>
              <a:t>kyslíkaté atmosféře</a:t>
            </a:r>
          </a:p>
          <a:p>
            <a:pPr lvl="1"/>
            <a:r>
              <a:rPr lang="cs-CZ" b="1" dirty="0" smtClean="0"/>
              <a:t>Aerobní organismy – závislé na přítomnosti kyslíku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3491880" cy="2578298"/>
          </a:xfrm>
        </p:spPr>
        <p:txBody>
          <a:bodyPr>
            <a:normAutofit/>
          </a:bodyPr>
          <a:lstStyle/>
          <a:p>
            <a:r>
              <a:rPr lang="cs-CZ" b="1" dirty="0" err="1" smtClean="0"/>
              <a:t>Prokaryotická</a:t>
            </a:r>
            <a:r>
              <a:rPr lang="cs-CZ" b="1" dirty="0" smtClean="0"/>
              <a:t> buňka - bakterie</a:t>
            </a:r>
            <a:endParaRPr lang="cs-CZ" b="1" dirty="0"/>
          </a:p>
        </p:txBody>
      </p:sp>
      <p:pic>
        <p:nvPicPr>
          <p:cNvPr id="6" name="Zástupný symbol pro obsah 5" descr="blin_prokaryoticka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260648"/>
            <a:ext cx="4979288" cy="6597352"/>
          </a:xfrm>
        </p:spPr>
      </p:pic>
      <p:sp>
        <p:nvSpPr>
          <p:cNvPr id="5" name="Obdélník 4"/>
          <p:cNvSpPr/>
          <p:nvPr/>
        </p:nvSpPr>
        <p:spPr>
          <a:xfrm>
            <a:off x="1187624" y="6237312"/>
            <a:ext cx="1718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Matěj Blín, 2012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Pokračování III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 smtClean="0"/>
              <a:t>Zdokonalování a větší složitost membránových struktur </a:t>
            </a:r>
            <a:r>
              <a:rPr lang="cs-CZ" b="1" dirty="0" err="1" smtClean="0"/>
              <a:t>prokaryotických</a:t>
            </a:r>
            <a:r>
              <a:rPr lang="cs-CZ" b="1" dirty="0" smtClean="0"/>
              <a:t> buněk vedly ke vzniku eukaryotické buňky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cs-CZ" sz="3500" b="1" dirty="0" smtClean="0"/>
              <a:t>Eukaryotická buňka </a:t>
            </a:r>
            <a:r>
              <a:rPr lang="cs-CZ" sz="3500" dirty="0" smtClean="0"/>
              <a:t>má </a:t>
            </a:r>
          </a:p>
          <a:p>
            <a:pPr marL="742950" lvl="2" indent="-342900"/>
            <a:r>
              <a:rPr lang="cs-CZ" sz="3100" dirty="0" smtClean="0"/>
              <a:t>Jádro s obalem</a:t>
            </a:r>
          </a:p>
          <a:p>
            <a:pPr marL="742950" lvl="2" indent="-342900"/>
            <a:r>
              <a:rPr lang="cs-CZ" sz="3100" dirty="0" smtClean="0"/>
              <a:t>Organely membránové a vláknité (fibrilární)</a:t>
            </a:r>
          </a:p>
          <a:p>
            <a:pPr marL="742950" lvl="2" indent="-342900"/>
            <a:r>
              <a:rPr lang="cs-CZ" sz="3100" dirty="0" smtClean="0"/>
              <a:t>Rozmnožuje se,</a:t>
            </a:r>
            <a:r>
              <a:rPr lang="cs-CZ" sz="3100" b="1" dirty="0" smtClean="0"/>
              <a:t> mitoticky</a:t>
            </a:r>
            <a:r>
              <a:rPr lang="cs-CZ" sz="3100" dirty="0" smtClean="0"/>
              <a:t> pohlavní buňky vznikají redukčním dělením  - </a:t>
            </a:r>
            <a:r>
              <a:rPr lang="cs-CZ" sz="3100" b="1" dirty="0" err="1" smtClean="0"/>
              <a:t>meiozou</a:t>
            </a:r>
            <a:endParaRPr lang="cs-CZ" dirty="0" smtClean="0"/>
          </a:p>
          <a:p>
            <a:r>
              <a:rPr lang="cs-CZ" b="1" dirty="0" smtClean="0"/>
              <a:t>Teorie vzniku eukaryotické buňky</a:t>
            </a:r>
          </a:p>
          <a:p>
            <a:pPr lvl="1"/>
            <a:r>
              <a:rPr lang="cs-CZ" dirty="0" err="1" smtClean="0"/>
              <a:t>Vchlipování</a:t>
            </a:r>
            <a:r>
              <a:rPr lang="cs-CZ" dirty="0" smtClean="0"/>
              <a:t> membrán</a:t>
            </a:r>
          </a:p>
          <a:p>
            <a:pPr lvl="1"/>
            <a:r>
              <a:rPr lang="cs-CZ" dirty="0" smtClean="0"/>
              <a:t>Pohlcení </a:t>
            </a:r>
            <a:r>
              <a:rPr lang="cs-CZ" dirty="0" err="1" smtClean="0"/>
              <a:t>eobionta</a:t>
            </a:r>
            <a:r>
              <a:rPr lang="cs-CZ" dirty="0" smtClean="0"/>
              <a:t> </a:t>
            </a:r>
            <a:r>
              <a:rPr lang="cs-CZ" dirty="0" err="1" smtClean="0"/>
              <a:t>eobiontem</a:t>
            </a:r>
            <a:r>
              <a:rPr lang="cs-CZ" dirty="0" smtClean="0"/>
              <a:t> – vznik mitochondrií a plastidů (mají vlastní nukleovou kyselinu)</a:t>
            </a:r>
          </a:p>
          <a:p>
            <a:pPr lvl="1"/>
            <a:r>
              <a:rPr lang="cs-CZ" dirty="0" smtClean="0"/>
              <a:t>Kombinace obou trendů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blin_ziv_eu 002_up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4054452" cy="5040560"/>
          </a:xfrm>
          <a:prstGeom prst="rect">
            <a:avLst/>
          </a:prstGeom>
        </p:spPr>
      </p:pic>
      <p:pic>
        <p:nvPicPr>
          <p:cNvPr id="5" name="Obrázek 4" descr="blin_ziv_eu 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836712"/>
            <a:ext cx="4104456" cy="551978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23528" y="26064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/>
              <a:t>Eukaryotické buňky – rostlinná a živočišná</a:t>
            </a:r>
            <a:endParaRPr lang="cs-CZ" sz="36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179512" y="648866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Matěj Blín, 2012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Pokračování IV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 smtClean="0"/>
              <a:t>Jednobuněčné formy života </a:t>
            </a:r>
            <a:r>
              <a:rPr lang="cs-CZ" dirty="0" smtClean="0"/>
              <a:t>(sinice, bakterie, prvoci a jednobuněčné řasy) </a:t>
            </a:r>
            <a:r>
              <a:rPr lang="cs-CZ" b="1" dirty="0" smtClean="0"/>
              <a:t>dominovaly na Zemi většinu času existence živých soustav  - tj. asi 3 - </a:t>
            </a:r>
            <a:r>
              <a:rPr lang="cs-CZ" b="1" dirty="0" err="1" smtClean="0"/>
              <a:t>3</a:t>
            </a:r>
            <a:r>
              <a:rPr lang="cs-CZ" b="1" dirty="0" smtClean="0"/>
              <a:t>,5 miliardy let, </a:t>
            </a:r>
            <a:r>
              <a:rPr lang="cs-CZ" b="1" u="sng" dirty="0" smtClean="0"/>
              <a:t>existence jednobuněčných forem života pokračuje i v přítomnosti</a:t>
            </a:r>
          </a:p>
          <a:p>
            <a:r>
              <a:rPr lang="cs-CZ" b="1" dirty="0" err="1" smtClean="0"/>
              <a:t>Mnohobuněčnost</a:t>
            </a:r>
            <a:r>
              <a:rPr lang="cs-CZ" b="1" dirty="0" smtClean="0"/>
              <a:t> je „novinka“ datující svůj vznik do konce starohor a přetrvávající do přítomnosti (recentní organismy)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rajnisovaprvohory 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125" y="0"/>
            <a:ext cx="8413750" cy="630932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251520" y="260648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Mnohobuněčné formy života v prvohorách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95536" y="6381328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Terezka </a:t>
            </a:r>
            <a:r>
              <a:rPr lang="cs-CZ" dirty="0" err="1" smtClean="0"/>
              <a:t>Rajnišová</a:t>
            </a:r>
            <a:r>
              <a:rPr lang="cs-CZ" dirty="0" smtClean="0"/>
              <a:t>, 2013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Idealistické názory na vznik života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r>
              <a:rPr lang="cs-CZ" b="1" dirty="0" smtClean="0"/>
              <a:t>Primární je myšlenka </a:t>
            </a:r>
            <a:r>
              <a:rPr lang="cs-CZ" dirty="0" smtClean="0"/>
              <a:t>(Bůh, božstva, stvořitel), </a:t>
            </a:r>
            <a:r>
              <a:rPr lang="cs-CZ" b="1" dirty="0" smtClean="0"/>
              <a:t>sekundární je hmota </a:t>
            </a:r>
            <a:r>
              <a:rPr lang="cs-CZ" dirty="0" smtClean="0"/>
              <a:t>(stvořená a ovlivňovaná stvořitelem), křesťanství, Bible</a:t>
            </a:r>
          </a:p>
          <a:p>
            <a:r>
              <a:rPr lang="cs-CZ" b="1" dirty="0" smtClean="0"/>
              <a:t>Kreační teorie </a:t>
            </a:r>
            <a:r>
              <a:rPr lang="cs-CZ" dirty="0" smtClean="0"/>
              <a:t>– </a:t>
            </a:r>
            <a:r>
              <a:rPr lang="cs-CZ" dirty="0" err="1" smtClean="0"/>
              <a:t>teorie</a:t>
            </a:r>
            <a:r>
              <a:rPr lang="cs-CZ" dirty="0" smtClean="0"/>
              <a:t> stvoření, </a:t>
            </a:r>
            <a:r>
              <a:rPr lang="cs-CZ" b="1" dirty="0" smtClean="0"/>
              <a:t>C. </a:t>
            </a:r>
            <a:r>
              <a:rPr lang="cs-CZ" b="1" dirty="0" err="1" smtClean="0"/>
              <a:t>Linné</a:t>
            </a:r>
            <a:r>
              <a:rPr lang="cs-CZ" b="1" dirty="0" smtClean="0"/>
              <a:t>, J.B. </a:t>
            </a:r>
            <a:r>
              <a:rPr lang="cs-CZ" b="1" dirty="0" err="1" smtClean="0"/>
              <a:t>Lamarck</a:t>
            </a:r>
            <a:endParaRPr lang="cs-CZ" b="1" dirty="0" smtClean="0"/>
          </a:p>
          <a:p>
            <a:r>
              <a:rPr lang="cs-CZ" b="1" dirty="0" smtClean="0"/>
              <a:t>Teorie kataklyzma </a:t>
            </a:r>
            <a:r>
              <a:rPr lang="cs-CZ" dirty="0" smtClean="0"/>
              <a:t>(opakující se katastrofy)  - </a:t>
            </a:r>
            <a:r>
              <a:rPr lang="cs-CZ" b="1" dirty="0" smtClean="0"/>
              <a:t>G. </a:t>
            </a:r>
            <a:r>
              <a:rPr lang="cs-CZ" b="1" dirty="0" err="1" smtClean="0"/>
              <a:t>Cuvier</a:t>
            </a:r>
            <a:r>
              <a:rPr lang="cs-CZ" b="1" dirty="0" smtClean="0"/>
              <a:t> </a:t>
            </a:r>
            <a:r>
              <a:rPr lang="cs-CZ" dirty="0" smtClean="0"/>
              <a:t>(francouzský přírodovědec, 1769 – 1832), odmítá vývoj druhů v čase, život byl několikrát zničen a znovu stvořen ve vyšší kvalitě</a:t>
            </a:r>
          </a:p>
          <a:p>
            <a:r>
              <a:rPr lang="cs-CZ" b="1" dirty="0" err="1" smtClean="0"/>
              <a:t>Pierre</a:t>
            </a:r>
            <a:r>
              <a:rPr lang="cs-CZ" b="1" dirty="0" smtClean="0"/>
              <a:t> </a:t>
            </a:r>
            <a:r>
              <a:rPr lang="cs-CZ" b="1" dirty="0" err="1" smtClean="0"/>
              <a:t>Teilhard</a:t>
            </a:r>
            <a:r>
              <a:rPr lang="cs-CZ" b="1" dirty="0" smtClean="0"/>
              <a:t> de </a:t>
            </a:r>
            <a:r>
              <a:rPr lang="cs-CZ" b="1" dirty="0" err="1" smtClean="0"/>
              <a:t>Chardin</a:t>
            </a:r>
            <a:r>
              <a:rPr lang="cs-CZ" b="1" dirty="0" smtClean="0"/>
              <a:t> – </a:t>
            </a:r>
            <a:r>
              <a:rPr lang="cs-CZ" dirty="0" smtClean="0"/>
              <a:t>představitel křesťanského </a:t>
            </a:r>
            <a:r>
              <a:rPr lang="cs-CZ" dirty="0" err="1" smtClean="0"/>
              <a:t>evolucionalismu</a:t>
            </a:r>
            <a:endParaRPr lang="cs-CZ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Darwinismus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cs-CZ" sz="3400" b="1" dirty="0" smtClean="0"/>
              <a:t>Ch. Darwin roku 1859 </a:t>
            </a:r>
            <a:r>
              <a:rPr lang="cs-CZ" sz="3400" dirty="0" smtClean="0"/>
              <a:t>publikoval: </a:t>
            </a:r>
            <a:r>
              <a:rPr lang="cs-CZ" sz="3400" b="1" dirty="0" smtClean="0"/>
              <a:t>O vzniku druhů přírodním výběrem</a:t>
            </a:r>
            <a:r>
              <a:rPr lang="cs-CZ" sz="3400" dirty="0" smtClean="0"/>
              <a:t> – základní kámen evoluční teorie, studium organismů (želvy, pěnkavy) na Galapágách</a:t>
            </a:r>
          </a:p>
          <a:p>
            <a:pPr>
              <a:buNone/>
            </a:pPr>
            <a:endParaRPr lang="cs-CZ" sz="3400" dirty="0" smtClean="0"/>
          </a:p>
          <a:p>
            <a:pPr marL="514350" indent="-514350">
              <a:buAutoNum type="arabicPeriod"/>
            </a:pPr>
            <a:r>
              <a:rPr lang="cs-CZ" sz="3400" b="1" dirty="0" smtClean="0"/>
              <a:t>Proměnlivost organismů </a:t>
            </a:r>
            <a:r>
              <a:rPr lang="cs-CZ" sz="3400" dirty="0" smtClean="0"/>
              <a:t>= variabilita – uvnitř druhu se jedinci navzájem liší</a:t>
            </a:r>
          </a:p>
          <a:p>
            <a:pPr marL="514350" indent="-514350">
              <a:buAutoNum type="arabicPeriod"/>
            </a:pPr>
            <a:r>
              <a:rPr lang="cs-CZ" sz="3400" b="1" dirty="0" smtClean="0"/>
              <a:t>Vnitrodruhová konkurence </a:t>
            </a:r>
            <a:r>
              <a:rPr lang="cs-CZ" sz="3400" dirty="0" smtClean="0"/>
              <a:t>= „boj o život“, přežije jen ten nejsilnější, nejlépe přizpůsobený prostředí (tlak prostředí vede k udržení zvýhodňujících znaků a vlastností vzniklých variabilitou)</a:t>
            </a:r>
          </a:p>
          <a:p>
            <a:pPr marL="514350" indent="-514350">
              <a:buAutoNum type="arabicPeriod"/>
            </a:pPr>
            <a:r>
              <a:rPr lang="cs-CZ" sz="3400" b="1" dirty="0" smtClean="0"/>
              <a:t>Přírodní výběr </a:t>
            </a:r>
            <a:r>
              <a:rPr lang="cs-CZ" sz="3400" dirty="0" smtClean="0"/>
              <a:t>– jedinci lépe přizpůsobení prostředí zanechají více potomků (více genů), samičky vyhodnocují ty nejlepší  otce svých potomků – </a:t>
            </a:r>
            <a:r>
              <a:rPr lang="cs-CZ" sz="3400" b="1" dirty="0" smtClean="0"/>
              <a:t>pohlavní výběr</a:t>
            </a:r>
          </a:p>
          <a:p>
            <a:pPr marL="514350" indent="-514350" algn="ctr">
              <a:buNone/>
            </a:pPr>
            <a:r>
              <a:rPr lang="cs-CZ" sz="3400" b="1" u="sng" dirty="0" smtClean="0"/>
              <a:t>Zásadní význam v evoluci hrají mutace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cs-CZ" b="1" dirty="0" smtClean="0"/>
              <a:t>Strom života – jak to vidí studenti</a:t>
            </a:r>
            <a:endParaRPr lang="cs-CZ" b="1" dirty="0"/>
          </a:p>
        </p:txBody>
      </p:sp>
      <p:pic>
        <p:nvPicPr>
          <p:cNvPr id="4" name="Zástupný symbol pro obsah 3" descr="strom života_Roztocilov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8208912" cy="5400600"/>
          </a:xfrm>
        </p:spPr>
      </p:pic>
      <p:sp>
        <p:nvSpPr>
          <p:cNvPr id="5" name="TextovéPole 4"/>
          <p:cNvSpPr txBox="1"/>
          <p:nvPr/>
        </p:nvSpPr>
        <p:spPr>
          <a:xfrm>
            <a:off x="5292080" y="645333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Terezka Roztočilová, 2013</a:t>
            </a:r>
            <a:endParaRPr lang="cs-CZ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Casova primka_Blin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04048" cy="6863279"/>
          </a:xfrm>
        </p:spPr>
      </p:pic>
      <p:sp>
        <p:nvSpPr>
          <p:cNvPr id="5" name="TextovéPole 4"/>
          <p:cNvSpPr txBox="1"/>
          <p:nvPr/>
        </p:nvSpPr>
        <p:spPr>
          <a:xfrm>
            <a:off x="5508104" y="620688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5400" b="1" dirty="0" smtClean="0"/>
              <a:t>Vývoj života</a:t>
            </a:r>
            <a:endParaRPr lang="cs-CZ" sz="54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5508104" y="623731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Ondřej Blín, 2013</a:t>
            </a:r>
            <a:endParaRPr lang="cs-CZ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Použitá literatura a webové stránky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 err="1"/>
              <a:t>Cílek</a:t>
            </a:r>
            <a:r>
              <a:rPr lang="cs-CZ" dirty="0"/>
              <a:t>, V. a kolektiv: Přírodopis IV., </a:t>
            </a:r>
            <a:r>
              <a:rPr lang="cs-CZ" dirty="0" err="1"/>
              <a:t>Scientia</a:t>
            </a:r>
            <a:r>
              <a:rPr lang="cs-CZ" dirty="0"/>
              <a:t>, Praha 2000</a:t>
            </a:r>
          </a:p>
          <a:p>
            <a:r>
              <a:rPr lang="cs-CZ" dirty="0" err="1"/>
              <a:t>Šnaidauf</a:t>
            </a:r>
            <a:r>
              <a:rPr lang="cs-CZ" dirty="0"/>
              <a:t>, .E.: Přírodní zajímavosti okresu Beroun, Středisko služby škole, Beroun </a:t>
            </a:r>
            <a:r>
              <a:rPr lang="cs-CZ" dirty="0" smtClean="0"/>
              <a:t>2000</a:t>
            </a:r>
          </a:p>
          <a:p>
            <a:r>
              <a:rPr lang="cs-CZ" dirty="0" smtClean="0"/>
              <a:t>Jelínek</a:t>
            </a:r>
            <a:r>
              <a:rPr lang="cs-CZ" dirty="0"/>
              <a:t>, J. a </a:t>
            </a:r>
            <a:r>
              <a:rPr lang="cs-CZ" dirty="0" err="1"/>
              <a:t>Zicháček</a:t>
            </a:r>
            <a:r>
              <a:rPr lang="cs-CZ" dirty="0"/>
              <a:t>, V.: Biologie pro gymnázia. Nakladatelství </a:t>
            </a:r>
            <a:r>
              <a:rPr lang="cs-CZ" dirty="0" smtClean="0"/>
              <a:t>Olomouc</a:t>
            </a:r>
          </a:p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zatlanka.cz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vyukove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materialy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http://web.</a:t>
            </a:r>
            <a:r>
              <a:rPr lang="cs-CZ" dirty="0" err="1" smtClean="0">
                <a:hlinkClick r:id="rId3"/>
              </a:rPr>
              <a:t>natur.cuni.cz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ugmnz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mineral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http://geologie.</a:t>
            </a:r>
            <a:r>
              <a:rPr lang="cs-CZ" dirty="0" err="1" smtClean="0">
                <a:hlinkClick r:id="rId4"/>
              </a:rPr>
              <a:t>vsb.cz</a:t>
            </a:r>
            <a:r>
              <a:rPr lang="cs-CZ" dirty="0" smtClean="0">
                <a:hlinkClick r:id="rId4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http://www.</a:t>
            </a:r>
            <a:r>
              <a:rPr lang="cs-CZ" dirty="0" err="1" smtClean="0">
                <a:hlinkClick r:id="rId5"/>
              </a:rPr>
              <a:t>sci.muni.cz</a:t>
            </a:r>
            <a:r>
              <a:rPr lang="cs-CZ" dirty="0" smtClean="0">
                <a:hlinkClick r:id="rId5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http://is.muni.cz/do/1499/el/estud/pedf/js07/mineraly/materialy/pages/predmluva.html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http://cs.wikipedia.org/wiki/Zem%C4%9B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8"/>
              </a:rPr>
              <a:t>http://cs.wikipedia.org/wiki/Geologick%C3%BD_%C4%8Das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9"/>
              </a:rPr>
              <a:t>http://cs.wikipedia.org/wiki/Vznik_%C5%BEivota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10"/>
              </a:rPr>
              <a:t>http://cs.wikipedia.org/wiki/Miller%C5%AFv-Urey%C5%AFv_experiment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cs-CZ" b="1" dirty="0" smtClean="0"/>
              <a:t>Vědci zabývající se vznikem života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908720"/>
            <a:ext cx="4040188" cy="639762"/>
          </a:xfrm>
        </p:spPr>
        <p:txBody>
          <a:bodyPr>
            <a:noAutofit/>
          </a:bodyPr>
          <a:lstStyle/>
          <a:p>
            <a:r>
              <a:rPr lang="cs-CZ" sz="2000" dirty="0" smtClean="0"/>
              <a:t>C. </a:t>
            </a:r>
            <a:r>
              <a:rPr lang="cs-CZ" sz="2000" dirty="0" err="1" smtClean="0"/>
              <a:t>Linné</a:t>
            </a:r>
            <a:r>
              <a:rPr lang="cs-CZ" sz="2000" dirty="0" smtClean="0"/>
              <a:t>, švédský přírodovědec (1707 – 1787)</a:t>
            </a:r>
            <a:endParaRPr lang="cs-CZ" sz="2000" dirty="0"/>
          </a:p>
        </p:txBody>
      </p:sp>
      <p:pic>
        <p:nvPicPr>
          <p:cNvPr id="7" name="Zástupný symbol pro obsah 6" descr="CARL_V~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3600400" cy="4349284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0" y="836712"/>
            <a:ext cx="4320480" cy="639762"/>
          </a:xfrm>
        </p:spPr>
        <p:txBody>
          <a:bodyPr>
            <a:normAutofit fontScale="85000" lnSpcReduction="20000"/>
          </a:bodyPr>
          <a:lstStyle/>
          <a:p>
            <a:r>
              <a:rPr lang="cs-CZ" dirty="0" err="1" smtClean="0"/>
              <a:t>Pierre</a:t>
            </a:r>
            <a:r>
              <a:rPr lang="cs-CZ" dirty="0" smtClean="0"/>
              <a:t> </a:t>
            </a:r>
            <a:r>
              <a:rPr lang="cs-CZ" dirty="0" err="1" smtClean="0"/>
              <a:t>Teilhard</a:t>
            </a:r>
            <a:r>
              <a:rPr lang="cs-CZ" dirty="0" smtClean="0"/>
              <a:t> de </a:t>
            </a:r>
            <a:r>
              <a:rPr lang="cs-CZ" dirty="0" err="1" smtClean="0"/>
              <a:t>Chardin</a:t>
            </a:r>
            <a:r>
              <a:rPr lang="cs-CZ" dirty="0" smtClean="0"/>
              <a:t>, francouzský náboženský myslitel, (1881 – 1955)</a:t>
            </a:r>
            <a:endParaRPr lang="cs-CZ" dirty="0"/>
          </a:p>
        </p:txBody>
      </p:sp>
      <p:pic>
        <p:nvPicPr>
          <p:cNvPr id="9" name="Zástupný symbol pro obsah 8" descr="364px-Pierre_Teilhard_de_Chardin_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64088" y="1556792"/>
            <a:ext cx="2664296" cy="4384377"/>
          </a:xfrm>
        </p:spPr>
      </p:pic>
      <p:sp>
        <p:nvSpPr>
          <p:cNvPr id="8" name="TextovéPole 7"/>
          <p:cNvSpPr txBox="1"/>
          <p:nvPr/>
        </p:nvSpPr>
        <p:spPr>
          <a:xfrm>
            <a:off x="251520" y="6165304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http://cs.wikipedia.org/wiki/Linn%C3%A9</a:t>
            </a:r>
            <a:r>
              <a:rPr lang="cs-CZ" dirty="0" smtClean="0"/>
              <a:t>, </a:t>
            </a:r>
            <a:r>
              <a:rPr lang="cs-CZ" dirty="0" smtClean="0">
                <a:hlinkClick r:id="rId5"/>
              </a:rPr>
              <a:t>http://cs.wikipedia.org/wiki/Teilhard_de_Chardin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Vědci zabývající se vznikem života</a:t>
            </a:r>
            <a:endParaRPr lang="cs-CZ" b="1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539552" y="1268760"/>
            <a:ext cx="4040188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G. </a:t>
            </a:r>
            <a:r>
              <a:rPr lang="cs-CZ" dirty="0" err="1" smtClean="0"/>
              <a:t>Cuvier</a:t>
            </a:r>
            <a:r>
              <a:rPr lang="cs-CZ" dirty="0" smtClean="0"/>
              <a:t>  - francouzský přírodovědec, 1769 – 1832)</a:t>
            </a:r>
            <a:endParaRPr lang="cs-CZ" dirty="0"/>
          </a:p>
        </p:txBody>
      </p:sp>
      <p:pic>
        <p:nvPicPr>
          <p:cNvPr id="9" name="Zástupný symbol pro obsah 8" descr="Cuvie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97438" y="2174875"/>
            <a:ext cx="3159711" cy="3951288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J. B. </a:t>
            </a:r>
            <a:r>
              <a:rPr lang="cs-CZ" dirty="0" err="1" smtClean="0"/>
              <a:t>Lamarck</a:t>
            </a:r>
            <a:r>
              <a:rPr lang="cs-CZ" dirty="0" smtClean="0"/>
              <a:t> – francouzský přírodovědec,  1744 - 1829</a:t>
            </a:r>
            <a:endParaRPr lang="cs-CZ" dirty="0"/>
          </a:p>
        </p:txBody>
      </p:sp>
      <p:pic>
        <p:nvPicPr>
          <p:cNvPr id="11" name="Zástupný symbol pro obsah 10" descr="Jean-baptiste_lamarck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80790" y="2132856"/>
            <a:ext cx="4018440" cy="3888432"/>
          </a:xfrm>
        </p:spPr>
      </p:pic>
      <p:sp>
        <p:nvSpPr>
          <p:cNvPr id="10" name="TextovéPole 9"/>
          <p:cNvSpPr txBox="1"/>
          <p:nvPr/>
        </p:nvSpPr>
        <p:spPr>
          <a:xfrm>
            <a:off x="467544" y="6165304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http://cs.wikipedia.org/wiki/Georges_Cuvier</a:t>
            </a:r>
            <a:r>
              <a:rPr lang="cs-CZ" dirty="0" smtClean="0"/>
              <a:t>, </a:t>
            </a:r>
            <a:r>
              <a:rPr lang="cs-CZ" dirty="0" smtClean="0">
                <a:hlinkClick r:id="rId5"/>
              </a:rPr>
              <a:t>http://cs.wikipedia.org/wiki/Lamarck</a:t>
            </a:r>
            <a:r>
              <a:rPr lang="cs-CZ" dirty="0" smtClean="0"/>
              <a:t>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Materialistické názory na vznik života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Primární je hmota </a:t>
            </a:r>
            <a:r>
              <a:rPr lang="cs-CZ" dirty="0" smtClean="0"/>
              <a:t>(nestvořitelná, nezničitelná), </a:t>
            </a:r>
            <a:r>
              <a:rPr lang="cs-CZ" b="1" dirty="0" smtClean="0"/>
              <a:t>sekundární je myšlenka </a:t>
            </a:r>
            <a:r>
              <a:rPr lang="cs-CZ" dirty="0" smtClean="0"/>
              <a:t>(nejvyspělejší forma hmoty je nervová tkáň)</a:t>
            </a:r>
          </a:p>
          <a:p>
            <a:r>
              <a:rPr lang="cs-CZ" b="1" dirty="0" smtClean="0"/>
              <a:t>Samoplození</a:t>
            </a:r>
            <a:r>
              <a:rPr lang="cs-CZ" dirty="0" smtClean="0"/>
              <a:t> – už ve starověku, příklad: štěnice ze špíny, žáby z bláta, nemoci ze špíny, zkažené vody, vyvrácena francouzským mikrobiologem L. Pasteurem</a:t>
            </a:r>
            <a:endParaRPr lang="cs-CZ" b="1" dirty="0" smtClean="0"/>
          </a:p>
          <a:p>
            <a:r>
              <a:rPr lang="cs-CZ" b="1" dirty="0" smtClean="0"/>
              <a:t>Panspermie</a:t>
            </a:r>
            <a:r>
              <a:rPr lang="cs-CZ" dirty="0" smtClean="0"/>
              <a:t> – zárodky života jsou součástí celého vesmíru, tzv. </a:t>
            </a:r>
            <a:r>
              <a:rPr lang="cs-CZ" b="1" dirty="0" err="1" smtClean="0"/>
              <a:t>kosmozoa</a:t>
            </a:r>
            <a:r>
              <a:rPr lang="cs-CZ" dirty="0" smtClean="0"/>
              <a:t>, už </a:t>
            </a:r>
            <a:r>
              <a:rPr lang="cs-CZ" dirty="0" err="1" smtClean="0"/>
              <a:t>Anaxagoras</a:t>
            </a:r>
            <a:r>
              <a:rPr lang="cs-CZ" dirty="0" smtClean="0"/>
              <a:t>, ve 20. stol. rozpracována švédským chemikem a fyzikem </a:t>
            </a:r>
            <a:r>
              <a:rPr lang="cs-CZ" dirty="0" err="1" smtClean="0"/>
              <a:t>Svante</a:t>
            </a:r>
            <a:r>
              <a:rPr lang="cs-CZ" dirty="0" smtClean="0"/>
              <a:t> </a:t>
            </a:r>
            <a:r>
              <a:rPr lang="cs-CZ" dirty="0" err="1" smtClean="0"/>
              <a:t>Arheniem</a:t>
            </a:r>
            <a:r>
              <a:rPr lang="cs-CZ" dirty="0" smtClean="0"/>
              <a:t> (1859-1927)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Materialistické názory na vznik a vývoj života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cs-CZ" b="1" dirty="0" smtClean="0"/>
              <a:t>Teorie autochtonní evoluční abiogeneze </a:t>
            </a:r>
            <a:r>
              <a:rPr lang="cs-CZ" dirty="0" smtClean="0"/>
              <a:t> - teorie pozemského původu vývoje hmoty až k současným formám života</a:t>
            </a:r>
          </a:p>
          <a:p>
            <a:pPr>
              <a:buNone/>
            </a:pPr>
            <a:r>
              <a:rPr lang="cs-CZ" dirty="0" smtClean="0"/>
              <a:t>Podpořila ji výzkumem celá řada vědců – biochemiků např. A. I. </a:t>
            </a:r>
            <a:r>
              <a:rPr lang="cs-CZ" dirty="0" err="1" smtClean="0"/>
              <a:t>Oparin</a:t>
            </a:r>
            <a:r>
              <a:rPr lang="cs-CZ" dirty="0" smtClean="0"/>
              <a:t>, S. Miller, J. </a:t>
            </a:r>
            <a:r>
              <a:rPr lang="cs-CZ" dirty="0" err="1" smtClean="0"/>
              <a:t>Oró</a:t>
            </a:r>
            <a:r>
              <a:rPr lang="cs-CZ" dirty="0" smtClean="0"/>
              <a:t>, S. W. Fox, J.D. </a:t>
            </a:r>
            <a:r>
              <a:rPr lang="cs-CZ" dirty="0" err="1" smtClean="0"/>
              <a:t>Bernal</a:t>
            </a:r>
            <a:r>
              <a:rPr lang="cs-CZ" dirty="0" smtClean="0"/>
              <a:t>, </a:t>
            </a:r>
            <a:r>
              <a:rPr lang="cs-CZ" dirty="0" err="1" smtClean="0"/>
              <a:t>Gold</a:t>
            </a:r>
            <a:r>
              <a:rPr lang="cs-CZ" dirty="0" smtClean="0"/>
              <a:t>, J. B. S. </a:t>
            </a:r>
            <a:r>
              <a:rPr lang="cs-CZ" dirty="0" err="1" smtClean="0"/>
              <a:t>Haldane</a:t>
            </a:r>
            <a:r>
              <a:rPr lang="cs-CZ" dirty="0" smtClean="0"/>
              <a:t> a biologů – Ch. Darwin a další</a:t>
            </a:r>
          </a:p>
          <a:p>
            <a:pPr algn="ctr">
              <a:buNone/>
            </a:pPr>
            <a:r>
              <a:rPr lang="cs-CZ" b="1" dirty="0" smtClean="0"/>
              <a:t>Základní myšlenka: </a:t>
            </a:r>
          </a:p>
          <a:p>
            <a:pPr algn="ctr">
              <a:buNone/>
            </a:pPr>
            <a:r>
              <a:rPr lang="cs-CZ" b="1" dirty="0" smtClean="0"/>
              <a:t>hmota se vyvíjí od jednodušších po složitější formy, evoluce je řízena přírodním výběrem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cs-CZ" sz="3600" b="1" dirty="0" smtClean="0"/>
              <a:t>Vědci zabývající se vznikem a vývojem  života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3744416" cy="639762"/>
          </a:xfrm>
        </p:spPr>
        <p:txBody>
          <a:bodyPr>
            <a:normAutofit fontScale="85000" lnSpcReduction="20000"/>
          </a:bodyPr>
          <a:lstStyle/>
          <a:p>
            <a:r>
              <a:rPr lang="cs-CZ" dirty="0" err="1" smtClean="0"/>
              <a:t>Svante</a:t>
            </a:r>
            <a:r>
              <a:rPr lang="cs-CZ" dirty="0" smtClean="0"/>
              <a:t> </a:t>
            </a:r>
            <a:r>
              <a:rPr lang="cs-CZ" dirty="0" err="1" smtClean="0"/>
              <a:t>Arhenius</a:t>
            </a:r>
            <a:r>
              <a:rPr lang="cs-CZ" dirty="0" smtClean="0"/>
              <a:t> -  švédský chemik a fyzik (1859-1927</a:t>
            </a:r>
            <a:endParaRPr lang="cs-CZ" dirty="0"/>
          </a:p>
        </p:txBody>
      </p:sp>
      <p:pic>
        <p:nvPicPr>
          <p:cNvPr id="7" name="Zástupný symbol pro obsah 6" descr="Arheniu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5576" y="1988840"/>
            <a:ext cx="2940918" cy="3984944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Charles Darwin – britský přírodovědec (1809 – 1882)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95536" y="6021288"/>
            <a:ext cx="7992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hlinkClick r:id="rId3"/>
              </a:rPr>
              <a:t>https://www.google.cz/search?num=10&amp;hl=cs&amp;site=imghp&amp;tbm=isch&amp;source=hp&amp;biw=1366&amp;bih=555&amp;oq=Svante+Arheniem+&amp;gs_l=img.3...3456.3456.0.4823.1.1.0.0.0.0.168.168.0j1.1.0...0.0...1ac.1.gK1H4gTBmx4&amp;q=Svante%20Arheniem&amp;tbo=d</a:t>
            </a:r>
            <a:r>
              <a:rPr lang="cs-CZ" sz="1100" dirty="0" smtClean="0"/>
              <a:t> , </a:t>
            </a:r>
            <a:r>
              <a:rPr lang="cs-CZ" sz="1100" dirty="0" smtClean="0">
                <a:hlinkClick r:id="rId4"/>
              </a:rPr>
              <a:t>http://cs.wikipedia.org/wiki/Charles_Darwin</a:t>
            </a:r>
            <a:endParaRPr lang="cs-CZ" sz="1100" dirty="0"/>
          </a:p>
        </p:txBody>
      </p:sp>
      <p:pic>
        <p:nvPicPr>
          <p:cNvPr id="14" name="Zástupný symbol pro obsah 13" descr="Charles_Darwin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716016" y="1988840"/>
            <a:ext cx="3229184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/>
              <a:t>Vědci zabývající se vznikem a vývojem  života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3672408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A. I. </a:t>
            </a:r>
            <a:r>
              <a:rPr lang="cs-CZ" dirty="0" err="1" smtClean="0"/>
              <a:t>Oparin</a:t>
            </a:r>
            <a:r>
              <a:rPr lang="cs-CZ" dirty="0" smtClean="0"/>
              <a:t> – ruský biochemik (1894 – 1980)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436096" y="1268760"/>
            <a:ext cx="3240359" cy="639762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J. D. </a:t>
            </a:r>
            <a:r>
              <a:rPr lang="cs-CZ" dirty="0" err="1" smtClean="0"/>
              <a:t>Bernal</a:t>
            </a:r>
            <a:r>
              <a:rPr lang="cs-CZ" dirty="0" smtClean="0"/>
              <a:t> – anglický fyzik a geolog (1901 – 1971)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323528" y="6237312"/>
            <a:ext cx="882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2"/>
              </a:rPr>
              <a:t>http://cs.wikipedia.org/wiki/Oparin, </a:t>
            </a:r>
            <a:r>
              <a:rPr lang="cs-CZ" dirty="0" smtClean="0">
                <a:hlinkClick r:id="rId3"/>
              </a:rPr>
              <a:t>http://en.wikipedia.org/wiki/John_Desmond_Bernal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11" name="Zástupný symbol pro obsah 10" descr="Aleksandr_Oparin_and_Andrei_Kursanov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043608" y="2060848"/>
            <a:ext cx="2500719" cy="3951288"/>
          </a:xfrm>
        </p:spPr>
      </p:pic>
      <p:pic>
        <p:nvPicPr>
          <p:cNvPr id="13" name="Zástupný symbol pro obsah 12" descr="John_Desmond_Bernal.jpg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4860032" y="2121366"/>
            <a:ext cx="3456383" cy="38837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1736</Words>
  <Application>Microsoft Office PowerPoint</Application>
  <PresentationFormat>Předvádění na obrazovce (4:3)</PresentationFormat>
  <Paragraphs>161</Paragraphs>
  <Slides>33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Motiv sady Office</vt:lpstr>
      <vt:lpstr>Gymnázium Joachima Barranda Beroun, Talichova 824, Beroun 2, 26601 tel., +420 (311) 623435, +420 (311) 621232, fax: +420 (311) 623435 www.gymberoun.cz  lidinsky@gymberoun.cz,  IČ: 47558407,  č.ú. 775 711 0297 / 0100 u KB Beroun   </vt:lpstr>
      <vt:lpstr>Klíčová slova</vt:lpstr>
      <vt:lpstr>Idealistické názory na vznik života</vt:lpstr>
      <vt:lpstr>Vědci zabývající se vznikem života</vt:lpstr>
      <vt:lpstr>Vědci zabývající se vznikem života</vt:lpstr>
      <vt:lpstr>Materialistické názory na vznik života</vt:lpstr>
      <vt:lpstr>Materialistické názory na vznik a vývoj života</vt:lpstr>
      <vt:lpstr>Vědci zabývající se vznikem a vývojem  života</vt:lpstr>
      <vt:lpstr>Vědci zabývající se vznikem a vývojem  života</vt:lpstr>
      <vt:lpstr>Vědci zabývající se vznikem a vývojem  života</vt:lpstr>
      <vt:lpstr>Vědci zabývající se vznikem a vývojem  života</vt:lpstr>
      <vt:lpstr>Vědci zabývající se vznikem a vývojem  života – objasnili strukturu DNA</vt:lpstr>
      <vt:lpstr>DNA – jak to vidí studenti</vt:lpstr>
      <vt:lpstr>Etapy vývoje života - I</vt:lpstr>
      <vt:lpstr>Millerův a Oróův experiment</vt:lpstr>
      <vt:lpstr>Etapy vývoje života - II</vt:lpstr>
      <vt:lpstr>Etapy vývoje života - III</vt:lpstr>
      <vt:lpstr>Atributy živé hmoty – znaky života</vt:lpstr>
      <vt:lpstr>Jak to začalo</vt:lpstr>
      <vt:lpstr>Snímek 20</vt:lpstr>
      <vt:lpstr>Pokračování I </vt:lpstr>
      <vt:lpstr>Vznik autotrofní buňky a následky</vt:lpstr>
      <vt:lpstr>Fotosyntéza</vt:lpstr>
      <vt:lpstr>Pokračování II</vt:lpstr>
      <vt:lpstr>Prokaryotická buňka - bakterie</vt:lpstr>
      <vt:lpstr>Pokračování III</vt:lpstr>
      <vt:lpstr>Snímek 27</vt:lpstr>
      <vt:lpstr>Pokračování IV</vt:lpstr>
      <vt:lpstr>Snímek 29</vt:lpstr>
      <vt:lpstr>Darwinismus</vt:lpstr>
      <vt:lpstr>Strom života – jak to vidí studenti</vt:lpstr>
      <vt:lpstr>Snímek 32</vt:lpstr>
      <vt:lpstr>Použitá literatura a webové stránky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Gymnázium Joachima Barranda Beroun, Talichova 824, Beroun 2, 26601 tel., +420 (311) 623435, +420 (311) 621232, fax: +420 (311) 623435 www.gymberoun.cz  lidinsky@gymberoun.cz,  IČ: 47558407,  č.ú. 775 711 0297 / 0100 u KB Beroun</dc:title>
  <dc:creator>stepnickova</dc:creator>
  <cp:lastModifiedBy>stepnickova</cp:lastModifiedBy>
  <cp:revision>75</cp:revision>
  <dcterms:created xsi:type="dcterms:W3CDTF">2013-01-11T17:05:52Z</dcterms:created>
  <dcterms:modified xsi:type="dcterms:W3CDTF">2013-03-19T19:15:04Z</dcterms:modified>
</cp:coreProperties>
</file>