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4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57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eb.natur.cuni.cz/ugmnz/mineral/index.html" TargetMode="Externa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Biotit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Ortoklas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hyperlink" Target="http://cs.wikipedia.org/wiki/Plagiokla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s.wikipedia.org/wiki/Kaolinit" TargetMode="External"/><Relationship Id="rId4" Type="http://schemas.openxmlformats.org/officeDocument/2006/relationships/hyperlink" Target="http://cs.wikipedia.org/wiki/Kaoli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astek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Oliv%C3%AD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s.wikipedia.org/wiki/topaz" TargetMode="Externa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patit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google.cz/search?aq=&amp;hl=cs&amp;rlz=1T4ADFA_csCZ482CZ485&amp;q=apatit&amp;um=1&amp;ie=UTF-8&amp;tbm=isch&amp;source=og&amp;sa=N&amp;tab=wi&amp;ei=xLf9UPmeMcXHswbN-4D4DQ&amp;biw=1366&amp;bih=555&amp;sei=zLf9UNinIbTN4QSiloCAB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google.cz/search?num=10&amp;hl=cs&amp;site=imghp&amp;tbm=isch&amp;source=hp&amp;biw=1366&amp;bih=555&amp;q=jantar&amp;oq=jantar&amp;gs_l=img.3..0l10.1105.2309.0.2826.6.5.0.1.1.0.192.774.1j4.5.0...0.0...1ac.1.03dEsPUP92o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Oliv%C3%ADn" TargetMode="External"/><Relationship Id="rId2" Type="http://schemas.openxmlformats.org/officeDocument/2006/relationships/hyperlink" Target="http://cs.wikipedia.org/wiki/Gran%C3%A1t_(miner%C3%A1l)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Pyroxen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mfibo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Gran%C3%A1t_(miner%C3%A1l)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s.wikipedia.org/wiki/Sl%C3%ADd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51520" y="3933056"/>
            <a:ext cx="87129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VY_32_INOVACE_2613</a:t>
            </a:r>
          </a:p>
          <a:p>
            <a:pPr algn="ctr"/>
            <a:r>
              <a:rPr lang="cs-CZ" sz="4000" b="1" dirty="0"/>
              <a:t>Atlas nerostů </a:t>
            </a:r>
            <a:r>
              <a:rPr lang="cs-CZ" sz="4000" b="1" dirty="0" smtClean="0"/>
              <a:t>III</a:t>
            </a:r>
          </a:p>
          <a:p>
            <a:pPr algn="ctr"/>
            <a:r>
              <a:rPr lang="cs-CZ" sz="3200" b="1" dirty="0" smtClean="0"/>
              <a:t>Křemičitany, fosforečnany, organické nerosty</a:t>
            </a:r>
          </a:p>
          <a:p>
            <a:pPr algn="ctr"/>
            <a:r>
              <a:rPr lang="cs-CZ" b="1" dirty="0" smtClean="0">
                <a:hlinkClick r:id="rId6"/>
              </a:rPr>
              <a:t>http://web.</a:t>
            </a:r>
            <a:r>
              <a:rPr lang="cs-CZ" b="1" dirty="0" err="1" smtClean="0">
                <a:hlinkClick r:id="rId6"/>
              </a:rPr>
              <a:t>natur.cuni.cz</a:t>
            </a:r>
            <a:r>
              <a:rPr lang="cs-CZ" b="1" dirty="0" smtClean="0">
                <a:hlinkClick r:id="rId6"/>
              </a:rPr>
              <a:t>/</a:t>
            </a:r>
            <a:r>
              <a:rPr lang="cs-CZ" b="1" dirty="0" err="1" smtClean="0">
                <a:hlinkClick r:id="rId6"/>
              </a:rPr>
              <a:t>ugmnz</a:t>
            </a:r>
            <a:r>
              <a:rPr lang="cs-CZ" b="1" dirty="0" smtClean="0">
                <a:hlinkClick r:id="rId6"/>
              </a:rPr>
              <a:t>/</a:t>
            </a:r>
            <a:r>
              <a:rPr lang="cs-CZ" b="1" dirty="0" err="1" smtClean="0">
                <a:hlinkClick r:id="rId6"/>
              </a:rPr>
              <a:t>mineral</a:t>
            </a:r>
            <a:r>
              <a:rPr lang="cs-CZ" b="1" dirty="0" smtClean="0">
                <a:hlinkClick r:id="rId6"/>
              </a:rPr>
              <a:t>/index.</a:t>
            </a:r>
            <a:r>
              <a:rPr lang="cs-CZ" b="1" dirty="0" err="1" smtClean="0">
                <a:hlinkClick r:id="rId6"/>
              </a:rPr>
              <a:t>html</a:t>
            </a:r>
            <a:r>
              <a:rPr lang="cs-CZ" b="1" dirty="0" smtClean="0"/>
              <a:t>  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850106"/>
          </a:xfrm>
        </p:spPr>
        <p:txBody>
          <a:bodyPr/>
          <a:lstStyle/>
          <a:p>
            <a:r>
              <a:rPr lang="cs-CZ" b="1" dirty="0" smtClean="0"/>
              <a:t>Tmavá slída - biotit</a:t>
            </a:r>
            <a:endParaRPr lang="cs-CZ" b="1" dirty="0"/>
          </a:p>
        </p:txBody>
      </p:sp>
      <p:pic>
        <p:nvPicPr>
          <p:cNvPr id="5" name="Zástupný symbol pro obsah 4" descr="biotit.pn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8043029" cy="5549258"/>
          </a:xfrm>
        </p:spPr>
      </p:pic>
      <p:sp>
        <p:nvSpPr>
          <p:cNvPr id="6" name="TextovéPole 5"/>
          <p:cNvSpPr txBox="1"/>
          <p:nvPr/>
        </p:nvSpPr>
        <p:spPr>
          <a:xfrm>
            <a:off x="179512" y="623731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http://cs.wikipedia.org/wiki/Biotit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 smtClean="0"/>
              <a:t>Živec draselný – ortoklas - </a:t>
            </a:r>
            <a:r>
              <a:rPr lang="cs-CZ" dirty="0" smtClean="0"/>
              <a:t>KAlSi</a:t>
            </a:r>
            <a:r>
              <a:rPr lang="cs-CZ" baseline="-25000" dirty="0" smtClean="0"/>
              <a:t>3</a:t>
            </a:r>
            <a:r>
              <a:rPr lang="cs-CZ" dirty="0" smtClean="0"/>
              <a:t>O</a:t>
            </a:r>
            <a:r>
              <a:rPr lang="cs-CZ" baseline="-25000" dirty="0" smtClean="0"/>
              <a:t>8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700" dirty="0" smtClean="0"/>
              <a:t>součástí vyvřelých hornin (žula, </a:t>
            </a:r>
            <a:r>
              <a:rPr lang="cs-CZ" sz="2700" dirty="0" err="1" smtClean="0"/>
              <a:t>ortorula</a:t>
            </a:r>
            <a:r>
              <a:rPr lang="cs-CZ" sz="2700" dirty="0" smtClean="0"/>
              <a:t>), zvětrává na kaolin</a:t>
            </a:r>
            <a:endParaRPr lang="cs-CZ" sz="2700" b="1" dirty="0"/>
          </a:p>
        </p:txBody>
      </p:sp>
      <p:pic>
        <p:nvPicPr>
          <p:cNvPr id="5" name="Zástupný symbol pro obsah 4" descr="ortoklas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12776"/>
            <a:ext cx="8064896" cy="4742564"/>
          </a:xfrm>
        </p:spPr>
      </p:pic>
      <p:sp>
        <p:nvSpPr>
          <p:cNvPr id="6" name="TextovéPole 5"/>
          <p:cNvSpPr txBox="1"/>
          <p:nvPr/>
        </p:nvSpPr>
        <p:spPr>
          <a:xfrm>
            <a:off x="179512" y="616530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http://cs.wikipedia.org/wiki/Ortoklas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Živec sodnovápenatý - plagioklas</a:t>
            </a:r>
            <a:endParaRPr lang="cs-CZ" b="1" dirty="0"/>
          </a:p>
        </p:txBody>
      </p:sp>
      <p:pic>
        <p:nvPicPr>
          <p:cNvPr id="6" name="Zástupný symbol pro obsah 5" descr="plagiokla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293096"/>
            <a:ext cx="2088232" cy="2391685"/>
          </a:xfrm>
        </p:spPr>
      </p:pic>
      <p:pic>
        <p:nvPicPr>
          <p:cNvPr id="7" name="Zástupný symbol pro obsah 6" descr="plagioklas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1520" y="1268760"/>
            <a:ext cx="3801438" cy="2808312"/>
          </a:xfrm>
        </p:spPr>
      </p:pic>
      <p:sp>
        <p:nvSpPr>
          <p:cNvPr id="5" name="TextovéPole 4"/>
          <p:cNvSpPr txBox="1"/>
          <p:nvPr/>
        </p:nvSpPr>
        <p:spPr>
          <a:xfrm>
            <a:off x="2555776" y="6309320"/>
            <a:ext cx="392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http://cs.wikipedia.org/wiki/Plagioklas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8" name="Obrázek 7" descr="plagioklas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1960" y="1268760"/>
            <a:ext cx="4774130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Kaolin (hornina) a kaolinit </a:t>
            </a:r>
            <a:endParaRPr lang="cs-CZ" b="1" dirty="0"/>
          </a:p>
        </p:txBody>
      </p:sp>
      <p:pic>
        <p:nvPicPr>
          <p:cNvPr id="5" name="Zástupný symbol pro obsah 4" descr="Kaolin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67871" y="1298272"/>
            <a:ext cx="3952601" cy="3282856"/>
          </a:xfrm>
        </p:spPr>
      </p:pic>
      <p:pic>
        <p:nvPicPr>
          <p:cNvPr id="7" name="Zástupný symbol pro obsah 6" descr="Kaoli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9512" y="1268760"/>
            <a:ext cx="4464496" cy="3348372"/>
          </a:xfrm>
        </p:spPr>
      </p:pic>
      <p:sp>
        <p:nvSpPr>
          <p:cNvPr id="6" name="TextovéPole 5"/>
          <p:cNvSpPr txBox="1"/>
          <p:nvPr/>
        </p:nvSpPr>
        <p:spPr>
          <a:xfrm>
            <a:off x="251520" y="6309320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http://cs.wikipedia.org/wiki/Kaolin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http://cs.wikipedia.org/wiki/Kaolinit</a:t>
            </a:r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23528" y="494116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Zemitý,  velmi měkký, vzniká zvětráváním živců, výroba porcelánu, součást barev, čistidel (zubní pasty), méně kvalitní – cihlářské hlíny – stavebnictví, součást jílových částic půd</a:t>
            </a:r>
            <a:endParaRPr lang="cs-CZ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Mastek</a:t>
            </a:r>
            <a:endParaRPr lang="cs-CZ" b="1" dirty="0"/>
          </a:p>
        </p:txBody>
      </p:sp>
      <p:pic>
        <p:nvPicPr>
          <p:cNvPr id="5" name="Zástupný symbol pro obsah 4" descr="maste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4713250" cy="446449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60032" y="1484784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Křemičitan hořčíku</a:t>
            </a:r>
          </a:p>
          <a:p>
            <a:r>
              <a:rPr lang="cs-CZ" dirty="0" smtClean="0"/>
              <a:t>Velmi měkký, T: 1</a:t>
            </a:r>
          </a:p>
          <a:p>
            <a:r>
              <a:rPr lang="cs-CZ" dirty="0" smtClean="0"/>
              <a:t>Soustava jednoklonná</a:t>
            </a:r>
          </a:p>
          <a:p>
            <a:r>
              <a:rPr lang="cs-CZ" dirty="0" smtClean="0"/>
              <a:t>Žáruvzdorný </a:t>
            </a:r>
          </a:p>
          <a:p>
            <a:r>
              <a:rPr lang="cs-CZ" dirty="0" smtClean="0"/>
              <a:t>Mletý se používá jako protiskluzový materiál (sportovci – vzpěrači, horolezci – „magnézium“</a:t>
            </a:r>
          </a:p>
          <a:p>
            <a:r>
              <a:rPr lang="cs-CZ" dirty="0" smtClean="0"/>
              <a:t>Používá se v kosmetice(pudry, líčidla), vyzdívky pecí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602128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http://cs.wikipedia.org/wiki/Mastek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Olivín</a:t>
            </a:r>
            <a:endParaRPr lang="cs-CZ" b="1" dirty="0"/>
          </a:p>
        </p:txBody>
      </p:sp>
      <p:pic>
        <p:nvPicPr>
          <p:cNvPr id="5" name="Zástupný symbol pro obsah 4" descr="olivín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24744"/>
            <a:ext cx="6768752" cy="5081885"/>
          </a:xfrm>
        </p:spPr>
      </p:pic>
      <p:sp>
        <p:nvSpPr>
          <p:cNvPr id="6" name="TextovéPole 5"/>
          <p:cNvSpPr txBox="1"/>
          <p:nvPr/>
        </p:nvSpPr>
        <p:spPr>
          <a:xfrm>
            <a:off x="0" y="648866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http://cs.wikipedia.org/wiki/Oliv%C3%ADn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cs-CZ" b="1" dirty="0" smtClean="0"/>
              <a:t>Topaz</a:t>
            </a:r>
            <a:endParaRPr lang="cs-CZ" b="1" dirty="0"/>
          </a:p>
        </p:txBody>
      </p:sp>
      <p:pic>
        <p:nvPicPr>
          <p:cNvPr id="5" name="Zástupný symbol pro obsah 4" descr="topaz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908720"/>
            <a:ext cx="5184576" cy="4594897"/>
          </a:xfrm>
        </p:spPr>
      </p:pic>
      <p:pic>
        <p:nvPicPr>
          <p:cNvPr id="6" name="Zástupný symbol pro obsah 5" descr="topaz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55576" y="980728"/>
            <a:ext cx="2247900" cy="2282190"/>
          </a:xfrm>
        </p:spPr>
      </p:pic>
      <p:pic>
        <p:nvPicPr>
          <p:cNvPr id="7" name="Obrázek 6" descr="topaz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573016"/>
            <a:ext cx="2903452" cy="1818895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39552" y="587727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http://cs.wikipedia.org/wiki/topaz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Fosforečnany – apatit </a:t>
            </a:r>
            <a:endParaRPr lang="cs-CZ" b="1" dirty="0"/>
          </a:p>
        </p:txBody>
      </p:sp>
      <p:pic>
        <p:nvPicPr>
          <p:cNvPr id="5" name="Zástupný symbol pro obsah 4" descr="apat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3558812" cy="4525963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038600" cy="4525963"/>
          </a:xfrm>
        </p:spPr>
        <p:txBody>
          <a:bodyPr/>
          <a:lstStyle/>
          <a:p>
            <a:r>
              <a:rPr lang="cs-CZ" dirty="0" smtClean="0"/>
              <a:t>Složitá anorganická sloučeniny – Ca, F, Cl a voda v molekule</a:t>
            </a:r>
          </a:p>
          <a:p>
            <a:r>
              <a:rPr lang="cs-CZ" dirty="0" smtClean="0"/>
              <a:t>Vzniká z nahromaděných koster organismů, též z magmatu</a:t>
            </a:r>
          </a:p>
          <a:p>
            <a:r>
              <a:rPr lang="cs-CZ" dirty="0" smtClean="0"/>
              <a:t>T: 5		h: 3,2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5903893"/>
            <a:ext cx="8892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>
                <a:hlinkClick r:id="rId3"/>
              </a:rPr>
              <a:t>http://cs.wikipedia.org/wiki/Apatit</a:t>
            </a:r>
            <a:r>
              <a:rPr lang="cs-CZ" sz="1400" dirty="0" smtClean="0"/>
              <a:t>, </a:t>
            </a:r>
            <a:r>
              <a:rPr lang="cs-CZ" sz="1400" dirty="0" smtClean="0">
                <a:hlinkClick r:id="rId4"/>
              </a:rPr>
              <a:t>https://www.google.cz/search?aq=&amp;hl=cs&amp;rlz=1T4ADFA_csCZ482CZ485&amp;q=apatit&amp;um=1&amp;ie=UTF-8&amp;tbm=isch&amp;source=og&amp;sa=N&amp;tab=wi&amp;ei=xLf9UPmeMcXHswbN-4D4DQ&amp;biw=1366&amp;bih=555&amp;sei=zLf9UNinIbTN4QSiloCABA</a:t>
            </a:r>
            <a:r>
              <a:rPr lang="cs-CZ" sz="1400" dirty="0" smtClean="0"/>
              <a:t> 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Organické nerosty - jantar</a:t>
            </a:r>
            <a:endParaRPr lang="cs-CZ" b="1" dirty="0"/>
          </a:p>
        </p:txBody>
      </p:sp>
      <p:pic>
        <p:nvPicPr>
          <p:cNvPr id="6" name="Zástupný symbol pro obsah 5" descr="jantar_velky_pozad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628800"/>
            <a:ext cx="4135219" cy="3168352"/>
          </a:xfrm>
        </p:spPr>
      </p:pic>
      <p:pic>
        <p:nvPicPr>
          <p:cNvPr id="9" name="Zástupný symbol pro obsah 8" descr="jantar s pav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3" y="1556792"/>
            <a:ext cx="4708549" cy="3816424"/>
          </a:xfrm>
        </p:spPr>
      </p:pic>
      <p:sp>
        <p:nvSpPr>
          <p:cNvPr id="10" name="TextovéPole 9"/>
          <p:cNvSpPr txBox="1"/>
          <p:nvPr/>
        </p:nvSpPr>
        <p:spPr>
          <a:xfrm>
            <a:off x="971600" y="5733256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https://www.google.cz/search?num=10&amp;hl=cs&amp;site=imghp&amp;tbm=isch&amp;source=hp&amp;biw=1366&amp;bih=555&amp;q=jantar&amp;oq=jantar&amp;gs_l=img.3..0l10.1105.2309.0.2826.6.5.0.1.1.0.192.774.1j4.5.0...0.0...1ac.1.03dEsPUP92o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is.muni.cz/do/1499/el/estud/pedf/js07/mineraly/materialy/pages/predmluva.html</a:t>
            </a:r>
            <a:endParaRPr lang="cs-CZ" dirty="0" smtClean="0"/>
          </a:p>
          <a:p>
            <a:r>
              <a:rPr lang="cs-CZ" dirty="0" smtClean="0"/>
              <a:t>Mgr. Marie Štěpničková – fotografie bez uvedení autora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mineralogie, nerost, minerál</a:t>
            </a:r>
          </a:p>
          <a:p>
            <a:pPr>
              <a:buNone/>
            </a:pPr>
            <a:r>
              <a:rPr lang="cs-CZ" dirty="0" smtClean="0"/>
              <a:t>křemičitany – amfibol, augit – pyroxen, slídy(muskovit, biotit), živce (ortoklas, plagioklas), granát, olivín, mastek</a:t>
            </a:r>
            <a:r>
              <a:rPr lang="cs-CZ" smtClean="0"/>
              <a:t>, topaz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fosforečnany – apatit</a:t>
            </a:r>
          </a:p>
          <a:p>
            <a:pPr>
              <a:buNone/>
            </a:pPr>
            <a:r>
              <a:rPr lang="cs-CZ" dirty="0" smtClean="0"/>
              <a:t>organické nerosty – jantar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827584" y="188640"/>
            <a:ext cx="4860032" cy="1143000"/>
          </a:xfrm>
        </p:spPr>
        <p:txBody>
          <a:bodyPr/>
          <a:lstStyle/>
          <a:p>
            <a:r>
              <a:rPr lang="cs-CZ" b="1" dirty="0" smtClean="0"/>
              <a:t>Křemičitany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8229600" cy="48860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sz="4000" b="1" dirty="0" smtClean="0"/>
              <a:t>slídy </a:t>
            </a:r>
          </a:p>
          <a:p>
            <a:pPr>
              <a:buNone/>
            </a:pPr>
            <a:r>
              <a:rPr lang="cs-CZ" sz="4000" b="1" dirty="0" smtClean="0"/>
              <a:t>	muskovit, biotit</a:t>
            </a:r>
          </a:p>
          <a:p>
            <a:pPr>
              <a:buNone/>
            </a:pPr>
            <a:r>
              <a:rPr lang="cs-CZ" sz="4000" b="1" dirty="0" smtClean="0"/>
              <a:t>živce </a:t>
            </a:r>
          </a:p>
          <a:p>
            <a:pPr>
              <a:buNone/>
            </a:pPr>
            <a:r>
              <a:rPr lang="cs-CZ" sz="4000" b="1" dirty="0" smtClean="0"/>
              <a:t>	ortoklas, plagioklas</a:t>
            </a:r>
          </a:p>
          <a:p>
            <a:pPr>
              <a:buNone/>
            </a:pPr>
            <a:r>
              <a:rPr lang="cs-CZ" sz="4000" b="1" dirty="0" smtClean="0"/>
              <a:t>amfibol </a:t>
            </a:r>
          </a:p>
          <a:p>
            <a:pPr>
              <a:buNone/>
            </a:pPr>
            <a:r>
              <a:rPr lang="cs-CZ" sz="4000" b="1" dirty="0" smtClean="0"/>
              <a:t>augit</a:t>
            </a:r>
          </a:p>
          <a:p>
            <a:pPr>
              <a:buNone/>
            </a:pPr>
            <a:r>
              <a:rPr lang="cs-CZ" sz="4000" b="1" dirty="0" smtClean="0"/>
              <a:t>granát</a:t>
            </a:r>
          </a:p>
          <a:p>
            <a:pPr>
              <a:buNone/>
            </a:pPr>
            <a:r>
              <a:rPr lang="cs-CZ" sz="4000" b="1" dirty="0" smtClean="0"/>
              <a:t>kaolinit</a:t>
            </a:r>
          </a:p>
          <a:p>
            <a:pPr>
              <a:buNone/>
            </a:pPr>
            <a:r>
              <a:rPr lang="cs-CZ" sz="4000" b="1" dirty="0" smtClean="0"/>
              <a:t>mastek</a:t>
            </a:r>
          </a:p>
          <a:p>
            <a:pPr>
              <a:buNone/>
            </a:pPr>
            <a:r>
              <a:rPr lang="cs-CZ" sz="4000" b="1" dirty="0" smtClean="0"/>
              <a:t>olivín</a:t>
            </a:r>
          </a:p>
          <a:p>
            <a:pPr>
              <a:buNone/>
            </a:pPr>
            <a:r>
              <a:rPr lang="cs-CZ" sz="4000" b="1" dirty="0" smtClean="0"/>
              <a:t>topaz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259632" y="602128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http://cs.wikipedia.org/wiki/Gran%C3%A1t_(miner%C3%A1l)</a:t>
            </a:r>
            <a:r>
              <a:rPr lang="cs-CZ" dirty="0" smtClean="0"/>
              <a:t> </a:t>
            </a:r>
            <a:r>
              <a:rPr lang="cs-CZ" dirty="0" smtClean="0">
                <a:hlinkClick r:id="rId3"/>
              </a:rPr>
              <a:t>http://cs.wikipedia.org/wiki/Oliv%C3%ADn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7" name="Obrázek 6" descr="oliví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3212976"/>
            <a:ext cx="3421008" cy="2567678"/>
          </a:xfrm>
          <a:prstGeom prst="rect">
            <a:avLst/>
          </a:prstGeom>
        </p:spPr>
      </p:pic>
      <p:pic>
        <p:nvPicPr>
          <p:cNvPr id="8" name="Obrázek 7" descr="graná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764704"/>
            <a:ext cx="3017912" cy="2263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Původ a výskyt křemičitanů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Jsou odvozené od </a:t>
            </a:r>
            <a:r>
              <a:rPr lang="cs-CZ" b="1" dirty="0" smtClean="0"/>
              <a:t>kyseliny křemičité- H</a:t>
            </a:r>
            <a:r>
              <a:rPr lang="cs-CZ" b="1" baseline="-25000" dirty="0" smtClean="0"/>
              <a:t>2</a:t>
            </a:r>
            <a:r>
              <a:rPr lang="cs-CZ" b="1" dirty="0" smtClean="0"/>
              <a:t>SiO</a:t>
            </a:r>
            <a:r>
              <a:rPr lang="cs-CZ" b="1" baseline="-25000" dirty="0" smtClean="0"/>
              <a:t>3,</a:t>
            </a:r>
            <a:r>
              <a:rPr lang="cs-CZ" b="1" dirty="0" smtClean="0"/>
              <a:t> křemičitanová skupina je dvojvazná - SO</a:t>
            </a:r>
            <a:r>
              <a:rPr lang="cs-CZ" b="1" baseline="-25000" dirty="0" smtClean="0"/>
              <a:t>3</a:t>
            </a:r>
            <a:r>
              <a:rPr lang="cs-CZ" b="1" dirty="0" smtClean="0"/>
              <a:t> </a:t>
            </a:r>
          </a:p>
          <a:p>
            <a:pPr>
              <a:buNone/>
            </a:pPr>
            <a:r>
              <a:rPr lang="cs-CZ" dirty="0" smtClean="0"/>
              <a:t>Vznikají převážně krystalizací z magmatu</a:t>
            </a:r>
          </a:p>
          <a:p>
            <a:pPr>
              <a:buNone/>
            </a:pPr>
            <a:r>
              <a:rPr lang="cs-CZ" dirty="0" smtClean="0"/>
              <a:t>Spolu s křemenem jsou slídy a živce součástí žuly.</a:t>
            </a:r>
          </a:p>
          <a:p>
            <a:pPr>
              <a:buNone/>
            </a:pPr>
            <a:r>
              <a:rPr lang="cs-CZ" dirty="0" smtClean="0"/>
              <a:t>Křemičitany jsou součástí směsí nerostů v magmatu, které tvoří magmatické vyvřelé i hlubinné horniny (čediče, gabra, žuly, ryolity, andezity, fonolity)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cs-CZ" b="1" dirty="0" smtClean="0"/>
              <a:t>Pyroxen - augit</a:t>
            </a:r>
            <a:endParaRPr lang="cs-CZ" b="1" dirty="0"/>
          </a:p>
        </p:txBody>
      </p:sp>
      <p:pic>
        <p:nvPicPr>
          <p:cNvPr id="5" name="Zástupný symbol pro obsah 4" descr="pyroxen-Aug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908720"/>
            <a:ext cx="6554777" cy="3744416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779912" y="5013176"/>
            <a:ext cx="4974704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AB</a:t>
            </a:r>
            <a:r>
              <a:rPr lang="cs-CZ" dirty="0" smtClean="0"/>
              <a:t>Si</a:t>
            </a:r>
            <a:r>
              <a:rPr lang="cs-CZ" baseline="-25000" dirty="0" smtClean="0"/>
              <a:t>2</a:t>
            </a:r>
            <a:r>
              <a:rPr lang="cs-CZ" dirty="0" smtClean="0"/>
              <a:t>O</a:t>
            </a:r>
            <a:r>
              <a:rPr lang="cs-CZ" baseline="-25000" dirty="0" smtClean="0"/>
              <a:t>6</a:t>
            </a:r>
          </a:p>
          <a:p>
            <a:pPr>
              <a:buNone/>
            </a:pPr>
            <a:r>
              <a:rPr lang="cs-CZ" dirty="0" smtClean="0"/>
              <a:t>A = Ca, Fe</a:t>
            </a:r>
            <a:r>
              <a:rPr lang="cs-CZ" baseline="30000" dirty="0" smtClean="0"/>
              <a:t>2+</a:t>
            </a:r>
            <a:r>
              <a:rPr lang="cs-CZ" dirty="0" smtClean="0"/>
              <a:t>, Li, Mg, </a:t>
            </a:r>
            <a:r>
              <a:rPr lang="cs-CZ" dirty="0" err="1" smtClean="0"/>
              <a:t>Na</a:t>
            </a:r>
            <a:r>
              <a:rPr lang="cs-CZ" dirty="0" smtClean="0"/>
              <a:t>.B = </a:t>
            </a:r>
            <a:r>
              <a:rPr lang="cs-CZ" dirty="0" err="1" smtClean="0"/>
              <a:t>Al</a:t>
            </a:r>
            <a:r>
              <a:rPr lang="cs-CZ" dirty="0" smtClean="0"/>
              <a:t>, Cr</a:t>
            </a:r>
            <a:r>
              <a:rPr lang="cs-CZ" baseline="30000" dirty="0" smtClean="0"/>
              <a:t>3+</a:t>
            </a:r>
            <a:r>
              <a:rPr lang="cs-CZ" dirty="0" smtClean="0"/>
              <a:t>, Fe</a:t>
            </a:r>
            <a:r>
              <a:rPr lang="cs-CZ" baseline="30000" dirty="0" smtClean="0"/>
              <a:t>2+</a:t>
            </a:r>
            <a:r>
              <a:rPr lang="cs-CZ" dirty="0" smtClean="0"/>
              <a:t>, Fe</a:t>
            </a:r>
            <a:r>
              <a:rPr lang="cs-CZ" baseline="30000" dirty="0" smtClean="0"/>
              <a:t>3+</a:t>
            </a:r>
            <a:r>
              <a:rPr lang="cs-CZ" dirty="0" smtClean="0"/>
              <a:t>, Mg, Mn</a:t>
            </a:r>
            <a:r>
              <a:rPr lang="cs-CZ" baseline="30000" dirty="0" smtClean="0"/>
              <a:t>2+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5949280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http://cs.wikipedia.org/wiki/Pyroxen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Amfibol</a:t>
            </a:r>
            <a:endParaRPr lang="cs-CZ" b="1" dirty="0"/>
          </a:p>
        </p:txBody>
      </p:sp>
      <p:pic>
        <p:nvPicPr>
          <p:cNvPr id="5" name="Zástupný symbol pro obsah 4" descr="amfibo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124744"/>
            <a:ext cx="6552728" cy="5151172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355976" y="5877272"/>
            <a:ext cx="4788024" cy="98072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cs-CZ" sz="6000" dirty="0" smtClean="0"/>
              <a:t>Složitý křemičitan Ca, K, </a:t>
            </a:r>
            <a:r>
              <a:rPr lang="cs-CZ" sz="6000" dirty="0" err="1" smtClean="0"/>
              <a:t>Fe</a:t>
            </a:r>
            <a:r>
              <a:rPr lang="cs-CZ" sz="6000" dirty="0" smtClean="0"/>
              <a:t>, Mg, </a:t>
            </a:r>
            <a:r>
              <a:rPr lang="cs-CZ" sz="6000" dirty="0" err="1" smtClean="0"/>
              <a:t>Al</a:t>
            </a:r>
            <a:endParaRPr lang="cs-CZ" sz="6000" dirty="0" smtClean="0"/>
          </a:p>
          <a:p>
            <a:pPr>
              <a:buNone/>
            </a:pPr>
            <a:r>
              <a:rPr lang="cs-CZ" sz="6000" dirty="0" smtClean="0"/>
              <a:t>Součást čedičů 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5536" y="616530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http://cs.wikipedia.org/wiki/Amfibol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914400" y="476250"/>
            <a:ext cx="8229600" cy="49053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Granát - </a:t>
            </a:r>
            <a:r>
              <a:rPr lang="cs-CZ" dirty="0" smtClean="0"/>
              <a:t>složitý křemičitan</a:t>
            </a:r>
            <a:br>
              <a:rPr lang="cs-CZ" dirty="0" smtClean="0"/>
            </a:br>
            <a:endParaRPr lang="cs-CZ" b="1" dirty="0"/>
          </a:p>
        </p:txBody>
      </p:sp>
      <p:pic>
        <p:nvPicPr>
          <p:cNvPr id="5" name="Zástupný symbol pro obsah 4" descr="graná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559675" cy="5670550"/>
          </a:xfrm>
        </p:spPr>
      </p:pic>
      <p:sp>
        <p:nvSpPr>
          <p:cNvPr id="6" name="TextovéPole 5"/>
          <p:cNvSpPr txBox="1"/>
          <p:nvPr/>
        </p:nvSpPr>
        <p:spPr>
          <a:xfrm>
            <a:off x="683568" y="648866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http://cs.wikipedia.org/wiki/Gran%C3%A1t_(miner%C3%A1l)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0"/>
            <a:ext cx="8229600" cy="1143000"/>
          </a:xfrm>
        </p:spPr>
        <p:txBody>
          <a:bodyPr/>
          <a:lstStyle/>
          <a:p>
            <a:r>
              <a:rPr lang="cs-CZ" b="1" dirty="0" smtClean="0"/>
              <a:t>Surový granát</a:t>
            </a:r>
            <a:endParaRPr lang="cs-CZ" b="1" dirty="0"/>
          </a:p>
        </p:txBody>
      </p:sp>
      <p:pic>
        <p:nvPicPr>
          <p:cNvPr id="5" name="Zástupný symbol pro obsah 4" descr="granát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038600" cy="3028950"/>
          </a:xfrm>
        </p:spPr>
      </p:pic>
      <p:pic>
        <p:nvPicPr>
          <p:cNvPr id="6" name="Zástupný symbol pro obsah 5" descr="granát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268760"/>
            <a:ext cx="4038600" cy="3028950"/>
          </a:xfrm>
        </p:spPr>
      </p:pic>
      <p:pic>
        <p:nvPicPr>
          <p:cNvPr id="7" name="Obrázek 6" descr="graná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2852936"/>
            <a:ext cx="4784080" cy="35880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Světlá slída – muskovit </a:t>
            </a:r>
            <a:endParaRPr lang="cs-CZ" b="1" dirty="0"/>
          </a:p>
        </p:txBody>
      </p:sp>
      <p:pic>
        <p:nvPicPr>
          <p:cNvPr id="5" name="Zástupný symbol pro obsah 4" descr="Muscovi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36912"/>
            <a:ext cx="4038600" cy="3466465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95536" y="1268760"/>
            <a:ext cx="8291264" cy="12241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err="1" smtClean="0"/>
              <a:t>Hlinito</a:t>
            </a:r>
            <a:r>
              <a:rPr lang="cs-CZ" dirty="0" smtClean="0"/>
              <a:t>-křemičitan </a:t>
            </a:r>
            <a:r>
              <a:rPr lang="cs-CZ" dirty="0" smtClean="0"/>
              <a:t>draselný, součást žuly, lupenitá odlučnost, žáruvzdornost</a:t>
            </a:r>
            <a:endParaRPr lang="cs-CZ" dirty="0"/>
          </a:p>
        </p:txBody>
      </p:sp>
      <p:pic>
        <p:nvPicPr>
          <p:cNvPr id="6" name="Obrázek 5" descr="muskovi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636912"/>
            <a:ext cx="4050622" cy="3367385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467544" y="623731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http://cs.wikipedia.org/wiki/Muskovit http://cs.wikipedia.org/wiki/Sl%C3%ADda</a:t>
            </a:r>
            <a:r>
              <a:rPr lang="cs-CZ" dirty="0" smtClean="0"/>
              <a:t>, 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460</Words>
  <Application>Microsoft Office PowerPoint</Application>
  <PresentationFormat>Předvádění na obrazovce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Křemičitany</vt:lpstr>
      <vt:lpstr>Původ a výskyt křemičitanů</vt:lpstr>
      <vt:lpstr>Pyroxen - augit</vt:lpstr>
      <vt:lpstr>Amfibol</vt:lpstr>
      <vt:lpstr>Granát - složitý křemičitan </vt:lpstr>
      <vt:lpstr>Surový granát</vt:lpstr>
      <vt:lpstr>Světlá slída – muskovit </vt:lpstr>
      <vt:lpstr>Tmavá slída - biotit</vt:lpstr>
      <vt:lpstr>Živec draselný – ortoklas - KAlSi3O8 součástí vyvřelých hornin (žula, ortorula), zvětrává na kaolin</vt:lpstr>
      <vt:lpstr>Živec sodnovápenatý - plagioklas</vt:lpstr>
      <vt:lpstr>Kaolin (hornina) a kaolinit </vt:lpstr>
      <vt:lpstr>Mastek</vt:lpstr>
      <vt:lpstr>Olivín</vt:lpstr>
      <vt:lpstr>Topaz</vt:lpstr>
      <vt:lpstr>Fosforečnany – apatit </vt:lpstr>
      <vt:lpstr>Organické nerosty - jantar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49</cp:revision>
  <dcterms:created xsi:type="dcterms:W3CDTF">2013-01-11T17:05:52Z</dcterms:created>
  <dcterms:modified xsi:type="dcterms:W3CDTF">2013-03-19T18:15:04Z</dcterms:modified>
</cp:coreProperties>
</file>