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8" r:id="rId3"/>
    <p:sldId id="259" r:id="rId4"/>
    <p:sldId id="262" r:id="rId5"/>
    <p:sldId id="278" r:id="rId6"/>
    <p:sldId id="265" r:id="rId7"/>
    <p:sldId id="279" r:id="rId8"/>
    <p:sldId id="280" r:id="rId9"/>
    <p:sldId id="281" r:id="rId10"/>
    <p:sldId id="282" r:id="rId11"/>
    <p:sldId id="264" r:id="rId12"/>
    <p:sldId id="283" r:id="rId13"/>
    <p:sldId id="284" r:id="rId14"/>
    <p:sldId id="266" r:id="rId15"/>
    <p:sldId id="263" r:id="rId16"/>
    <p:sldId id="260" r:id="rId17"/>
    <p:sldId id="267" r:id="rId18"/>
    <p:sldId id="285" r:id="rId19"/>
    <p:sldId id="286" r:id="rId20"/>
    <p:sldId id="268" r:id="rId21"/>
    <p:sldId id="261" r:id="rId22"/>
    <p:sldId id="277" r:id="rId23"/>
    <p:sldId id="270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76" r:id="rId32"/>
    <p:sldId id="271" r:id="rId33"/>
    <p:sldId id="294" r:id="rId34"/>
    <p:sldId id="272" r:id="rId35"/>
    <p:sldId id="273" r:id="rId36"/>
    <p:sldId id="274" r:id="rId37"/>
    <p:sldId id="275" r:id="rId38"/>
    <p:sldId id="257" r:id="rId3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eb.natur.cuni.cz/ugmnz/mineral/index.html" TargetMode="Externa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Chalkopyrit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falerit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Cinabari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cs.wikipedia.org/wiki/Bary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%C3%A1drovec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labastr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alachit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cs.wikipedia.org/wiki/Kalcit" TargetMode="Externa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Cinabari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hyperlink" Target="http://cs.wikipedia.org/wiki/Svat%C3%BD_Jan_pod_Skalou" TargetMode="External"/><Relationship Id="rId4" Type="http://schemas.openxmlformats.org/officeDocument/2006/relationships/hyperlink" Target="http://cs.wikipedia.org/wiki/Travertin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ragonit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iderit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agnezit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alachit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zurit" TargetMode="Externa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yrit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Galenit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135088"/>
          </a:xfrm>
        </p:spPr>
        <p:txBody>
          <a:bodyPr/>
          <a:lstStyle/>
          <a:p>
            <a:endParaRPr lang="cs-CZ" b="1" dirty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VY_32_INOVACE_2612</a:t>
            </a:r>
          </a:p>
          <a:p>
            <a:pPr algn="ctr"/>
            <a:r>
              <a:rPr lang="cs-CZ" sz="4000" b="1" dirty="0"/>
              <a:t>Atlas nerostů </a:t>
            </a:r>
            <a:r>
              <a:rPr lang="cs-CZ" sz="4000" b="1" dirty="0" smtClean="0"/>
              <a:t>II</a:t>
            </a:r>
          </a:p>
          <a:p>
            <a:pPr algn="ctr"/>
            <a:r>
              <a:rPr lang="cs-CZ" sz="3200" b="1" dirty="0" smtClean="0"/>
              <a:t>sulfidy, sírany, uhličitany</a:t>
            </a:r>
          </a:p>
          <a:p>
            <a:pPr algn="ctr"/>
            <a:r>
              <a:rPr lang="cs-CZ" sz="2000" b="1" dirty="0" smtClean="0">
                <a:hlinkClick r:id="rId6"/>
              </a:rPr>
              <a:t>http://web.</a:t>
            </a:r>
            <a:r>
              <a:rPr lang="cs-CZ" sz="2000" b="1" dirty="0" err="1" smtClean="0">
                <a:hlinkClick r:id="rId6"/>
              </a:rPr>
              <a:t>natur.cuni.cz</a:t>
            </a:r>
            <a:r>
              <a:rPr lang="cs-CZ" sz="2000" b="1" dirty="0" smtClean="0">
                <a:hlinkClick r:id="rId6"/>
              </a:rPr>
              <a:t>/</a:t>
            </a:r>
            <a:r>
              <a:rPr lang="cs-CZ" sz="2000" b="1" dirty="0" err="1" smtClean="0">
                <a:hlinkClick r:id="rId6"/>
              </a:rPr>
              <a:t>ugmnz</a:t>
            </a:r>
            <a:r>
              <a:rPr lang="cs-CZ" sz="2000" b="1" dirty="0" smtClean="0">
                <a:hlinkClick r:id="rId6"/>
              </a:rPr>
              <a:t>/</a:t>
            </a:r>
            <a:r>
              <a:rPr lang="cs-CZ" sz="2000" b="1" dirty="0" err="1" smtClean="0">
                <a:hlinkClick r:id="rId6"/>
              </a:rPr>
              <a:t>mineral</a:t>
            </a:r>
            <a:r>
              <a:rPr lang="cs-CZ" sz="2000" b="1" dirty="0" smtClean="0">
                <a:hlinkClick r:id="rId6"/>
              </a:rPr>
              <a:t>/index.</a:t>
            </a:r>
            <a:r>
              <a:rPr lang="cs-CZ" sz="2000" b="1" dirty="0" err="1" smtClean="0">
                <a:hlinkClick r:id="rId6"/>
              </a:rPr>
              <a:t>html</a:t>
            </a:r>
            <a:r>
              <a:rPr lang="cs-CZ" sz="2000" b="1" dirty="0" smtClean="0"/>
              <a:t>  </a:t>
            </a:r>
          </a:p>
          <a:p>
            <a:pPr algn="ctr"/>
            <a:endParaRPr lang="cs-CZ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galenit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cs-CZ" b="1" dirty="0" smtClean="0"/>
              <a:t>Chalkopyrit</a:t>
            </a:r>
            <a:endParaRPr lang="cs-CZ" b="1" dirty="0"/>
          </a:p>
        </p:txBody>
      </p:sp>
      <p:pic>
        <p:nvPicPr>
          <p:cNvPr id="8" name="Zástupný symbol pro obsah 7" descr="chalkopyrit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196752"/>
            <a:ext cx="6553200" cy="5400675"/>
          </a:xfrm>
        </p:spPr>
      </p:pic>
      <p:sp>
        <p:nvSpPr>
          <p:cNvPr id="9" name="TextovéPole 8"/>
          <p:cNvSpPr txBox="1"/>
          <p:nvPr/>
        </p:nvSpPr>
        <p:spPr>
          <a:xfrm>
            <a:off x="2555776" y="83671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http://cs.wikipedia.org/wiki/Chalkopyrit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chalkopyr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chalkopyri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91840"/>
            <a:ext cx="9144000" cy="3566160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179512" y="0"/>
            <a:ext cx="864096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4400" b="1" dirty="0" smtClean="0"/>
              <a:t>Chalkopyrit</a:t>
            </a:r>
          </a:p>
          <a:p>
            <a:pPr lvl="0"/>
            <a:r>
              <a:rPr lang="cs-CZ" sz="2400" dirty="0" smtClean="0"/>
              <a:t>CuFeS</a:t>
            </a:r>
            <a:r>
              <a:rPr lang="cs-CZ" sz="2400" baseline="-25000" dirty="0" smtClean="0"/>
              <a:t>2 </a:t>
            </a:r>
            <a:r>
              <a:rPr lang="cs-CZ" sz="2400" dirty="0" smtClean="0"/>
              <a:t> - sulfid železa a mědi</a:t>
            </a:r>
          </a:p>
          <a:p>
            <a:r>
              <a:rPr lang="cs-CZ" sz="2400" dirty="0" smtClean="0"/>
              <a:t>Soustava čtverečná</a:t>
            </a:r>
          </a:p>
          <a:p>
            <a:r>
              <a:rPr lang="cs-CZ" sz="2400" dirty="0" smtClean="0"/>
              <a:t>T: 4	h: 4,2</a:t>
            </a:r>
          </a:p>
          <a:p>
            <a:r>
              <a:rPr lang="cs-CZ" sz="2400" dirty="0" err="1" smtClean="0"/>
              <a:t>Žlutomosazná</a:t>
            </a:r>
            <a:r>
              <a:rPr lang="cs-CZ" sz="2400" dirty="0" smtClean="0"/>
              <a:t> barva</a:t>
            </a:r>
          </a:p>
          <a:p>
            <a:r>
              <a:rPr lang="cs-CZ" sz="2400" dirty="0" smtClean="0"/>
              <a:t>Součást polymetalického zrudnění</a:t>
            </a:r>
          </a:p>
          <a:p>
            <a:r>
              <a:rPr lang="cs-CZ" sz="2400" dirty="0" smtClean="0"/>
              <a:t>Jako všechny sulfidy nejčastěji vzniká krystalizací z horkých roztoků</a:t>
            </a:r>
            <a:endParaRPr lang="cs-CZ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Sfalerit</a:t>
            </a: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0" y="1124745"/>
            <a:ext cx="4038600" cy="4176464"/>
          </a:xfrm>
        </p:spPr>
        <p:txBody>
          <a:bodyPr>
            <a:normAutofit/>
          </a:bodyPr>
          <a:lstStyle/>
          <a:p>
            <a:r>
              <a:rPr lang="cs-CZ" dirty="0" err="1" smtClean="0"/>
              <a:t>ZnS</a:t>
            </a:r>
            <a:r>
              <a:rPr lang="cs-CZ" dirty="0" smtClean="0"/>
              <a:t> – ruda zinku</a:t>
            </a:r>
          </a:p>
          <a:p>
            <a:r>
              <a:rPr lang="cs-CZ" dirty="0" smtClean="0"/>
              <a:t>Soustava: krychlová</a:t>
            </a:r>
          </a:p>
          <a:p>
            <a:r>
              <a:rPr lang="cs-CZ" dirty="0" smtClean="0"/>
              <a:t>Dokonale štěpný</a:t>
            </a:r>
          </a:p>
          <a:p>
            <a:r>
              <a:rPr lang="cs-CZ" dirty="0" smtClean="0"/>
              <a:t>Hnědavé žlutohnědé odstíny mohou přecházet až v černé</a:t>
            </a:r>
          </a:p>
          <a:p>
            <a:r>
              <a:rPr lang="cs-CZ" dirty="0" smtClean="0"/>
              <a:t>Polymetalické zrudnění z horkých pramenů</a:t>
            </a:r>
          </a:p>
        </p:txBody>
      </p:sp>
      <p:pic>
        <p:nvPicPr>
          <p:cNvPr id="7" name="Zástupný symbol pro obsah 6" descr="Sfalery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4038600" cy="3025843"/>
          </a:xfrm>
        </p:spPr>
      </p:pic>
      <p:sp>
        <p:nvSpPr>
          <p:cNvPr id="8" name="TextovéPole 7"/>
          <p:cNvSpPr txBox="1"/>
          <p:nvPr/>
        </p:nvSpPr>
        <p:spPr>
          <a:xfrm>
            <a:off x="395536" y="422108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http://cs.wikipedia.org/wiki/Sfalerit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Zástupný symbol pro obsah 4" descr="sfaler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653136"/>
            <a:ext cx="4038600" cy="1928432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4716016" y="602128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Foto: Marie Štěpničková, 2013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Cinabarit - rumělka</a:t>
            </a:r>
            <a:endParaRPr lang="cs-CZ" b="1" dirty="0"/>
          </a:p>
        </p:txBody>
      </p:sp>
      <p:pic>
        <p:nvPicPr>
          <p:cNvPr id="5" name="Zástupný symbol pro obsah 4" descr="rumelk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836712"/>
            <a:ext cx="6264696" cy="5185776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887416" y="6093296"/>
            <a:ext cx="5256584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err="1" smtClean="0"/>
              <a:t>HgS</a:t>
            </a:r>
            <a:r>
              <a:rPr lang="cs-CZ" dirty="0" smtClean="0"/>
              <a:t> – hlavní ruda pro výrobu rtuti</a:t>
            </a:r>
          </a:p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62373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http://cs.wikipedia.org/wiki/Cinabarit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000" b="1" dirty="0" smtClean="0"/>
              <a:t>Sírany</a:t>
            </a:r>
            <a:endParaRPr lang="cs-CZ" sz="6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55679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cs-CZ" sz="4400" b="1" dirty="0" smtClean="0"/>
              <a:t>Sádrovec</a:t>
            </a:r>
          </a:p>
          <a:p>
            <a:pPr lvl="1">
              <a:buNone/>
            </a:pPr>
            <a:r>
              <a:rPr lang="cs-CZ" sz="4400" b="1" dirty="0" smtClean="0"/>
              <a:t>Alabastr</a:t>
            </a:r>
          </a:p>
          <a:p>
            <a:pPr lvl="1">
              <a:buNone/>
            </a:pPr>
            <a:r>
              <a:rPr lang="cs-CZ" sz="4400" b="1" dirty="0" err="1" smtClean="0"/>
              <a:t>Selenit</a:t>
            </a:r>
            <a:endParaRPr lang="cs-CZ" sz="4400" b="1" dirty="0" smtClean="0"/>
          </a:p>
          <a:p>
            <a:pPr lvl="1">
              <a:buNone/>
            </a:pPr>
            <a:r>
              <a:rPr lang="cs-CZ" sz="4400" b="1" dirty="0" smtClean="0"/>
              <a:t>Pouštní růže</a:t>
            </a:r>
          </a:p>
          <a:p>
            <a:pPr lvl="1">
              <a:buNone/>
            </a:pPr>
            <a:endParaRPr lang="cs-CZ" sz="4400" b="1" dirty="0" smtClean="0"/>
          </a:p>
          <a:p>
            <a:pPr>
              <a:buNone/>
            </a:pPr>
            <a:r>
              <a:rPr lang="cs-CZ" sz="4400" b="1" dirty="0" smtClean="0"/>
              <a:t>Baryt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347864" y="616530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http://cs.wikipedia.org/wiki/Baryt</a:t>
            </a:r>
            <a:r>
              <a:rPr lang="cs-CZ" dirty="0" smtClean="0"/>
              <a:t>, </a:t>
            </a:r>
            <a:r>
              <a:rPr lang="cs-CZ" b="1" dirty="0" smtClean="0"/>
              <a:t>BaSO</a:t>
            </a:r>
            <a:r>
              <a:rPr lang="cs-CZ" b="1" baseline="-25000" dirty="0" smtClean="0"/>
              <a:t>4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7" name="Obrázek 6" descr="bary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445082"/>
            <a:ext cx="5268274" cy="4574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Sádrovec</a:t>
            </a:r>
            <a:endParaRPr lang="cs-CZ" b="1" dirty="0"/>
          </a:p>
        </p:txBody>
      </p:sp>
      <p:pic>
        <p:nvPicPr>
          <p:cNvPr id="5" name="Zástupný symbol pro obsah 4" descr="sadrove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4038600" cy="2795954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CaSO</a:t>
            </a:r>
            <a:r>
              <a:rPr lang="cs-CZ" baseline="-25000" dirty="0" smtClean="0"/>
              <a:t>4</a:t>
            </a:r>
            <a:r>
              <a:rPr lang="cs-CZ" b="1" dirty="0" smtClean="0"/>
              <a:t>·</a:t>
            </a:r>
            <a:r>
              <a:rPr lang="cs-CZ" dirty="0" smtClean="0"/>
              <a:t>2H</a:t>
            </a:r>
            <a:r>
              <a:rPr lang="cs-CZ" baseline="-25000" dirty="0" smtClean="0"/>
              <a:t>2</a:t>
            </a:r>
            <a:r>
              <a:rPr lang="cs-CZ" dirty="0" smtClean="0"/>
              <a:t>O</a:t>
            </a:r>
          </a:p>
          <a:p>
            <a:r>
              <a:rPr lang="cs-CZ" dirty="0" smtClean="0"/>
              <a:t>Soustava: jednoklonná</a:t>
            </a:r>
          </a:p>
          <a:p>
            <a:r>
              <a:rPr lang="cs-CZ" dirty="0" smtClean="0"/>
              <a:t>T: 1 – 2	h: 1,9</a:t>
            </a:r>
          </a:p>
          <a:p>
            <a:r>
              <a:rPr lang="cs-CZ" dirty="0" smtClean="0"/>
              <a:t>Vzniká zvětráváním pyritu a vypařováním vody</a:t>
            </a:r>
          </a:p>
          <a:p>
            <a:r>
              <a:rPr lang="cs-CZ" dirty="0" smtClean="0"/>
              <a:t>Použití ve stavebnictví, lékařství – výroba sádry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0" y="4509120"/>
            <a:ext cx="4499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http://cs.wikipedia.org/wiki/S%C3%A1drovec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251520" y="0"/>
            <a:ext cx="8352928" cy="692696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Sádrovec – pouštní růže</a:t>
            </a:r>
            <a:endParaRPr lang="cs-CZ" b="1" dirty="0"/>
          </a:p>
        </p:txBody>
      </p:sp>
      <p:pic>
        <p:nvPicPr>
          <p:cNvPr id="8" name="Obrázek 7" descr="sádrovec_pouštní růže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701316"/>
            <a:ext cx="8208912" cy="615668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sádrovec_pouštní růž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932040" y="5733256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Pouštní růže</a:t>
            </a:r>
            <a:endParaRPr lang="cs-CZ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mineralogie, nerost, minerál, krystalizace</a:t>
            </a:r>
          </a:p>
          <a:p>
            <a:pPr>
              <a:buNone/>
            </a:pPr>
            <a:r>
              <a:rPr lang="cs-CZ" b="1" dirty="0" smtClean="0"/>
              <a:t>sulfidy</a:t>
            </a:r>
            <a:r>
              <a:rPr lang="cs-CZ" dirty="0" smtClean="0"/>
              <a:t> 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pyrit</a:t>
            </a:r>
            <a:r>
              <a:rPr lang="cs-CZ" dirty="0" smtClean="0"/>
              <a:t>, galenit, chalkopyrit, sfalerit, rumělka</a:t>
            </a:r>
          </a:p>
          <a:p>
            <a:pPr>
              <a:buNone/>
            </a:pPr>
            <a:r>
              <a:rPr lang="cs-CZ" b="1" dirty="0" smtClean="0"/>
              <a:t>sírany </a:t>
            </a:r>
            <a:r>
              <a:rPr lang="cs-CZ" b="1" dirty="0" smtClean="0"/>
              <a:t> </a:t>
            </a:r>
          </a:p>
          <a:p>
            <a:pPr>
              <a:buNone/>
            </a:pPr>
            <a:r>
              <a:rPr lang="cs-CZ" dirty="0" smtClean="0"/>
              <a:t>sádrovec</a:t>
            </a:r>
            <a:r>
              <a:rPr lang="cs-CZ" dirty="0" smtClean="0"/>
              <a:t>, baryt</a:t>
            </a:r>
          </a:p>
          <a:p>
            <a:pPr>
              <a:buNone/>
            </a:pPr>
            <a:r>
              <a:rPr lang="cs-CZ" b="1" dirty="0" smtClean="0"/>
              <a:t>uhličitany </a:t>
            </a:r>
            <a:endParaRPr lang="cs-CZ" b="1" dirty="0" smtClean="0"/>
          </a:p>
          <a:p>
            <a:pPr>
              <a:buNone/>
            </a:pPr>
            <a:r>
              <a:rPr lang="cs-CZ" dirty="0" smtClean="0"/>
              <a:t>kalcit</a:t>
            </a:r>
            <a:r>
              <a:rPr lang="cs-CZ" dirty="0" smtClean="0"/>
              <a:t>, aragonit, siderit, magnezit, </a:t>
            </a:r>
            <a:r>
              <a:rPr lang="cs-CZ" dirty="0" smtClean="0"/>
              <a:t>malachit,azurit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Alabastr</a:t>
            </a:r>
            <a:endParaRPr lang="cs-CZ" b="1" dirty="0"/>
          </a:p>
        </p:txBody>
      </p:sp>
      <p:pic>
        <p:nvPicPr>
          <p:cNvPr id="5" name="Zástupný symbol pro obsah 4" descr="alabast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052736"/>
            <a:ext cx="7056784" cy="4772150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83968" y="5893296"/>
            <a:ext cx="4320480" cy="964704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CaSO</a:t>
            </a:r>
            <a:r>
              <a:rPr lang="cs-CZ" baseline="-25000" dirty="0" smtClean="0"/>
              <a:t>4</a:t>
            </a:r>
            <a:r>
              <a:rPr lang="cs-CZ" b="1" dirty="0" smtClean="0"/>
              <a:t>·</a:t>
            </a:r>
            <a:r>
              <a:rPr lang="cs-CZ" dirty="0" smtClean="0"/>
              <a:t>2H</a:t>
            </a:r>
            <a:r>
              <a:rPr lang="cs-CZ" baseline="-25000" dirty="0" smtClean="0"/>
              <a:t>2</a:t>
            </a:r>
            <a:r>
              <a:rPr lang="cs-CZ" dirty="0" smtClean="0"/>
              <a:t>O</a:t>
            </a:r>
          </a:p>
          <a:p>
            <a:r>
              <a:rPr lang="cs-CZ" dirty="0" smtClean="0"/>
              <a:t>Bílá forma sádrovce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616530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http://cs.wikipedia.org/wiki/Alabastr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000" b="1" dirty="0" smtClean="0"/>
              <a:t>Uhličitany</a:t>
            </a:r>
            <a:endParaRPr lang="cs-CZ" sz="6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2746648" cy="43490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sz="4400" b="1" dirty="0" smtClean="0"/>
              <a:t>Kalcit</a:t>
            </a:r>
          </a:p>
          <a:p>
            <a:pPr>
              <a:buNone/>
            </a:pPr>
            <a:r>
              <a:rPr lang="cs-CZ" sz="4400" b="1" dirty="0" smtClean="0"/>
              <a:t>Aragonit</a:t>
            </a:r>
          </a:p>
          <a:p>
            <a:pPr>
              <a:buNone/>
            </a:pPr>
            <a:r>
              <a:rPr lang="cs-CZ" sz="4400" b="1" dirty="0" smtClean="0"/>
              <a:t>Siderit</a:t>
            </a:r>
          </a:p>
          <a:p>
            <a:pPr>
              <a:buNone/>
            </a:pPr>
            <a:r>
              <a:rPr lang="cs-CZ" sz="4400" b="1" dirty="0" smtClean="0"/>
              <a:t>Magnezit</a:t>
            </a:r>
          </a:p>
          <a:p>
            <a:pPr>
              <a:buNone/>
            </a:pPr>
            <a:r>
              <a:rPr lang="cs-CZ" sz="4400" b="1" dirty="0" smtClean="0"/>
              <a:t>Malachit</a:t>
            </a:r>
          </a:p>
          <a:p>
            <a:pPr>
              <a:buNone/>
            </a:pPr>
            <a:r>
              <a:rPr lang="cs-CZ" sz="4400" b="1" dirty="0" smtClean="0"/>
              <a:t>Azurit</a:t>
            </a:r>
          </a:p>
          <a:p>
            <a:pPr>
              <a:buNone/>
            </a:pPr>
            <a:endParaRPr lang="cs-CZ" sz="4400" b="1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malach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268760"/>
            <a:ext cx="6372200" cy="477915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2627784" y="5373216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hlinkClick r:id="rId3"/>
              </a:rPr>
              <a:t>http://cs.wikipedia.org/wiki/Malachit</a:t>
            </a:r>
            <a:r>
              <a:rPr lang="cs-CZ" b="1" dirty="0" smtClean="0"/>
              <a:t> </a:t>
            </a:r>
          </a:p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Uhličitany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Jsou odvozené od </a:t>
            </a:r>
            <a:r>
              <a:rPr lang="cs-CZ" b="1" dirty="0" smtClean="0"/>
              <a:t>kyseliny uhličité - H</a:t>
            </a:r>
            <a:r>
              <a:rPr lang="cs-CZ" b="1" baseline="-25000" dirty="0" smtClean="0"/>
              <a:t>2</a:t>
            </a:r>
            <a:r>
              <a:rPr lang="cs-CZ" b="1" dirty="0" smtClean="0"/>
              <a:t>CO</a:t>
            </a:r>
            <a:r>
              <a:rPr lang="cs-CZ" b="1" baseline="-25000" dirty="0" smtClean="0"/>
              <a:t>3</a:t>
            </a:r>
            <a:r>
              <a:rPr lang="cs-CZ" baseline="-25000" dirty="0" smtClean="0"/>
              <a:t>,</a:t>
            </a:r>
            <a:r>
              <a:rPr lang="cs-CZ" dirty="0" smtClean="0"/>
              <a:t> uhličitanová skupina je dvojvazná </a:t>
            </a:r>
            <a:r>
              <a:rPr lang="cs-CZ" b="1" dirty="0" smtClean="0"/>
              <a:t>- CO</a:t>
            </a:r>
            <a:r>
              <a:rPr lang="cs-CZ" b="1" baseline="-25000" dirty="0" smtClean="0"/>
              <a:t>3</a:t>
            </a:r>
            <a:r>
              <a:rPr lang="cs-CZ" b="1" dirty="0" smtClean="0"/>
              <a:t>, </a:t>
            </a:r>
            <a:r>
              <a:rPr lang="cs-CZ" dirty="0" smtClean="0"/>
              <a:t>kalcit, aragonit, travertin CaCO</a:t>
            </a:r>
            <a:r>
              <a:rPr lang="cs-CZ" baseline="-25000" dirty="0" smtClean="0"/>
              <a:t>3 </a:t>
            </a:r>
            <a:r>
              <a:rPr lang="cs-CZ" dirty="0" smtClean="0"/>
              <a:t>, siderit - FeCO</a:t>
            </a:r>
            <a:r>
              <a:rPr lang="cs-CZ" baseline="-25000" dirty="0" smtClean="0"/>
              <a:t>3</a:t>
            </a:r>
            <a:r>
              <a:rPr lang="cs-CZ" dirty="0" smtClean="0"/>
              <a:t>, magnezit - MgCO</a:t>
            </a:r>
            <a:r>
              <a:rPr lang="cs-CZ" baseline="-25000" dirty="0" smtClean="0"/>
              <a:t>3</a:t>
            </a:r>
            <a:r>
              <a:rPr lang="cs-CZ" dirty="0" smtClean="0"/>
              <a:t>, malachit a azurit, vznikají vysrážením – krystalizací z horkých i studených roztoků, usazováním – sedimentací, metasomatózou - nahrazování</a:t>
            </a:r>
          </a:p>
          <a:p>
            <a:pPr>
              <a:buNone/>
            </a:pPr>
            <a:r>
              <a:rPr lang="cs-CZ" dirty="0" smtClean="0"/>
              <a:t>Krasové oblasti celého světa, krápníky</a:t>
            </a:r>
          </a:p>
          <a:p>
            <a:pPr>
              <a:buNone/>
            </a:pPr>
            <a:r>
              <a:rPr lang="cs-CZ" dirty="0" smtClean="0"/>
              <a:t>Důkaz: </a:t>
            </a:r>
            <a:r>
              <a:rPr lang="cs-CZ" b="1" dirty="0" smtClean="0"/>
              <a:t>CaCO</a:t>
            </a:r>
            <a:r>
              <a:rPr lang="cs-CZ" b="1" baseline="-25000" dirty="0" smtClean="0"/>
              <a:t>3</a:t>
            </a:r>
            <a:r>
              <a:rPr lang="cs-CZ" b="1" dirty="0" smtClean="0"/>
              <a:t> + </a:t>
            </a:r>
            <a:r>
              <a:rPr lang="cs-CZ" b="1" dirty="0" err="1" smtClean="0"/>
              <a:t>HCl</a:t>
            </a:r>
            <a:r>
              <a:rPr lang="cs-CZ" b="1" dirty="0" smtClean="0"/>
              <a:t> =&gt; CaCl</a:t>
            </a:r>
            <a:r>
              <a:rPr lang="cs-CZ" b="1" baseline="-25000" dirty="0" smtClean="0"/>
              <a:t>2</a:t>
            </a:r>
            <a:r>
              <a:rPr lang="cs-CZ" b="1" dirty="0" smtClean="0"/>
              <a:t> + CO</a:t>
            </a:r>
            <a:r>
              <a:rPr lang="cs-CZ" b="1" baseline="-25000" dirty="0" smtClean="0"/>
              <a:t>2</a:t>
            </a:r>
            <a:r>
              <a:rPr lang="cs-CZ" b="1" dirty="0" smtClean="0"/>
              <a:t> (šumí)+ H</a:t>
            </a:r>
            <a:r>
              <a:rPr lang="cs-CZ" b="1" baseline="-25000" dirty="0" smtClean="0"/>
              <a:t>2</a:t>
            </a:r>
            <a:r>
              <a:rPr lang="cs-CZ" b="1" dirty="0" smtClean="0"/>
              <a:t>O</a:t>
            </a:r>
            <a:endParaRPr lang="cs-CZ" dirty="0" smtClean="0"/>
          </a:p>
          <a:p>
            <a:pPr>
              <a:buNone/>
            </a:pPr>
            <a:endParaRPr lang="cs-CZ" baseline="-25000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Calcit</a:t>
            </a:r>
            <a:endParaRPr lang="cs-CZ" b="1" dirty="0"/>
          </a:p>
        </p:txBody>
      </p:sp>
      <p:pic>
        <p:nvPicPr>
          <p:cNvPr id="5" name="Zástupný symbol pro obsah 4" descr="manganocalci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3551257" cy="4525963"/>
          </a:xfrm>
        </p:spPr>
      </p:pic>
      <p:pic>
        <p:nvPicPr>
          <p:cNvPr id="6" name="Zástupný symbol pro obsah 5" descr="calcit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268760"/>
            <a:ext cx="3810000" cy="3048000"/>
          </a:xfrm>
        </p:spPr>
      </p:pic>
      <p:pic>
        <p:nvPicPr>
          <p:cNvPr id="7" name="Obrázek 6" descr="Calcit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4509120"/>
            <a:ext cx="3939383" cy="172807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683568" y="602128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http://cs.wikipedia.org/wiki/Kalcit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kalcit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8276" y="0"/>
            <a:ext cx="756744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kalcit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1681" y="0"/>
            <a:ext cx="510063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kalcit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kalcit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kalcit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kalcit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210" y="0"/>
            <a:ext cx="806958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000" b="1" dirty="0" smtClean="0"/>
              <a:t>Sulfidy</a:t>
            </a:r>
            <a:endParaRPr lang="cs-CZ" sz="6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4400" b="1" dirty="0" smtClean="0"/>
              <a:t>Pyrit</a:t>
            </a:r>
          </a:p>
          <a:p>
            <a:pPr>
              <a:buNone/>
            </a:pPr>
            <a:r>
              <a:rPr lang="cs-CZ" sz="4400" b="1" dirty="0" smtClean="0"/>
              <a:t>Galenit</a:t>
            </a:r>
          </a:p>
          <a:p>
            <a:pPr>
              <a:buNone/>
            </a:pPr>
            <a:r>
              <a:rPr lang="cs-CZ" sz="4400" b="1" dirty="0" smtClean="0"/>
              <a:t>Chalkopyrit</a:t>
            </a:r>
          </a:p>
          <a:p>
            <a:pPr>
              <a:buNone/>
            </a:pPr>
            <a:r>
              <a:rPr lang="cs-CZ" sz="4400" b="1" dirty="0" smtClean="0"/>
              <a:t>Sfalerit</a:t>
            </a:r>
          </a:p>
          <a:p>
            <a:pPr>
              <a:buNone/>
            </a:pPr>
            <a:r>
              <a:rPr lang="cs-CZ" sz="4400" b="1" dirty="0" smtClean="0"/>
              <a:t>Cinabarit - rumělka</a:t>
            </a:r>
          </a:p>
          <a:p>
            <a:endParaRPr lang="cs-CZ" sz="4400" b="1" dirty="0"/>
          </a:p>
        </p:txBody>
      </p:sp>
      <p:pic>
        <p:nvPicPr>
          <p:cNvPr id="4" name="Obrázek 3" descr="rumel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636912"/>
            <a:ext cx="3275856" cy="2711681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148064" y="558924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http://cs.wikipedia.org/wiki/Cinabarit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kalcit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Travertin</a:t>
            </a:r>
            <a:endParaRPr lang="cs-CZ" b="1" dirty="0"/>
          </a:p>
        </p:txBody>
      </p:sp>
      <p:pic>
        <p:nvPicPr>
          <p:cNvPr id="5" name="Zástupný symbol pro obsah 4" descr="travertin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3710152" cy="4536504"/>
          </a:xfrm>
        </p:spPr>
      </p:pic>
      <p:pic>
        <p:nvPicPr>
          <p:cNvPr id="7" name="Zástupný symbol pro obsah 6" descr="travertinkoloseum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5" y="1268760"/>
            <a:ext cx="4037987" cy="2624692"/>
          </a:xfrm>
        </p:spPr>
      </p:pic>
      <p:sp>
        <p:nvSpPr>
          <p:cNvPr id="6" name="TextovéPole 5"/>
          <p:cNvSpPr txBox="1"/>
          <p:nvPr/>
        </p:nvSpPr>
        <p:spPr>
          <a:xfrm>
            <a:off x="611560" y="5877272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http://cs.wikipedia.org/wiki/Travertin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http://cs.wikipedia.org/wiki/Svat%C3%BD_Jan_pod_Skalou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11" name="Obrázek 10" descr="travertinSVAT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4005064"/>
            <a:ext cx="4032448" cy="2639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43000"/>
          </a:xfrm>
        </p:spPr>
        <p:txBody>
          <a:bodyPr/>
          <a:lstStyle/>
          <a:p>
            <a:r>
              <a:rPr lang="cs-CZ" b="1" dirty="0" smtClean="0"/>
              <a:t>Aragonit</a:t>
            </a:r>
            <a:endParaRPr lang="cs-CZ" b="1" dirty="0"/>
          </a:p>
        </p:txBody>
      </p:sp>
      <p:pic>
        <p:nvPicPr>
          <p:cNvPr id="5" name="Zástupný symbol pro obsah 4" descr="aragoni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4038600" cy="2832068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CaCO</a:t>
            </a:r>
            <a:r>
              <a:rPr lang="cs-CZ" baseline="-25000" dirty="0" smtClean="0"/>
              <a:t>3	</a:t>
            </a:r>
          </a:p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5536" y="486916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http://cs.wikipedia.org/wiki/Aragonit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7" name="Obrázek 6" descr="calcit_aragoni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6277" y="0"/>
            <a:ext cx="463772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Krápníky - stalagmity</a:t>
            </a:r>
            <a:endParaRPr lang="cs-CZ" b="1" dirty="0"/>
          </a:p>
        </p:txBody>
      </p:sp>
      <p:pic>
        <p:nvPicPr>
          <p:cNvPr id="8" name="Zástupný symbol pro obsah 7" descr="kalcit_stalagmit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3394472" cy="4525963"/>
          </a:xfrm>
        </p:spPr>
      </p:pic>
      <p:pic>
        <p:nvPicPr>
          <p:cNvPr id="11" name="Obrázek 10" descr="kalcit_stalagmit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412776"/>
            <a:ext cx="4930884" cy="4651777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179512" y="620688"/>
            <a:ext cx="2674938" cy="2375991"/>
          </a:xfrm>
        </p:spPr>
        <p:txBody>
          <a:bodyPr>
            <a:normAutofit fontScale="90000"/>
          </a:bodyPr>
          <a:lstStyle/>
          <a:p>
            <a:pPr algn="l"/>
            <a:r>
              <a:rPr lang="cs-CZ" sz="4900" b="1" dirty="0" smtClean="0"/>
              <a:t>Siderit</a:t>
            </a:r>
            <a:br>
              <a:rPr lang="cs-CZ" sz="4900" b="1" dirty="0" smtClean="0"/>
            </a:br>
            <a:r>
              <a:rPr lang="cs-CZ" sz="4900" b="1" dirty="0" smtClean="0"/>
              <a:t>ocelek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dirty="0" smtClean="0"/>
              <a:t>ruda železa</a:t>
            </a:r>
            <a:br>
              <a:rPr lang="cs-CZ" dirty="0" smtClean="0"/>
            </a:br>
            <a:r>
              <a:rPr lang="cs-CZ" dirty="0" smtClean="0"/>
              <a:t> FeCO</a:t>
            </a:r>
            <a:r>
              <a:rPr lang="cs-CZ" baseline="-25000" dirty="0" smtClean="0"/>
              <a:t>3</a:t>
            </a:r>
            <a:endParaRPr lang="cs-CZ" dirty="0"/>
          </a:p>
        </p:txBody>
      </p:sp>
      <p:pic>
        <p:nvPicPr>
          <p:cNvPr id="5" name="Zástupný symbol pro obsah 4" descr="siderit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806700" y="260350"/>
            <a:ext cx="6337300" cy="6380163"/>
          </a:xfrm>
        </p:spPr>
      </p:pic>
      <p:sp>
        <p:nvSpPr>
          <p:cNvPr id="8" name="TextovéPole 7"/>
          <p:cNvSpPr txBox="1"/>
          <p:nvPr/>
        </p:nvSpPr>
        <p:spPr>
          <a:xfrm>
            <a:off x="2627784" y="623731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http://cs.wikipedia.org/wiki/Siderit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1547664" y="0"/>
            <a:ext cx="5915025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Magnezit - </a:t>
            </a:r>
            <a:r>
              <a:rPr lang="cs-CZ" dirty="0" smtClean="0"/>
              <a:t>MgCO</a:t>
            </a:r>
            <a:r>
              <a:rPr lang="cs-CZ" baseline="-25000" dirty="0" smtClean="0"/>
              <a:t>3</a:t>
            </a:r>
            <a:endParaRPr lang="cs-CZ" b="1" dirty="0"/>
          </a:p>
        </p:txBody>
      </p:sp>
      <p:pic>
        <p:nvPicPr>
          <p:cNvPr id="8" name="Zástupný symbol pro obsah 7" descr="magnezit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115616" y="908720"/>
            <a:ext cx="6696075" cy="5683250"/>
          </a:xfrm>
        </p:spPr>
      </p:pic>
      <p:sp>
        <p:nvSpPr>
          <p:cNvPr id="7" name="TextovéPole 6"/>
          <p:cNvSpPr txBox="1"/>
          <p:nvPr/>
        </p:nvSpPr>
        <p:spPr>
          <a:xfrm>
            <a:off x="1115616" y="61653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http://cs.wikipedia.org/wiki/Magnezit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50106"/>
          </a:xfrm>
        </p:spPr>
        <p:txBody>
          <a:bodyPr>
            <a:normAutofit/>
          </a:bodyPr>
          <a:lstStyle/>
          <a:p>
            <a:r>
              <a:rPr lang="cs-CZ" b="1" dirty="0" smtClean="0"/>
              <a:t>Malachit - </a:t>
            </a:r>
            <a:r>
              <a:rPr lang="cs-CZ" dirty="0" smtClean="0"/>
              <a:t>Cu</a:t>
            </a:r>
            <a:r>
              <a:rPr lang="cs-CZ" baseline="-25000" dirty="0" smtClean="0"/>
              <a:t>2</a:t>
            </a:r>
            <a:r>
              <a:rPr lang="cs-CZ" dirty="0" smtClean="0"/>
              <a:t>(OH)</a:t>
            </a:r>
            <a:r>
              <a:rPr lang="cs-CZ" baseline="-25000" dirty="0" smtClean="0"/>
              <a:t>2</a:t>
            </a:r>
            <a:r>
              <a:rPr lang="cs-CZ" dirty="0" smtClean="0"/>
              <a:t>CO</a:t>
            </a:r>
            <a:r>
              <a:rPr lang="cs-CZ" baseline="-25000" dirty="0" smtClean="0"/>
              <a:t>3</a:t>
            </a:r>
            <a:endParaRPr lang="cs-CZ" b="1" dirty="0"/>
          </a:p>
        </p:txBody>
      </p:sp>
      <p:pic>
        <p:nvPicPr>
          <p:cNvPr id="8" name="Zástupný symbol pro obsah 7" descr="malachit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7560840" cy="5805264"/>
          </a:xfrm>
        </p:spPr>
      </p:pic>
      <p:sp>
        <p:nvSpPr>
          <p:cNvPr id="6" name="TextovéPole 5"/>
          <p:cNvSpPr txBox="1"/>
          <p:nvPr/>
        </p:nvSpPr>
        <p:spPr>
          <a:xfrm>
            <a:off x="251520" y="5877272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hlinkClick r:id="rId3"/>
              </a:rPr>
              <a:t>http://cs.wikipedia.org/iki/Malachit</a:t>
            </a:r>
            <a:r>
              <a:rPr lang="cs-CZ" b="1" dirty="0" smtClean="0"/>
              <a:t> 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cs-CZ" b="1" dirty="0" smtClean="0"/>
              <a:t>Azurit - </a:t>
            </a:r>
            <a:r>
              <a:rPr lang="cs-CZ" dirty="0" smtClean="0"/>
              <a:t>Cu</a:t>
            </a:r>
            <a:r>
              <a:rPr lang="cs-CZ" baseline="-25000" dirty="0" smtClean="0"/>
              <a:t>3</a:t>
            </a:r>
            <a:r>
              <a:rPr lang="cs-CZ" dirty="0" smtClean="0"/>
              <a:t>(CO</a:t>
            </a:r>
            <a:r>
              <a:rPr lang="cs-CZ" baseline="-25000" dirty="0" smtClean="0"/>
              <a:t>3</a:t>
            </a:r>
            <a:r>
              <a:rPr lang="cs-CZ" dirty="0" smtClean="0"/>
              <a:t>)</a:t>
            </a:r>
            <a:r>
              <a:rPr lang="cs-CZ" baseline="-25000" dirty="0" smtClean="0"/>
              <a:t>2</a:t>
            </a:r>
            <a:r>
              <a:rPr lang="cs-CZ" dirty="0" smtClean="0"/>
              <a:t>(OH)</a:t>
            </a:r>
            <a:r>
              <a:rPr lang="cs-CZ" baseline="-25000" dirty="0" smtClean="0"/>
              <a:t>2</a:t>
            </a:r>
            <a:endParaRPr lang="cs-CZ" b="1" dirty="0"/>
          </a:p>
        </p:txBody>
      </p:sp>
      <p:pic>
        <p:nvPicPr>
          <p:cNvPr id="5" name="Zástupný symbol pro obsah 4" descr="azurit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8604448" cy="5723057"/>
          </a:xfrm>
        </p:spPr>
      </p:pic>
      <p:sp>
        <p:nvSpPr>
          <p:cNvPr id="6" name="TextovéPole 5"/>
          <p:cNvSpPr txBox="1"/>
          <p:nvPr/>
        </p:nvSpPr>
        <p:spPr>
          <a:xfrm>
            <a:off x="323528" y="61653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http://cs.wikipedia.org/wiki/Azurit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Pyrit</a:t>
            </a:r>
            <a:endParaRPr lang="cs-CZ" b="1" dirty="0"/>
          </a:p>
        </p:txBody>
      </p:sp>
      <p:pic>
        <p:nvPicPr>
          <p:cNvPr id="5" name="Zástupný symbol pro obsah 4" descr="pyri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4106216" cy="3879532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FeS</a:t>
            </a:r>
            <a:r>
              <a:rPr lang="cs-CZ" sz="2400" baseline="-25000" dirty="0" smtClean="0"/>
              <a:t>2</a:t>
            </a:r>
            <a:endParaRPr lang="cs-CZ" sz="2400" dirty="0" smtClean="0"/>
          </a:p>
          <a:p>
            <a:r>
              <a:rPr lang="cs-CZ" sz="2400" dirty="0" smtClean="0"/>
              <a:t>Soustava: krychlová</a:t>
            </a:r>
          </a:p>
          <a:p>
            <a:r>
              <a:rPr lang="cs-CZ" sz="2400" dirty="0" smtClean="0"/>
              <a:t>T: 6		h: 5</a:t>
            </a:r>
          </a:p>
          <a:p>
            <a:r>
              <a:rPr lang="cs-CZ" sz="2400" dirty="0" smtClean="0"/>
              <a:t>Často nalézán v hnědém uhlí</a:t>
            </a:r>
          </a:p>
          <a:p>
            <a:r>
              <a:rPr lang="cs-CZ" sz="2400" dirty="0" smtClean="0"/>
              <a:t>Na vzduchu nestabilní </a:t>
            </a:r>
          </a:p>
          <a:p>
            <a:r>
              <a:rPr lang="cs-CZ" sz="2400" dirty="0" smtClean="0"/>
              <a:t> méně významná ruda železa</a:t>
            </a:r>
          </a:p>
          <a:p>
            <a:r>
              <a:rPr lang="cs-CZ" sz="2400" dirty="0" smtClean="0"/>
              <a:t>Dříve využíván pro výrobu kyseliny sírové</a:t>
            </a:r>
          </a:p>
          <a:p>
            <a:endParaRPr lang="cs-CZ" sz="2400" dirty="0" smtClean="0"/>
          </a:p>
          <a:p>
            <a:pPr>
              <a:buNone/>
            </a:pPr>
            <a:endParaRPr lang="cs-CZ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5536" y="573325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http://cs.wikipedia.org/wiki/Pyrit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lang="cs-CZ" b="1" dirty="0" smtClean="0"/>
              <a:t>Pyrit v </a:t>
            </a:r>
            <a:r>
              <a:rPr lang="cs-CZ" b="1" dirty="0" smtClean="0"/>
              <a:t>drúze</a:t>
            </a:r>
            <a:endParaRPr lang="cs-CZ" b="1" dirty="0"/>
          </a:p>
        </p:txBody>
      </p:sp>
      <p:pic>
        <p:nvPicPr>
          <p:cNvPr id="5" name="Zástupný symbol pro obsah 4" descr="pyrit1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7776864" cy="569578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Galenit</a:t>
            </a:r>
            <a:endParaRPr lang="cs-CZ" b="1" dirty="0"/>
          </a:p>
        </p:txBody>
      </p:sp>
      <p:pic>
        <p:nvPicPr>
          <p:cNvPr id="6" name="Zástupný symbol pro obsah 5" descr="galeni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4038600" cy="4038600"/>
          </a:xfrm>
        </p:spPr>
      </p:pic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cs-CZ" dirty="0" err="1" smtClean="0"/>
              <a:t>PbS</a:t>
            </a:r>
            <a:r>
              <a:rPr lang="cs-CZ" dirty="0" smtClean="0"/>
              <a:t> – ruda olova</a:t>
            </a:r>
          </a:p>
          <a:p>
            <a:pPr>
              <a:buNone/>
            </a:pPr>
            <a:r>
              <a:rPr lang="cs-CZ" dirty="0" smtClean="0"/>
              <a:t>Soustava krychlová</a:t>
            </a:r>
          </a:p>
          <a:p>
            <a:pPr>
              <a:buNone/>
            </a:pPr>
            <a:r>
              <a:rPr lang="cs-CZ" dirty="0" smtClean="0"/>
              <a:t>T: 2 – 3	h: 7,5</a:t>
            </a:r>
          </a:p>
          <a:p>
            <a:pPr>
              <a:buNone/>
            </a:pPr>
            <a:r>
              <a:rPr lang="cs-CZ" dirty="0" smtClean="0"/>
              <a:t>Často ve společnosti pyritu, sfaleritu, chalkopyritu – součást polymetalického zrudnění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7544" y="566124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http://cs.wikipedia.org/wiki/Galenit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galenit a křem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galenit a chalkopyrit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galenit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389</Words>
  <Application>Microsoft Office PowerPoint</Application>
  <PresentationFormat>Předvádění na obrazovce (4:3)</PresentationFormat>
  <Paragraphs>120</Paragraphs>
  <Slides>38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39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Sulfidy</vt:lpstr>
      <vt:lpstr>Pyrit</vt:lpstr>
      <vt:lpstr>Pyrit v drúze</vt:lpstr>
      <vt:lpstr>Galenit</vt:lpstr>
      <vt:lpstr>Snímek 7</vt:lpstr>
      <vt:lpstr>Snímek 8</vt:lpstr>
      <vt:lpstr>Snímek 9</vt:lpstr>
      <vt:lpstr>Snímek 10</vt:lpstr>
      <vt:lpstr>Chalkopyrit</vt:lpstr>
      <vt:lpstr>Snímek 12</vt:lpstr>
      <vt:lpstr>Snímek 13</vt:lpstr>
      <vt:lpstr>Sfalerit</vt:lpstr>
      <vt:lpstr>Cinabarit - rumělka</vt:lpstr>
      <vt:lpstr>Sírany</vt:lpstr>
      <vt:lpstr>Sádrovec</vt:lpstr>
      <vt:lpstr>Sádrovec – pouštní růže</vt:lpstr>
      <vt:lpstr>Snímek 19</vt:lpstr>
      <vt:lpstr>Alabastr</vt:lpstr>
      <vt:lpstr>Uhličitany</vt:lpstr>
      <vt:lpstr>Uhličitany</vt:lpstr>
      <vt:lpstr>Calcit</vt:lpstr>
      <vt:lpstr>Snímek 24</vt:lpstr>
      <vt:lpstr>Snímek 25</vt:lpstr>
      <vt:lpstr>Snímek 26</vt:lpstr>
      <vt:lpstr>Snímek 27</vt:lpstr>
      <vt:lpstr>Snímek 28</vt:lpstr>
      <vt:lpstr>Snímek 29</vt:lpstr>
      <vt:lpstr>Snímek 30</vt:lpstr>
      <vt:lpstr>Travertin</vt:lpstr>
      <vt:lpstr>Aragonit</vt:lpstr>
      <vt:lpstr>Krápníky - stalagmity</vt:lpstr>
      <vt:lpstr>Siderit ocelek ruda železa  FeCO3</vt:lpstr>
      <vt:lpstr>Magnezit - MgCO3</vt:lpstr>
      <vt:lpstr>Malachit - Cu2(OH)2CO3</vt:lpstr>
      <vt:lpstr>Azurit - Cu3(CO3)2(OH)2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59</cp:revision>
  <dcterms:created xsi:type="dcterms:W3CDTF">2013-01-11T17:05:52Z</dcterms:created>
  <dcterms:modified xsi:type="dcterms:W3CDTF">2013-03-19T18:12:32Z</dcterms:modified>
</cp:coreProperties>
</file>