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56" r:id="rId2"/>
    <p:sldId id="258" r:id="rId3"/>
    <p:sldId id="259" r:id="rId4"/>
    <p:sldId id="260" r:id="rId5"/>
    <p:sldId id="261" r:id="rId6"/>
    <p:sldId id="262" r:id="rId7"/>
    <p:sldId id="28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81" r:id="rId16"/>
    <p:sldId id="272" r:id="rId17"/>
    <p:sldId id="273" r:id="rId18"/>
    <p:sldId id="283" r:id="rId19"/>
    <p:sldId id="285" r:id="rId20"/>
    <p:sldId id="284" r:id="rId21"/>
    <p:sldId id="286" r:id="rId22"/>
    <p:sldId id="287" r:id="rId23"/>
    <p:sldId id="289" r:id="rId24"/>
    <p:sldId id="288" r:id="rId25"/>
    <p:sldId id="294" r:id="rId26"/>
    <p:sldId id="298" r:id="rId27"/>
    <p:sldId id="290" r:id="rId28"/>
    <p:sldId id="291" r:id="rId29"/>
    <p:sldId id="292" r:id="rId30"/>
    <p:sldId id="293" r:id="rId31"/>
    <p:sldId id="295" r:id="rId32"/>
    <p:sldId id="296" r:id="rId33"/>
    <p:sldId id="297" r:id="rId34"/>
    <p:sldId id="302" r:id="rId35"/>
    <p:sldId id="274" r:id="rId36"/>
    <p:sldId id="275" r:id="rId37"/>
    <p:sldId id="276" r:id="rId38"/>
    <p:sldId id="277" r:id="rId39"/>
    <p:sldId id="278" r:id="rId40"/>
    <p:sldId id="279" r:id="rId41"/>
    <p:sldId id="303" r:id="rId42"/>
    <p:sldId id="280" r:id="rId43"/>
    <p:sldId id="299" r:id="rId44"/>
    <p:sldId id="300" r:id="rId45"/>
    <p:sldId id="301" r:id="rId46"/>
    <p:sldId id="257" r:id="rId4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2EB956-1133-49A0-A88D-2FDB8988E07E}" type="datetimeFigureOut">
              <a:rPr lang="cs-CZ" smtClean="0"/>
              <a:pPr/>
              <a:t>19.3.2013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ABEEBD-A103-4EA7-AAAC-5B178DA55023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B4E2-CA91-4A47-A236-EE8875905A64}" type="datetimeFigureOut">
              <a:rPr lang="cs-CZ" smtClean="0"/>
              <a:pPr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B4E2-CA91-4A47-A236-EE8875905A64}" type="datetimeFigureOut">
              <a:rPr lang="cs-CZ" smtClean="0"/>
              <a:pPr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B4E2-CA91-4A47-A236-EE8875905A64}" type="datetimeFigureOut">
              <a:rPr lang="cs-CZ" smtClean="0"/>
              <a:pPr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B4E2-CA91-4A47-A236-EE8875905A64}" type="datetimeFigureOut">
              <a:rPr lang="cs-CZ" smtClean="0"/>
              <a:pPr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B4E2-CA91-4A47-A236-EE8875905A64}" type="datetimeFigureOut">
              <a:rPr lang="cs-CZ" smtClean="0"/>
              <a:pPr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B4E2-CA91-4A47-A236-EE8875905A64}" type="datetimeFigureOut">
              <a:rPr lang="cs-CZ" smtClean="0"/>
              <a:pPr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B4E2-CA91-4A47-A236-EE8875905A64}" type="datetimeFigureOut">
              <a:rPr lang="cs-CZ" smtClean="0"/>
              <a:pPr/>
              <a:t>19.3.2013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B4E2-CA91-4A47-A236-EE8875905A64}" type="datetimeFigureOut">
              <a:rPr lang="cs-CZ" smtClean="0"/>
              <a:pPr/>
              <a:t>19.3.2013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B4E2-CA91-4A47-A236-EE8875905A64}" type="datetimeFigureOut">
              <a:rPr lang="cs-CZ" smtClean="0"/>
              <a:pPr/>
              <a:t>19.3.2013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B4E2-CA91-4A47-A236-EE8875905A64}" type="datetimeFigureOut">
              <a:rPr lang="cs-CZ" smtClean="0"/>
              <a:pPr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B4E2-CA91-4A47-A236-EE8875905A64}" type="datetimeFigureOut">
              <a:rPr lang="cs-CZ" smtClean="0"/>
              <a:pPr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DB4E2-CA91-4A47-A236-EE8875905A64}" type="datetimeFigureOut">
              <a:rPr lang="cs-CZ" smtClean="0"/>
              <a:pPr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lidinsky@gymberoun.cz" TargetMode="External"/><Relationship Id="rId2" Type="http://schemas.openxmlformats.org/officeDocument/2006/relationships/hyperlink" Target="http://www.gymberoun.cz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eb.natur.cuni.cz/ugmnz/mineral/index.html" TargetMode="External"/><Relationship Id="rId5" Type="http://schemas.openxmlformats.org/officeDocument/2006/relationships/image" Target="../media/image2.wmf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Diamanty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Ametyst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Relationship Id="rId5" Type="http://schemas.openxmlformats.org/officeDocument/2006/relationships/hyperlink" Target="http://cs.wikipedia.org/wiki/K%C5%99i%C5%A1%C5%A5%C3%A1l" TargetMode="External"/><Relationship Id="rId4" Type="http://schemas.openxmlformats.org/officeDocument/2006/relationships/hyperlink" Target="http://cs.wikipedia.org/wiki/Citr%C3%ADn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Relationship Id="rId5" Type="http://schemas.openxmlformats.org/officeDocument/2006/relationships/hyperlink" Target="http://cs.wikipedia.org/wiki/Z%C3%A1hn%C4%9Bda" TargetMode="External"/><Relationship Id="rId4" Type="http://schemas.openxmlformats.org/officeDocument/2006/relationships/hyperlink" Target="http://cs.wikipedia.org/wiki/Morion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cs.wikipedia.org/wiki/Ametyst" TargetMode="External"/><Relationship Id="rId5" Type="http://schemas.openxmlformats.org/officeDocument/2006/relationships/hyperlink" Target="http://cs.wikipedia.org/wiki/R%C5%AF%C5%BEen%C3%ADn" TargetMode="Externa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Relationship Id="rId5" Type="http://schemas.openxmlformats.org/officeDocument/2006/relationships/hyperlink" Target="http://cs.wikipedia.org/wiki/Ach%C3%A1t" TargetMode="External"/><Relationship Id="rId4" Type="http://schemas.openxmlformats.org/officeDocument/2006/relationships/hyperlink" Target="http://cs.wikipedia.org/wiki/Jaspis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Relationship Id="rId5" Type="http://schemas.openxmlformats.org/officeDocument/2006/relationships/hyperlink" Target="http://cs.wikipedia.org/wiki/Op%C3%A1l" TargetMode="External"/><Relationship Id="rId4" Type="http://schemas.openxmlformats.org/officeDocument/2006/relationships/hyperlink" Target="http://cs.wikipedia.org/wiki/Chalcedon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2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Zlato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cs.wikipedia.org/wiki/Hematit" TargetMode="External"/><Relationship Id="rId4" Type="http://schemas.openxmlformats.org/officeDocument/2006/relationships/hyperlink" Target="http://cs.wikipedia.org/wiki/Magnetit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cs.wikipedia.org/wiki/Kasiterit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Korund" TargetMode="External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hyperlink" Target="http://cs.wikipedia.org/wiki/Rub%C3%ADn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%C5%AFl_kamenn%C3%A1" TargetMode="External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M%C4%9B%C4%8F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cs.wikipedia.org/wiki/Halit" TargetMode="Externa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Kazivec" TargetMode="External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web.natur.cuni.cz/ugmnz/mineral/" TargetMode="External"/><Relationship Id="rId2" Type="http://schemas.openxmlformats.org/officeDocument/2006/relationships/hyperlink" Target="http://www.zatlanka.cz/vyukove-materialy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s.muni.cz/do/1499/el/estud/pedf/js07/mineraly/materialy/pages/predmluva.html" TargetMode="External"/><Relationship Id="rId5" Type="http://schemas.openxmlformats.org/officeDocument/2006/relationships/hyperlink" Target="http://www.sci.muni.cz/mineralogie/" TargetMode="External"/><Relationship Id="rId4" Type="http://schemas.openxmlformats.org/officeDocument/2006/relationships/hyperlink" Target="http://geologie.vsb.cz/mineralogie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t%C5%99%C3%ADbro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Zlato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%C3%ADra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Grafit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835696" y="2636912"/>
            <a:ext cx="6840760" cy="648072"/>
          </a:xfrm>
        </p:spPr>
        <p:txBody>
          <a:bodyPr>
            <a:noAutofit/>
          </a:bodyPr>
          <a:lstStyle/>
          <a:p>
            <a:pPr algn="l"/>
            <a:r>
              <a:rPr lang="cs-CZ" sz="1600" b="1" dirty="0">
                <a:latin typeface="Times New Roman" pitchFamily="18" charset="0"/>
                <a:cs typeface="Times New Roman" pitchFamily="18" charset="0"/>
              </a:rPr>
              <a:t>Gymnázium </a:t>
            </a:r>
            <a:r>
              <a:rPr lang="cs-CZ" sz="1600" b="1" dirty="0" err="1">
                <a:latin typeface="Times New Roman" pitchFamily="18" charset="0"/>
                <a:cs typeface="Times New Roman" pitchFamily="18" charset="0"/>
              </a:rPr>
              <a:t>Joachima</a:t>
            </a:r>
            <a:r>
              <a:rPr lang="cs-CZ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600" b="1" dirty="0" err="1">
                <a:latin typeface="Times New Roman" pitchFamily="18" charset="0"/>
                <a:cs typeface="Times New Roman" pitchFamily="18" charset="0"/>
              </a:rPr>
              <a:t>Barranda</a:t>
            </a:r>
            <a:r>
              <a:rPr lang="cs-CZ" sz="1600" b="1" dirty="0">
                <a:latin typeface="Times New Roman" pitchFamily="18" charset="0"/>
                <a:cs typeface="Times New Roman" pitchFamily="18" charset="0"/>
              </a:rPr>
              <a:t> Beroun, </a:t>
            </a:r>
            <a:r>
              <a:rPr lang="cs-CZ" sz="1600" b="1" dirty="0" err="1">
                <a:latin typeface="Times New Roman" pitchFamily="18" charset="0"/>
                <a:cs typeface="Times New Roman" pitchFamily="18" charset="0"/>
              </a:rPr>
              <a:t>Talichova</a:t>
            </a:r>
            <a:r>
              <a:rPr lang="cs-CZ" sz="1600" b="1" dirty="0">
                <a:latin typeface="Times New Roman" pitchFamily="18" charset="0"/>
                <a:cs typeface="Times New Roman" pitchFamily="18" charset="0"/>
              </a:rPr>
              <a:t> 824, Beroun 2, 26601</a:t>
            </a:r>
            <a:br>
              <a:rPr lang="cs-CZ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cs-CZ" sz="1600" dirty="0">
                <a:latin typeface="Times New Roman" pitchFamily="18" charset="0"/>
                <a:cs typeface="Times New Roman" pitchFamily="18" charset="0"/>
              </a:rPr>
              <a:t>tel., +420 (311) 623435, +420 (311) 621232, fax: +420 (311) 623435 </a:t>
            </a:r>
            <a:r>
              <a:rPr lang="cs-CZ" sz="1600" u="sng" dirty="0">
                <a:latin typeface="Times New Roman" pitchFamily="18" charset="0"/>
                <a:cs typeface="Times New Roman" pitchFamily="18" charset="0"/>
                <a:hlinkClick r:id="rId2"/>
              </a:rPr>
              <a:t>www.</a:t>
            </a:r>
            <a:r>
              <a:rPr lang="cs-CZ" sz="1600" u="sng" dirty="0" err="1">
                <a:latin typeface="Times New Roman" pitchFamily="18" charset="0"/>
                <a:cs typeface="Times New Roman" pitchFamily="18" charset="0"/>
                <a:hlinkClick r:id="rId2"/>
              </a:rPr>
              <a:t>gymberoun.cz</a:t>
            </a:r>
            <a:r>
              <a:rPr lang="cs-CZ" sz="1600" dirty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cs-CZ" sz="1600" dirty="0">
                <a:latin typeface="Times New Roman" pitchFamily="18" charset="0"/>
                <a:cs typeface="Times New Roman" pitchFamily="18" charset="0"/>
              </a:rPr>
            </a:br>
            <a:r>
              <a:rPr lang="cs-CZ" sz="1600" u="sng" dirty="0" err="1">
                <a:latin typeface="Times New Roman" pitchFamily="18" charset="0"/>
                <a:cs typeface="Times New Roman" pitchFamily="18" charset="0"/>
                <a:hlinkClick r:id="rId3"/>
              </a:rPr>
              <a:t>lidinsky</a:t>
            </a:r>
            <a:r>
              <a:rPr lang="cs-CZ" sz="1600" u="sng" dirty="0">
                <a:latin typeface="Times New Roman" pitchFamily="18" charset="0"/>
                <a:cs typeface="Times New Roman" pitchFamily="18" charset="0"/>
                <a:hlinkClick r:id="rId3"/>
              </a:rPr>
              <a:t>@</a:t>
            </a:r>
            <a:r>
              <a:rPr lang="cs-CZ" sz="1600" u="sng" dirty="0" err="1">
                <a:latin typeface="Times New Roman" pitchFamily="18" charset="0"/>
                <a:cs typeface="Times New Roman" pitchFamily="18" charset="0"/>
                <a:hlinkClick r:id="rId3"/>
              </a:rPr>
              <a:t>gymberoun.cz</a:t>
            </a:r>
            <a:r>
              <a:rPr lang="cs-CZ" sz="1600" dirty="0">
                <a:latin typeface="Times New Roman" pitchFamily="18" charset="0"/>
                <a:cs typeface="Times New Roman" pitchFamily="18" charset="0"/>
              </a:rPr>
              <a:t>,  IČ: 47558407,  </a:t>
            </a:r>
            <a:r>
              <a:rPr lang="cs-CZ" sz="1600" dirty="0" err="1">
                <a:latin typeface="Times New Roman" pitchFamily="18" charset="0"/>
                <a:cs typeface="Times New Roman" pitchFamily="18" charset="0"/>
              </a:rPr>
              <a:t>č.ú</a:t>
            </a:r>
            <a:r>
              <a:rPr lang="cs-CZ" sz="1600" dirty="0">
                <a:latin typeface="Times New Roman" pitchFamily="18" charset="0"/>
                <a:cs typeface="Times New Roman" pitchFamily="18" charset="0"/>
              </a:rPr>
              <a:t>. 775 711 0297 / 0100 u KB Beroun</a:t>
            </a:r>
            <a:br>
              <a:rPr lang="cs-CZ" sz="1600" dirty="0">
                <a:latin typeface="Times New Roman" pitchFamily="18" charset="0"/>
                <a:cs typeface="Times New Roman" pitchFamily="18" charset="0"/>
              </a:rPr>
            </a:br>
            <a:r>
              <a:rPr lang="cs-CZ" sz="16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cs-CZ" sz="1600" dirty="0"/>
              <a:t/>
            </a:r>
            <a:br>
              <a:rPr lang="cs-CZ" sz="1600" dirty="0"/>
            </a:br>
            <a:endParaRPr lang="cs-CZ" sz="160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b="1" dirty="0"/>
          </a:p>
          <a:p>
            <a:endParaRPr lang="cs-CZ" dirty="0"/>
          </a:p>
        </p:txBody>
      </p:sp>
      <p:pic>
        <p:nvPicPr>
          <p:cNvPr id="5" name="Obrázek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764704"/>
            <a:ext cx="7848872" cy="11521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7" name="Obrázek 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2204864"/>
            <a:ext cx="1152128" cy="1080120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8" name="TextovéPole 7"/>
          <p:cNvSpPr txBox="1"/>
          <p:nvPr/>
        </p:nvSpPr>
        <p:spPr>
          <a:xfrm>
            <a:off x="1115616" y="3933056"/>
            <a:ext cx="655272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 smtClean="0">
                <a:latin typeface="Times New Roman" pitchFamily="18" charset="0"/>
                <a:cs typeface="Times New Roman" pitchFamily="18" charset="0"/>
              </a:rPr>
              <a:t>VY_32_INOVACE_2611</a:t>
            </a:r>
          </a:p>
          <a:p>
            <a:pPr algn="ctr"/>
            <a:r>
              <a:rPr lang="cs-CZ" sz="4000" b="1" dirty="0"/>
              <a:t>Atlas nerostů </a:t>
            </a:r>
            <a:r>
              <a:rPr lang="cs-CZ" sz="4000" b="1" dirty="0" smtClean="0"/>
              <a:t>I</a:t>
            </a:r>
          </a:p>
          <a:p>
            <a:pPr algn="ctr"/>
            <a:r>
              <a:rPr lang="cs-CZ" sz="2800" b="1" dirty="0" smtClean="0"/>
              <a:t>prvky, oxidy, halogenidy</a:t>
            </a:r>
          </a:p>
          <a:p>
            <a:pPr algn="ctr"/>
            <a:r>
              <a:rPr lang="cs-CZ" b="1" dirty="0" smtClean="0">
                <a:hlinkClick r:id="rId6"/>
              </a:rPr>
              <a:t>http://web.</a:t>
            </a:r>
            <a:r>
              <a:rPr lang="cs-CZ" b="1" dirty="0" err="1" smtClean="0">
                <a:hlinkClick r:id="rId6"/>
              </a:rPr>
              <a:t>natur.cuni.cz</a:t>
            </a:r>
            <a:r>
              <a:rPr lang="cs-CZ" b="1" dirty="0" smtClean="0">
                <a:hlinkClick r:id="rId6"/>
              </a:rPr>
              <a:t>/</a:t>
            </a:r>
            <a:r>
              <a:rPr lang="cs-CZ" b="1" dirty="0" err="1" smtClean="0">
                <a:hlinkClick r:id="rId6"/>
              </a:rPr>
              <a:t>ugmnz</a:t>
            </a:r>
            <a:r>
              <a:rPr lang="cs-CZ" b="1" dirty="0" smtClean="0">
                <a:hlinkClick r:id="rId6"/>
              </a:rPr>
              <a:t>/</a:t>
            </a:r>
            <a:r>
              <a:rPr lang="cs-CZ" b="1" dirty="0" err="1" smtClean="0">
                <a:hlinkClick r:id="rId6"/>
              </a:rPr>
              <a:t>mineral</a:t>
            </a:r>
            <a:r>
              <a:rPr lang="cs-CZ" b="1" dirty="0" smtClean="0">
                <a:hlinkClick r:id="rId6"/>
              </a:rPr>
              <a:t>/index.</a:t>
            </a:r>
            <a:r>
              <a:rPr lang="cs-CZ" b="1" dirty="0" err="1" smtClean="0">
                <a:hlinkClick r:id="rId6"/>
              </a:rPr>
              <a:t>html</a:t>
            </a:r>
            <a:r>
              <a:rPr lang="cs-CZ" b="1" dirty="0" smtClean="0"/>
              <a:t>  </a:t>
            </a:r>
            <a:endParaRPr lang="cs-CZ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Diamant - C</a:t>
            </a:r>
            <a:endParaRPr lang="cs-CZ" b="1" dirty="0"/>
          </a:p>
        </p:txBody>
      </p:sp>
      <p:pic>
        <p:nvPicPr>
          <p:cNvPr id="4" name="Zástupný symbol pro obsah 3" descr="diamanty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484784"/>
            <a:ext cx="4990385" cy="3312368"/>
          </a:xfrm>
        </p:spPr>
      </p:pic>
      <p:sp>
        <p:nvSpPr>
          <p:cNvPr id="5" name="TextovéPole 4"/>
          <p:cNvSpPr txBox="1"/>
          <p:nvPr/>
        </p:nvSpPr>
        <p:spPr>
          <a:xfrm>
            <a:off x="323528" y="5013176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hlinkClick r:id="rId3"/>
              </a:rPr>
              <a:t>http://cs.wikipedia.org/wiki/Diamanty</a:t>
            </a: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6" name="Obdélník 5"/>
          <p:cNvSpPr/>
          <p:nvPr/>
        </p:nvSpPr>
        <p:spPr>
          <a:xfrm>
            <a:off x="5364088" y="1556792"/>
            <a:ext cx="36004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/>
              <a:t>Soustava: krychlová</a:t>
            </a:r>
          </a:p>
          <a:p>
            <a:r>
              <a:rPr lang="cs-CZ" sz="3200" b="1" dirty="0" smtClean="0"/>
              <a:t>T: 10		h:2,2</a:t>
            </a:r>
          </a:p>
          <a:p>
            <a:r>
              <a:rPr lang="cs-CZ" sz="3200" b="1" dirty="0" smtClean="0"/>
              <a:t>Vlastnosti: lesk, bezbarvý, žlutý, , modrý,hnědý, zelený, černý</a:t>
            </a:r>
          </a:p>
          <a:p>
            <a:r>
              <a:rPr lang="cs-CZ" sz="3200" b="1" dirty="0" smtClean="0"/>
              <a:t>Použití: </a:t>
            </a:r>
            <a:r>
              <a:rPr lang="cs-CZ" sz="3200" b="1" dirty="0" err="1" smtClean="0"/>
              <a:t>šperkařstvý</a:t>
            </a:r>
            <a:r>
              <a:rPr lang="cs-CZ" sz="3200" b="1" dirty="0" smtClean="0"/>
              <a:t>, brusný materiál</a:t>
            </a:r>
          </a:p>
          <a:p>
            <a:r>
              <a:rPr lang="cs-CZ" sz="3200" b="1" dirty="0" smtClean="0"/>
              <a:t>Naleziště: JAR, Rusko, Brazílie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z="7200" b="1" dirty="0" smtClean="0"/>
              <a:t>Oxidy</a:t>
            </a:r>
            <a:endParaRPr lang="cs-CZ" sz="72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68760"/>
            <a:ext cx="3970784" cy="54006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cs-CZ" sz="3800" b="1" dirty="0" smtClean="0"/>
              <a:t>křemen a jeho odrůdy</a:t>
            </a:r>
          </a:p>
          <a:p>
            <a:pPr>
              <a:buNone/>
            </a:pPr>
            <a:r>
              <a:rPr lang="cs-CZ" dirty="0" smtClean="0"/>
              <a:t>	křišťál</a:t>
            </a:r>
          </a:p>
          <a:p>
            <a:pPr>
              <a:buNone/>
            </a:pPr>
            <a:r>
              <a:rPr lang="cs-CZ" dirty="0" smtClean="0"/>
              <a:t>	citrín</a:t>
            </a:r>
          </a:p>
          <a:p>
            <a:pPr>
              <a:buNone/>
            </a:pPr>
            <a:r>
              <a:rPr lang="cs-CZ" dirty="0" smtClean="0"/>
              <a:t>	růženín</a:t>
            </a:r>
          </a:p>
          <a:p>
            <a:pPr>
              <a:buNone/>
            </a:pPr>
            <a:r>
              <a:rPr lang="cs-CZ" dirty="0" smtClean="0"/>
              <a:t>	</a:t>
            </a:r>
            <a:r>
              <a:rPr lang="cs-CZ" dirty="0" err="1" smtClean="0"/>
              <a:t>ametist</a:t>
            </a:r>
            <a:endParaRPr lang="cs-CZ" dirty="0" smtClean="0"/>
          </a:p>
          <a:p>
            <a:pPr>
              <a:buNone/>
            </a:pPr>
            <a:r>
              <a:rPr lang="cs-CZ" dirty="0" smtClean="0"/>
              <a:t>	záhněda</a:t>
            </a:r>
          </a:p>
          <a:p>
            <a:pPr>
              <a:buNone/>
            </a:pPr>
            <a:r>
              <a:rPr lang="cs-CZ" dirty="0" smtClean="0"/>
              <a:t>	</a:t>
            </a:r>
            <a:r>
              <a:rPr lang="cs-CZ" dirty="0" err="1" smtClean="0"/>
              <a:t>morion</a:t>
            </a:r>
            <a:endParaRPr lang="cs-CZ" dirty="0" smtClean="0"/>
          </a:p>
          <a:p>
            <a:pPr>
              <a:buNone/>
            </a:pPr>
            <a:r>
              <a:rPr lang="cs-CZ" sz="3800" b="1" dirty="0" smtClean="0"/>
              <a:t>oxidy železa </a:t>
            </a:r>
          </a:p>
          <a:p>
            <a:pPr>
              <a:buNone/>
            </a:pPr>
            <a:r>
              <a:rPr lang="cs-CZ" dirty="0" smtClean="0"/>
              <a:t>	magnetit	</a:t>
            </a:r>
          </a:p>
          <a:p>
            <a:pPr>
              <a:buNone/>
            </a:pPr>
            <a:r>
              <a:rPr lang="cs-CZ" dirty="0" smtClean="0"/>
              <a:t>	hematit</a:t>
            </a:r>
          </a:p>
          <a:p>
            <a:pPr>
              <a:buNone/>
            </a:pPr>
            <a:r>
              <a:rPr lang="cs-CZ" dirty="0" smtClean="0"/>
              <a:t>	limonit</a:t>
            </a:r>
          </a:p>
          <a:p>
            <a:pPr>
              <a:buNone/>
            </a:pPr>
            <a:r>
              <a:rPr lang="cs-CZ" dirty="0" smtClean="0"/>
              <a:t>korund – safír, rubín</a:t>
            </a:r>
          </a:p>
          <a:p>
            <a:pPr>
              <a:buNone/>
            </a:pPr>
            <a:r>
              <a:rPr lang="cs-CZ" dirty="0" smtClean="0"/>
              <a:t>kasiterit(cínovec)</a:t>
            </a:r>
          </a:p>
          <a:p>
            <a:pPr>
              <a:buNone/>
            </a:pPr>
            <a:endParaRPr lang="cs-CZ" dirty="0"/>
          </a:p>
        </p:txBody>
      </p:sp>
      <p:pic>
        <p:nvPicPr>
          <p:cNvPr id="5" name="Obrázek 4" descr="ametyst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87824" y="1844824"/>
            <a:ext cx="5256584" cy="2569155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2987824" y="4725144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hlinkClick r:id="rId3"/>
              </a:rPr>
              <a:t>http://cs.wikipedia.org/wiki/Ametyst</a:t>
            </a:r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Křemen a jeho rodina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589240"/>
          </a:xfrm>
        </p:spPr>
        <p:txBody>
          <a:bodyPr>
            <a:normAutofit fontScale="92500" lnSpcReduction="20000"/>
          </a:bodyPr>
          <a:lstStyle/>
          <a:p>
            <a:r>
              <a:rPr lang="cs-CZ" dirty="0" smtClean="0"/>
              <a:t>Nejčastější nerost zemské kůry spolu s křemičitany (slídy, živce, pyroxeny), polodrahokam</a:t>
            </a:r>
          </a:p>
          <a:p>
            <a:r>
              <a:rPr lang="cs-CZ" dirty="0" smtClean="0"/>
              <a:t>Soustava:šesterečná</a:t>
            </a:r>
          </a:p>
          <a:p>
            <a:r>
              <a:rPr lang="cs-CZ" dirty="0" smtClean="0"/>
              <a:t>T = 7	h: 2,6</a:t>
            </a:r>
          </a:p>
          <a:p>
            <a:r>
              <a:rPr lang="cs-CZ" dirty="0" smtClean="0"/>
              <a:t>Odrůdy: průhledný křišťál, žlutý citrín, růžový růženín, fialový ametyst, hnědá záhněda, černý </a:t>
            </a:r>
            <a:r>
              <a:rPr lang="cs-CZ" dirty="0" err="1" smtClean="0"/>
              <a:t>morion</a:t>
            </a:r>
            <a:endParaRPr lang="cs-CZ" dirty="0" smtClean="0"/>
          </a:p>
          <a:p>
            <a:r>
              <a:rPr lang="cs-CZ" dirty="0" smtClean="0"/>
              <a:t>Součást žul, </a:t>
            </a:r>
            <a:r>
              <a:rPr lang="cs-CZ" dirty="0" err="1" smtClean="0"/>
              <a:t>ortorul</a:t>
            </a:r>
            <a:r>
              <a:rPr lang="cs-CZ" dirty="0" smtClean="0"/>
              <a:t>, písku, pískovců</a:t>
            </a:r>
          </a:p>
          <a:p>
            <a:r>
              <a:rPr lang="cs-CZ" dirty="0" smtClean="0"/>
              <a:t>Opál – obsahuje vodu, netvoří krystaly</a:t>
            </a:r>
          </a:p>
          <a:p>
            <a:r>
              <a:rPr lang="cs-CZ" dirty="0" smtClean="0"/>
              <a:t>Chalcedon,  jaspis, achát, pazourek</a:t>
            </a:r>
          </a:p>
          <a:p>
            <a:r>
              <a:rPr lang="cs-CZ" dirty="0" smtClean="0"/>
              <a:t>Použití: sklářský průmysl, radiotechnika, šperkařství</a:t>
            </a:r>
          </a:p>
          <a:p>
            <a:pPr>
              <a:buNone/>
            </a:pPr>
            <a:endParaRPr lang="cs-CZ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Křemen a jeho  rodina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Křišťál </a:t>
            </a:r>
            <a:endParaRPr lang="cs-CZ" dirty="0"/>
          </a:p>
        </p:txBody>
      </p:sp>
      <p:pic>
        <p:nvPicPr>
          <p:cNvPr id="8" name="Zástupný symbol pro obsah 7" descr="kristal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79512" y="2132856"/>
            <a:ext cx="4308958" cy="3672408"/>
          </a:xfrm>
        </p:spPr>
      </p:pic>
      <p:sp>
        <p:nvSpPr>
          <p:cNvPr id="6" name="Zástupný symbol pro text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cs-CZ" dirty="0" smtClean="0"/>
              <a:t>Citrín</a:t>
            </a:r>
            <a:endParaRPr lang="cs-CZ" dirty="0"/>
          </a:p>
        </p:txBody>
      </p:sp>
      <p:pic>
        <p:nvPicPr>
          <p:cNvPr id="9" name="Zástupný symbol pro obsah 8" descr="citrin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44008" y="2132856"/>
            <a:ext cx="4291881" cy="2848736"/>
          </a:xfrm>
        </p:spPr>
      </p:pic>
      <p:sp>
        <p:nvSpPr>
          <p:cNvPr id="10" name="TextovéPole 9"/>
          <p:cNvSpPr txBox="1"/>
          <p:nvPr/>
        </p:nvSpPr>
        <p:spPr>
          <a:xfrm>
            <a:off x="323528" y="6093296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hlinkClick r:id="rId4"/>
              </a:rPr>
              <a:t>http://cs.wikipedia.org/wiki/Citr%C3%ADn</a:t>
            </a:r>
            <a:r>
              <a:rPr lang="cs-CZ" dirty="0" smtClean="0"/>
              <a:t> </a:t>
            </a:r>
            <a:r>
              <a:rPr lang="cs-CZ" dirty="0" smtClean="0">
                <a:hlinkClick r:id="rId5"/>
              </a:rPr>
              <a:t>http://cs.wikipedia.org/wiki/K%C5%99i%C5%A1%C5%A5%C3%A1l</a:t>
            </a:r>
            <a:r>
              <a:rPr lang="cs-CZ" dirty="0" smtClean="0"/>
              <a:t> </a:t>
            </a:r>
            <a:endParaRPr lang="cs-CZ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Křemen a jeho  rodina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err="1" smtClean="0"/>
              <a:t>Morion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cs-CZ" dirty="0" smtClean="0"/>
              <a:t>	Záhněda</a:t>
            </a:r>
            <a:endParaRPr lang="cs-CZ" dirty="0"/>
          </a:p>
        </p:txBody>
      </p:sp>
      <p:pic>
        <p:nvPicPr>
          <p:cNvPr id="11" name="Zástupný symbol pro obsah 10" descr="záhněda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5148064" y="2204863"/>
            <a:ext cx="2808312" cy="4215987"/>
          </a:xfrm>
        </p:spPr>
      </p:pic>
      <p:pic>
        <p:nvPicPr>
          <p:cNvPr id="10" name="Zástupný symbol pro obsah 9" descr="morion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611560" y="2132856"/>
            <a:ext cx="3744416" cy="4238962"/>
          </a:xfrm>
        </p:spPr>
      </p:pic>
      <p:sp>
        <p:nvSpPr>
          <p:cNvPr id="9" name="TextovéPole 8"/>
          <p:cNvSpPr txBox="1"/>
          <p:nvPr/>
        </p:nvSpPr>
        <p:spPr>
          <a:xfrm>
            <a:off x="323528" y="6381328"/>
            <a:ext cx="8820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hlinkClick r:id="rId4"/>
              </a:rPr>
              <a:t>http://cs.wikipedia.org/wiki/Morion</a:t>
            </a:r>
            <a:r>
              <a:rPr lang="cs-CZ" dirty="0" smtClean="0"/>
              <a:t>, </a:t>
            </a:r>
            <a:r>
              <a:rPr lang="cs-CZ" dirty="0" smtClean="0">
                <a:hlinkClick r:id="rId5"/>
              </a:rPr>
              <a:t>http://</a:t>
            </a:r>
            <a:r>
              <a:rPr lang="cs-CZ" dirty="0" smtClean="0">
                <a:hlinkClick r:id="rId5"/>
              </a:rPr>
              <a:t>cs.wikipedia.org/wiki/Z%C3%A1hn%C4%9Bda</a:t>
            </a:r>
            <a:r>
              <a:rPr lang="cs-CZ" dirty="0" smtClean="0"/>
              <a:t>  </a:t>
            </a:r>
            <a:endParaRPr lang="cs-CZ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Křemen a jeho rodina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51520" y="1196752"/>
            <a:ext cx="4040188" cy="639762"/>
          </a:xfrm>
        </p:spPr>
        <p:txBody>
          <a:bodyPr/>
          <a:lstStyle/>
          <a:p>
            <a:r>
              <a:rPr lang="cs-CZ" dirty="0" err="1" smtClean="0"/>
              <a:t>Ametist</a:t>
            </a:r>
            <a:endParaRPr lang="cs-CZ" dirty="0"/>
          </a:p>
        </p:txBody>
      </p:sp>
      <p:pic>
        <p:nvPicPr>
          <p:cNvPr id="7" name="Zástupný symbol pro obsah 6" descr="ametyst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23528" y="1844824"/>
            <a:ext cx="3816424" cy="2533151"/>
          </a:xfrm>
        </p:spPr>
      </p:pic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4008" y="1268760"/>
            <a:ext cx="4041775" cy="639762"/>
          </a:xfrm>
        </p:spPr>
        <p:txBody>
          <a:bodyPr/>
          <a:lstStyle/>
          <a:p>
            <a:r>
              <a:rPr lang="cs-CZ" dirty="0" smtClean="0"/>
              <a:t>Růženín</a:t>
            </a:r>
            <a:endParaRPr lang="cs-CZ" dirty="0"/>
          </a:p>
        </p:txBody>
      </p:sp>
      <p:pic>
        <p:nvPicPr>
          <p:cNvPr id="8" name="Zástupný symbol pro obsah 7" descr="ametyst2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323528" y="4509120"/>
            <a:ext cx="3830603" cy="1872208"/>
          </a:xfrm>
        </p:spPr>
      </p:pic>
      <p:pic>
        <p:nvPicPr>
          <p:cNvPr id="9" name="Obrázek 8" descr="ruzeni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99992" y="1844824"/>
            <a:ext cx="4320480" cy="3840426"/>
          </a:xfrm>
          <a:prstGeom prst="rect">
            <a:avLst/>
          </a:prstGeom>
        </p:spPr>
      </p:pic>
      <p:sp>
        <p:nvSpPr>
          <p:cNvPr id="10" name="TextovéPole 9"/>
          <p:cNvSpPr txBox="1"/>
          <p:nvPr/>
        </p:nvSpPr>
        <p:spPr>
          <a:xfrm>
            <a:off x="4499992" y="5733256"/>
            <a:ext cx="41044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hlinkClick r:id="rId5"/>
              </a:rPr>
              <a:t>http://cs.wikipedia.org/wiki/R%C5%AF%C5%BEen%C3%ADn</a:t>
            </a:r>
            <a:r>
              <a:rPr lang="cs-CZ" dirty="0" smtClean="0"/>
              <a:t> </a:t>
            </a:r>
            <a:r>
              <a:rPr lang="cs-CZ" dirty="0" smtClean="0">
                <a:hlinkClick r:id="rId6"/>
              </a:rPr>
              <a:t>http://cs.wikipedia.org/wiki/Ametyst</a:t>
            </a:r>
            <a:r>
              <a:rPr lang="cs-CZ" dirty="0" smtClean="0"/>
              <a:t> </a:t>
            </a:r>
            <a:endParaRPr lang="cs-CZ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Křemen a jeho rodina</a:t>
            </a:r>
            <a:endParaRPr lang="cs-CZ" b="1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Jaspis</a:t>
            </a:r>
            <a:endParaRPr lang="cs-CZ" dirty="0"/>
          </a:p>
        </p:txBody>
      </p:sp>
      <p:pic>
        <p:nvPicPr>
          <p:cNvPr id="8" name="Zástupný symbol pro obsah 7" descr="jaspis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7544" y="2132856"/>
            <a:ext cx="3744416" cy="4153528"/>
          </a:xfrm>
        </p:spPr>
      </p:pic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572000" y="1484784"/>
            <a:ext cx="4041775" cy="639762"/>
          </a:xfrm>
        </p:spPr>
        <p:txBody>
          <a:bodyPr/>
          <a:lstStyle/>
          <a:p>
            <a:r>
              <a:rPr lang="cs-CZ" dirty="0" smtClean="0"/>
              <a:t>Achát</a:t>
            </a:r>
            <a:endParaRPr lang="cs-CZ" dirty="0"/>
          </a:p>
        </p:txBody>
      </p:sp>
      <p:pic>
        <p:nvPicPr>
          <p:cNvPr id="9" name="Zástupný symbol pro obsah 8" descr="achat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572000" y="2132856"/>
            <a:ext cx="4176464" cy="4176464"/>
          </a:xfrm>
        </p:spPr>
      </p:pic>
      <p:sp>
        <p:nvSpPr>
          <p:cNvPr id="7" name="TextovéPole 6"/>
          <p:cNvSpPr txBox="1"/>
          <p:nvPr/>
        </p:nvSpPr>
        <p:spPr>
          <a:xfrm>
            <a:off x="539552" y="6381328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hlinkClick r:id="rId4"/>
              </a:rPr>
              <a:t>http://cs.wikipedia.org/wiki/Jaspis</a:t>
            </a:r>
            <a:r>
              <a:rPr lang="cs-CZ" dirty="0" smtClean="0"/>
              <a:t> </a:t>
            </a:r>
            <a:r>
              <a:rPr lang="cs-CZ" dirty="0" smtClean="0">
                <a:hlinkClick r:id="rId5"/>
              </a:rPr>
              <a:t>http://cs.wikipedia.org/wiki/Ach%C3%A1t</a:t>
            </a:r>
            <a:r>
              <a:rPr lang="cs-CZ" dirty="0" smtClean="0"/>
              <a:t> </a:t>
            </a:r>
            <a:endParaRPr lang="cs-CZ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Křemen a jeho rodina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Chalcedon</a:t>
            </a:r>
            <a:endParaRPr lang="cs-CZ" dirty="0"/>
          </a:p>
        </p:txBody>
      </p:sp>
      <p:pic>
        <p:nvPicPr>
          <p:cNvPr id="8" name="Zástupný symbol pro obsah 7" descr="chalcedon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23527" y="2276872"/>
            <a:ext cx="4247953" cy="2952328"/>
          </a:xfrm>
        </p:spPr>
      </p:pic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cs-CZ" dirty="0" smtClean="0"/>
              <a:t>Opál</a:t>
            </a:r>
            <a:endParaRPr lang="cs-CZ" dirty="0"/>
          </a:p>
        </p:txBody>
      </p:sp>
      <p:pic>
        <p:nvPicPr>
          <p:cNvPr id="9" name="Zástupný symbol pro obsah 8" descr="opal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716016" y="2276872"/>
            <a:ext cx="4041775" cy="3031331"/>
          </a:xfrm>
        </p:spPr>
      </p:pic>
      <p:sp>
        <p:nvSpPr>
          <p:cNvPr id="7" name="TextovéPole 6"/>
          <p:cNvSpPr txBox="1"/>
          <p:nvPr/>
        </p:nvSpPr>
        <p:spPr>
          <a:xfrm>
            <a:off x="251520" y="580526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hlinkClick r:id="rId4"/>
              </a:rPr>
              <a:t>http://cs.wikipedia.org/wiki/Chalcedon</a:t>
            </a:r>
            <a:r>
              <a:rPr lang="cs-CZ" dirty="0" smtClean="0"/>
              <a:t> </a:t>
            </a:r>
            <a:r>
              <a:rPr lang="cs-CZ" dirty="0" smtClean="0">
                <a:hlinkClick r:id="rId5"/>
              </a:rPr>
              <a:t>http://cs.wikipedia.org/wiki/Op%C3%A1l</a:t>
            </a:r>
            <a:r>
              <a:rPr lang="cs-CZ" dirty="0" smtClean="0"/>
              <a:t> </a:t>
            </a:r>
            <a:endParaRPr lang="cs-CZ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ovéPole 6"/>
          <p:cNvSpPr txBox="1"/>
          <p:nvPr/>
        </p:nvSpPr>
        <p:spPr>
          <a:xfrm>
            <a:off x="467544" y="476672"/>
            <a:ext cx="84249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Křemen a jeho rodina – záhněda, opál, ametyst, opál, křišťálová koule - fotografie Marie Štěpničková </a:t>
            </a:r>
            <a:endParaRPr lang="cs-CZ" sz="2800" b="1" dirty="0"/>
          </a:p>
        </p:txBody>
      </p:sp>
      <p:pic>
        <p:nvPicPr>
          <p:cNvPr id="8" name="Obrázek 7" descr="křemen_záhnědal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1484784"/>
            <a:ext cx="3840427" cy="2880320"/>
          </a:xfrm>
          <a:prstGeom prst="rect">
            <a:avLst/>
          </a:prstGeom>
        </p:spPr>
      </p:pic>
      <p:pic>
        <p:nvPicPr>
          <p:cNvPr id="10" name="Obrázek 9" descr="křemen_achát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1484784"/>
            <a:ext cx="3888432" cy="2916324"/>
          </a:xfrm>
          <a:prstGeom prst="rect">
            <a:avLst/>
          </a:prstGeom>
        </p:spPr>
      </p:pic>
      <p:pic>
        <p:nvPicPr>
          <p:cNvPr id="11" name="Obrázek 10" descr="křemen_ametyst0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4581128"/>
            <a:ext cx="2771801" cy="2078851"/>
          </a:xfrm>
          <a:prstGeom prst="rect">
            <a:avLst/>
          </a:prstGeom>
        </p:spPr>
      </p:pic>
      <p:pic>
        <p:nvPicPr>
          <p:cNvPr id="12" name="Obrázek 11" descr="křemen_achát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19872" y="4581128"/>
            <a:ext cx="2771800" cy="2078850"/>
          </a:xfrm>
          <a:prstGeom prst="rect">
            <a:avLst/>
          </a:prstGeom>
        </p:spPr>
      </p:pic>
      <p:pic>
        <p:nvPicPr>
          <p:cNvPr id="13" name="Obrázek 12" descr="křemen_křištal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00192" y="4581128"/>
            <a:ext cx="2699792" cy="202484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Křišťál</a:t>
            </a:r>
            <a:endParaRPr lang="cs-CZ" dirty="0"/>
          </a:p>
        </p:txBody>
      </p:sp>
      <p:pic>
        <p:nvPicPr>
          <p:cNvPr id="4" name="Zástupný symbol pro obsah 3" descr="křemen_křišťál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1124744"/>
            <a:ext cx="7265780" cy="5449335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Klíčová slova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cs-CZ" dirty="0" smtClean="0"/>
              <a:t>mineralogie, nerost, minerál, krystalizace</a:t>
            </a:r>
          </a:p>
          <a:p>
            <a:pPr>
              <a:buNone/>
            </a:pPr>
            <a:r>
              <a:rPr lang="cs-CZ" dirty="0" smtClean="0"/>
              <a:t>prvky – měď, stříbro, zlato, síra, tuha, diamant</a:t>
            </a:r>
          </a:p>
          <a:p>
            <a:pPr>
              <a:buNone/>
            </a:pPr>
            <a:r>
              <a:rPr lang="cs-CZ" dirty="0" smtClean="0"/>
              <a:t>oxidy – křemen a jeho odrůdy</a:t>
            </a:r>
          </a:p>
          <a:p>
            <a:pPr>
              <a:buNone/>
            </a:pPr>
            <a:r>
              <a:rPr lang="cs-CZ" dirty="0" smtClean="0"/>
              <a:t>oxidy železa – magnetit, hematit, limonit</a:t>
            </a:r>
          </a:p>
          <a:p>
            <a:pPr>
              <a:buNone/>
            </a:pPr>
            <a:r>
              <a:rPr lang="cs-CZ" dirty="0" smtClean="0"/>
              <a:t>korund, kasiterit</a:t>
            </a:r>
          </a:p>
          <a:p>
            <a:pPr>
              <a:buNone/>
            </a:pPr>
            <a:r>
              <a:rPr lang="cs-CZ" dirty="0" smtClean="0"/>
              <a:t>halogenidy – sůl kamenná, fluorit</a:t>
            </a:r>
          </a:p>
          <a:p>
            <a:pPr>
              <a:buNone/>
            </a:pPr>
            <a:r>
              <a:rPr lang="cs-CZ" dirty="0" smtClean="0"/>
              <a:t>fyzikální a chemické vlastnosti, krystalový tvar, naleziště, využití</a:t>
            </a:r>
          </a:p>
          <a:p>
            <a:pPr>
              <a:buNone/>
            </a:pPr>
            <a:endParaRPr lang="cs-CZ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Křišťál</a:t>
            </a:r>
            <a:endParaRPr lang="cs-CZ" b="1" dirty="0"/>
          </a:p>
        </p:txBody>
      </p:sp>
      <p:pic>
        <p:nvPicPr>
          <p:cNvPr id="9" name="Zástupný symbol pro obsah 8" descr="křemen_křišťál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endParaRPr lang="cs-CZ" dirty="0"/>
          </a:p>
        </p:txBody>
      </p:sp>
      <p:pic>
        <p:nvPicPr>
          <p:cNvPr id="4" name="Zástupný symbol pro obsah 3" descr="křemen_křišťál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Zástupný symbol pro obsah 3" descr="křemen_křišťál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779678" cy="6858000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Citrín v geodě</a:t>
            </a:r>
            <a:endParaRPr lang="cs-CZ" dirty="0"/>
          </a:p>
        </p:txBody>
      </p:sp>
      <p:pic>
        <p:nvPicPr>
          <p:cNvPr id="4" name="Zástupný symbol pro obsah 3" descr="křemen_citrin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844824"/>
            <a:ext cx="4800533" cy="3600400"/>
          </a:xfrm>
        </p:spPr>
      </p:pic>
      <p:pic>
        <p:nvPicPr>
          <p:cNvPr id="5" name="Zástupný symbol pro obsah 3" descr="křemen_citrin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4088" y="1484784"/>
            <a:ext cx="3394472" cy="4525963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endParaRPr lang="cs-CZ" b="1" dirty="0"/>
          </a:p>
        </p:txBody>
      </p:sp>
      <p:pic>
        <p:nvPicPr>
          <p:cNvPr id="4" name="Zástupný symbol pro obsah 3" descr="křemen_citrin1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6691" cy="6858000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ovéPole 6"/>
          <p:cNvSpPr txBox="1"/>
          <p:nvPr/>
        </p:nvSpPr>
        <p:spPr>
          <a:xfrm>
            <a:off x="3203848" y="0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/>
              <a:t>Růženín</a:t>
            </a:r>
            <a:endParaRPr lang="cs-CZ" sz="3200" b="1" dirty="0"/>
          </a:p>
        </p:txBody>
      </p:sp>
      <p:pic>
        <p:nvPicPr>
          <p:cNvPr id="8" name="Obrázek 7" descr="křemen_růženín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548680"/>
            <a:ext cx="8208912" cy="6156684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křemen_růženín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0"/>
            <a:ext cx="8517632" cy="1143000"/>
          </a:xfrm>
        </p:spPr>
        <p:txBody>
          <a:bodyPr/>
          <a:lstStyle/>
          <a:p>
            <a:pPr algn="l"/>
            <a:r>
              <a:rPr lang="cs-CZ" b="1" dirty="0" smtClean="0"/>
              <a:t>Záhněda</a:t>
            </a:r>
            <a:endParaRPr lang="cs-CZ" dirty="0"/>
          </a:p>
        </p:txBody>
      </p:sp>
      <p:pic>
        <p:nvPicPr>
          <p:cNvPr id="6" name="Zástupný symbol pro obsah 5" descr="křemen_záhnědal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836712"/>
            <a:ext cx="4070581" cy="3052936"/>
          </a:xfrm>
        </p:spPr>
      </p:pic>
      <p:pic>
        <p:nvPicPr>
          <p:cNvPr id="7" name="Obrázek 6" descr="křemen_záhnědal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188640"/>
            <a:ext cx="4320480" cy="3083742"/>
          </a:xfrm>
          <a:prstGeom prst="rect">
            <a:avLst/>
          </a:prstGeom>
        </p:spPr>
      </p:pic>
      <p:pic>
        <p:nvPicPr>
          <p:cNvPr id="8" name="Obrázek 7" descr="křemen_záhnědal0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4005064"/>
            <a:ext cx="3600400" cy="2628905"/>
          </a:xfrm>
          <a:prstGeom prst="rect">
            <a:avLst/>
          </a:prstGeom>
        </p:spPr>
      </p:pic>
      <p:pic>
        <p:nvPicPr>
          <p:cNvPr id="9" name="Obrázek 8" descr="křemen_záhnědal0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3429000"/>
            <a:ext cx="3240360" cy="3200754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cs-CZ" b="1" dirty="0" smtClean="0"/>
              <a:t>Ametyst</a:t>
            </a:r>
            <a:endParaRPr lang="cs-CZ" b="1" dirty="0"/>
          </a:p>
        </p:txBody>
      </p:sp>
      <p:pic>
        <p:nvPicPr>
          <p:cNvPr id="4" name="Zástupný symbol pro obsah 3" descr="křemen_ametyst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836712"/>
            <a:ext cx="4166592" cy="3124944"/>
          </a:xfrm>
        </p:spPr>
      </p:pic>
      <p:pic>
        <p:nvPicPr>
          <p:cNvPr id="5" name="Obrázek 4" descr="křemen_ametyst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4005064"/>
            <a:ext cx="3528392" cy="2646294"/>
          </a:xfrm>
          <a:prstGeom prst="rect">
            <a:avLst/>
          </a:prstGeom>
        </p:spPr>
      </p:pic>
      <p:pic>
        <p:nvPicPr>
          <p:cNvPr id="6" name="Obrázek 5" descr="křemen_ametyst0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908720"/>
            <a:ext cx="3718898" cy="2435878"/>
          </a:xfrm>
          <a:prstGeom prst="rect">
            <a:avLst/>
          </a:prstGeom>
        </p:spPr>
      </p:pic>
      <p:pic>
        <p:nvPicPr>
          <p:cNvPr id="7" name="Obrázek 6" descr="křemen_ametyst0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6016" y="3429000"/>
            <a:ext cx="3855342" cy="3190628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dirty="0" smtClean="0"/>
              <a:t>Ametyst</a:t>
            </a:r>
            <a:endParaRPr lang="cs-CZ" b="1" dirty="0"/>
          </a:p>
        </p:txBody>
      </p:sp>
      <p:pic>
        <p:nvPicPr>
          <p:cNvPr id="4" name="Zástupný symbol pro obsah 3" descr="křemen_ametyst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196752"/>
            <a:ext cx="3456384" cy="2592288"/>
          </a:xfrm>
        </p:spPr>
      </p:pic>
      <p:pic>
        <p:nvPicPr>
          <p:cNvPr id="5" name="Obrázek 4" descr="křemen_ametyst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4005064"/>
            <a:ext cx="3360373" cy="2520280"/>
          </a:xfrm>
          <a:prstGeom prst="rect">
            <a:avLst/>
          </a:prstGeom>
        </p:spPr>
      </p:pic>
      <p:pic>
        <p:nvPicPr>
          <p:cNvPr id="7" name="Obrázek 6" descr="křemen_ametyst0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1960" y="404664"/>
            <a:ext cx="4590510" cy="61206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0" y="333375"/>
            <a:ext cx="8229600" cy="1143000"/>
          </a:xfrm>
        </p:spPr>
        <p:txBody>
          <a:bodyPr>
            <a:normAutofit/>
          </a:bodyPr>
          <a:lstStyle/>
          <a:p>
            <a:r>
              <a:rPr lang="cs-CZ" sz="6600" b="1" dirty="0" smtClean="0"/>
              <a:t>Prvky</a:t>
            </a:r>
            <a:endParaRPr lang="cs-CZ" sz="66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467544" y="1628800"/>
            <a:ext cx="2448272" cy="4896544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cs-CZ" sz="11400" b="1" dirty="0" smtClean="0"/>
              <a:t>Měď</a:t>
            </a:r>
          </a:p>
          <a:p>
            <a:pPr>
              <a:buNone/>
            </a:pPr>
            <a:r>
              <a:rPr lang="cs-CZ" sz="11400" b="1" dirty="0" smtClean="0"/>
              <a:t>Stříbro</a:t>
            </a:r>
          </a:p>
          <a:p>
            <a:pPr>
              <a:buNone/>
            </a:pPr>
            <a:r>
              <a:rPr lang="cs-CZ" sz="11400" b="1" dirty="0" smtClean="0"/>
              <a:t>Zlato</a:t>
            </a:r>
          </a:p>
          <a:p>
            <a:pPr>
              <a:buNone/>
            </a:pPr>
            <a:r>
              <a:rPr lang="cs-CZ" sz="11400" b="1" dirty="0" smtClean="0"/>
              <a:t>Síra</a:t>
            </a:r>
          </a:p>
          <a:p>
            <a:pPr>
              <a:buNone/>
            </a:pPr>
            <a:r>
              <a:rPr lang="cs-CZ" sz="11400" b="1" dirty="0" smtClean="0"/>
              <a:t>Tuha</a:t>
            </a:r>
          </a:p>
          <a:p>
            <a:pPr>
              <a:buNone/>
            </a:pPr>
            <a:r>
              <a:rPr lang="cs-CZ" sz="11400" b="1" dirty="0" smtClean="0"/>
              <a:t>Diamant</a:t>
            </a:r>
          </a:p>
          <a:p>
            <a:pPr>
              <a:buNone/>
            </a:pPr>
            <a:r>
              <a:rPr lang="cs-CZ" sz="5400" b="1" dirty="0" smtClean="0"/>
              <a:t/>
            </a:r>
            <a:br>
              <a:rPr lang="cs-CZ" sz="5400" b="1" dirty="0" smtClean="0"/>
            </a:br>
            <a:endParaRPr lang="cs-CZ" sz="5400" b="1" dirty="0"/>
          </a:p>
        </p:txBody>
      </p:sp>
      <p:pic>
        <p:nvPicPr>
          <p:cNvPr id="4" name="Obrázek 3" descr="A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1556792"/>
            <a:ext cx="3923928" cy="4108825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4355976" y="5949280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hlinkClick r:id="rId3"/>
              </a:rPr>
              <a:t>http://cs.wikipedia.org/wiki/Zlato</a:t>
            </a:r>
            <a:endParaRPr lang="cs-CZ" dirty="0" smtClean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Ametyst a jaspis</a:t>
            </a:r>
            <a:endParaRPr lang="cs-CZ" b="1" dirty="0"/>
          </a:p>
        </p:txBody>
      </p:sp>
      <p:pic>
        <p:nvPicPr>
          <p:cNvPr id="4" name="Zástupný symbol pro obsah 3" descr="křemen_jaspis_ametyst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1268760"/>
            <a:ext cx="6905740" cy="5179305"/>
          </a:xfr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1666528" cy="1143000"/>
          </a:xfrm>
        </p:spPr>
        <p:txBody>
          <a:bodyPr/>
          <a:lstStyle/>
          <a:p>
            <a:pPr algn="l"/>
            <a:r>
              <a:rPr lang="cs-CZ" b="1" dirty="0" smtClean="0"/>
              <a:t>Achát</a:t>
            </a:r>
            <a:endParaRPr lang="cs-CZ" b="1" dirty="0"/>
          </a:p>
        </p:txBody>
      </p:sp>
      <p:pic>
        <p:nvPicPr>
          <p:cNvPr id="15" name="Obrázek 14" descr="křemen_achát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7" name="Zástupný symbol pro obsah 16" descr="křemen_achát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052052" y="3789040"/>
            <a:ext cx="4091947" cy="3068960"/>
          </a:xfrm>
        </p:spPr>
      </p:pic>
      <p:sp>
        <p:nvSpPr>
          <p:cNvPr id="18" name="TextovéPole 17"/>
          <p:cNvSpPr txBox="1"/>
          <p:nvPr/>
        </p:nvSpPr>
        <p:spPr>
          <a:xfrm>
            <a:off x="467544" y="332656"/>
            <a:ext cx="3024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/>
              <a:t>Achát</a:t>
            </a:r>
            <a:endParaRPr lang="cs-CZ" sz="3200" b="1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 descr="křemen_achát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 descr="křemen_achát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Oxidy železa – železné rudy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Magnetit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Ruda nejbohatší železem</a:t>
            </a:r>
          </a:p>
          <a:p>
            <a:r>
              <a:rPr lang="cs-CZ" dirty="0" smtClean="0"/>
              <a:t>Fe</a:t>
            </a:r>
            <a:r>
              <a:rPr lang="cs-CZ" sz="1200" dirty="0" smtClean="0"/>
              <a:t>2</a:t>
            </a:r>
            <a:r>
              <a:rPr lang="cs-CZ" dirty="0" smtClean="0"/>
              <a:t>O</a:t>
            </a:r>
            <a:r>
              <a:rPr lang="cs-CZ" sz="1200" dirty="0" smtClean="0"/>
              <a:t>3</a:t>
            </a:r>
            <a:r>
              <a:rPr lang="cs-CZ" dirty="0" smtClean="0"/>
              <a:t>xFeO tj. Fe</a:t>
            </a:r>
            <a:r>
              <a:rPr lang="cs-CZ" sz="1200" dirty="0" smtClean="0"/>
              <a:t>3</a:t>
            </a:r>
            <a:r>
              <a:rPr lang="cs-CZ" dirty="0" smtClean="0"/>
              <a:t>O</a:t>
            </a:r>
            <a:r>
              <a:rPr lang="cs-CZ" sz="1400" dirty="0" smtClean="0"/>
              <a:t>4</a:t>
            </a:r>
          </a:p>
          <a:p>
            <a:r>
              <a:rPr lang="cs-CZ" dirty="0" smtClean="0"/>
              <a:t>Soustava: krychlová</a:t>
            </a:r>
          </a:p>
          <a:p>
            <a:r>
              <a:rPr lang="cs-CZ" dirty="0" smtClean="0"/>
              <a:t>T: 6	h: 5</a:t>
            </a:r>
          </a:p>
          <a:p>
            <a:r>
              <a:rPr lang="cs-CZ" dirty="0" smtClean="0"/>
              <a:t>Ferromagnetický, těžký</a:t>
            </a:r>
          </a:p>
          <a:p>
            <a:r>
              <a:rPr lang="cs-CZ" dirty="0" smtClean="0"/>
              <a:t>Výskyt: Rusko, Švédsko</a:t>
            </a:r>
          </a:p>
          <a:p>
            <a:r>
              <a:rPr lang="cs-CZ" dirty="0" smtClean="0"/>
              <a:t>Výroba železa</a:t>
            </a:r>
          </a:p>
          <a:p>
            <a:r>
              <a:rPr lang="cs-CZ" dirty="0" smtClean="0"/>
              <a:t>Odklání střelku kompasu při velkém výskytu v terénu – např. Říp</a:t>
            </a:r>
            <a:endParaRPr lang="cs-CZ" dirty="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cs-CZ" dirty="0" smtClean="0"/>
              <a:t>Hematit - krevel</a:t>
            </a:r>
            <a:endParaRPr lang="cs-CZ" dirty="0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cs-CZ" dirty="0" smtClean="0"/>
              <a:t>Fe</a:t>
            </a:r>
            <a:r>
              <a:rPr lang="cs-CZ" sz="1200" dirty="0" smtClean="0"/>
              <a:t>2</a:t>
            </a:r>
            <a:r>
              <a:rPr lang="cs-CZ" dirty="0" smtClean="0"/>
              <a:t>O</a:t>
            </a:r>
            <a:r>
              <a:rPr lang="cs-CZ" sz="1200" dirty="0" smtClean="0"/>
              <a:t>3</a:t>
            </a:r>
          </a:p>
          <a:p>
            <a:r>
              <a:rPr lang="cs-CZ" dirty="0" smtClean="0"/>
              <a:t>Soustava: šesterečná</a:t>
            </a:r>
          </a:p>
          <a:p>
            <a:r>
              <a:rPr lang="cs-CZ" dirty="0" smtClean="0"/>
              <a:t>T:  5-6	h: 5</a:t>
            </a:r>
          </a:p>
          <a:p>
            <a:r>
              <a:rPr lang="cs-CZ" dirty="0" smtClean="0"/>
              <a:t>Způsobuje červené zbarvení půd</a:t>
            </a:r>
          </a:p>
          <a:p>
            <a:r>
              <a:rPr lang="cs-CZ" dirty="0" smtClean="0"/>
              <a:t>Výroba želez</a:t>
            </a:r>
          </a:p>
          <a:p>
            <a:r>
              <a:rPr lang="cs-CZ" dirty="0" smtClean="0"/>
              <a:t>Ve šperkařské  kvalitě polodrahokam</a:t>
            </a:r>
          </a:p>
          <a:p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cs-CZ" b="1" dirty="0" smtClean="0"/>
              <a:t>Oxidy železa – železné rudy</a:t>
            </a:r>
            <a:endParaRPr lang="cs-CZ" b="1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4294967295"/>
          </p:nvPr>
        </p:nvSpPr>
        <p:spPr>
          <a:xfrm>
            <a:off x="0" y="1535113"/>
            <a:ext cx="4040188" cy="639762"/>
          </a:xfrm>
        </p:spPr>
        <p:txBody>
          <a:bodyPr/>
          <a:lstStyle/>
          <a:p>
            <a:r>
              <a:rPr lang="cs-CZ" dirty="0" smtClean="0"/>
              <a:t>Magnetit</a:t>
            </a:r>
            <a:endParaRPr lang="cs-CZ" dirty="0"/>
          </a:p>
        </p:txBody>
      </p:sp>
      <p:pic>
        <p:nvPicPr>
          <p:cNvPr id="7" name="Zástupný symbol pro obsah 6" descr="magnetit.jpg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218359" y="2420888"/>
            <a:ext cx="4464766" cy="2952800"/>
          </a:xfrm>
        </p:spPr>
      </p:pic>
      <p:sp>
        <p:nvSpPr>
          <p:cNvPr id="5" name="Zástupný symbol pro text 4"/>
          <p:cNvSpPr>
            <a:spLocks noGrp="1"/>
          </p:cNvSpPr>
          <p:nvPr>
            <p:ph type="body" sz="quarter" idx="4294967295"/>
          </p:nvPr>
        </p:nvSpPr>
        <p:spPr>
          <a:xfrm>
            <a:off x="5102225" y="1535113"/>
            <a:ext cx="4041775" cy="639762"/>
          </a:xfrm>
        </p:spPr>
        <p:txBody>
          <a:bodyPr/>
          <a:lstStyle/>
          <a:p>
            <a:r>
              <a:rPr lang="cs-CZ" dirty="0" smtClean="0"/>
              <a:t>Hematit</a:t>
            </a:r>
            <a:endParaRPr lang="cs-CZ" dirty="0"/>
          </a:p>
        </p:txBody>
      </p:sp>
      <p:pic>
        <p:nvPicPr>
          <p:cNvPr id="8" name="Zástupný symbol pro obsah 7" descr="hematit.jpg"/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4822825" y="2205038"/>
            <a:ext cx="4321175" cy="3240087"/>
          </a:xfrm>
        </p:spPr>
      </p:pic>
      <p:sp>
        <p:nvSpPr>
          <p:cNvPr id="9" name="TextovéPole 8"/>
          <p:cNvSpPr txBox="1"/>
          <p:nvPr/>
        </p:nvSpPr>
        <p:spPr>
          <a:xfrm>
            <a:off x="323528" y="5805264"/>
            <a:ext cx="8820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hlinkClick r:id="rId4"/>
              </a:rPr>
              <a:t>http://cs.wikipedia.org/wiki/Magnetit</a:t>
            </a:r>
            <a:r>
              <a:rPr lang="cs-CZ" dirty="0" smtClean="0"/>
              <a:t>		 </a:t>
            </a:r>
            <a:r>
              <a:rPr lang="cs-CZ" dirty="0" smtClean="0">
                <a:hlinkClick r:id="rId5"/>
              </a:rPr>
              <a:t>http://cs.wikipedia.org/wiki/Hematit</a:t>
            </a:r>
            <a:r>
              <a:rPr lang="cs-CZ" dirty="0" smtClean="0"/>
              <a:t> </a:t>
            </a:r>
            <a:endParaRPr lang="cs-CZ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Oxidy železa – železné rudy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908720"/>
            <a:ext cx="4040188" cy="639762"/>
          </a:xfrm>
        </p:spPr>
        <p:txBody>
          <a:bodyPr/>
          <a:lstStyle/>
          <a:p>
            <a:r>
              <a:rPr lang="cs-CZ" dirty="0" smtClean="0"/>
              <a:t>limonit</a:t>
            </a:r>
            <a:endParaRPr lang="cs-CZ" dirty="0"/>
          </a:p>
        </p:txBody>
      </p:sp>
      <p:pic>
        <p:nvPicPr>
          <p:cNvPr id="7" name="Zástupný symbol pro obsah 6" descr="limonit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51520" y="1556792"/>
            <a:ext cx="3600400" cy="2823602"/>
          </a:xfrm>
        </p:spPr>
      </p:pic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067944" y="1124744"/>
            <a:ext cx="1295127" cy="432048"/>
          </a:xfrm>
        </p:spPr>
        <p:txBody>
          <a:bodyPr>
            <a:normAutofit lnSpcReduction="10000"/>
          </a:bodyPr>
          <a:lstStyle/>
          <a:p>
            <a:r>
              <a:rPr lang="cs-CZ" dirty="0" smtClean="0"/>
              <a:t>hematit</a:t>
            </a:r>
            <a:endParaRPr lang="cs-CZ" dirty="0"/>
          </a:p>
        </p:txBody>
      </p:sp>
      <p:pic>
        <p:nvPicPr>
          <p:cNvPr id="8" name="Zástupný symbol pro obsah 7" descr="hematit01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3995936" y="4509120"/>
            <a:ext cx="2843808" cy="2132856"/>
          </a:xfrm>
        </p:spPr>
      </p:pic>
      <p:pic>
        <p:nvPicPr>
          <p:cNvPr id="9" name="Obrázek 8" descr="hematit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95936" y="1556793"/>
            <a:ext cx="4217808" cy="2736303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Kasiterit - cínovec</a:t>
            </a:r>
            <a:endParaRPr lang="cs-CZ" b="1" dirty="0"/>
          </a:p>
        </p:txBody>
      </p:sp>
      <p:pic>
        <p:nvPicPr>
          <p:cNvPr id="9" name="Zástupný symbol pro obsah 8" descr="kasiteritcinovec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556792"/>
            <a:ext cx="4004636" cy="3025725"/>
          </a:xfrm>
        </p:spPr>
      </p:pic>
      <p:pic>
        <p:nvPicPr>
          <p:cNvPr id="6" name="Zástupný symbol pro obsah 5" descr="kasiterit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4008" y="1556792"/>
            <a:ext cx="4038600" cy="2529173"/>
          </a:xfrm>
        </p:spPr>
      </p:pic>
      <p:sp>
        <p:nvSpPr>
          <p:cNvPr id="10" name="TextovéPole 9"/>
          <p:cNvSpPr txBox="1"/>
          <p:nvPr/>
        </p:nvSpPr>
        <p:spPr>
          <a:xfrm>
            <a:off x="395536" y="4797152"/>
            <a:ext cx="4032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hlinkClick r:id="rId4"/>
              </a:rPr>
              <a:t>http://cs.wikipedia.org/wiki/Kasiterit</a:t>
            </a: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7" name="TextovéPole 6"/>
          <p:cNvSpPr txBox="1"/>
          <p:nvPr/>
        </p:nvSpPr>
        <p:spPr>
          <a:xfrm>
            <a:off x="4716016" y="4509120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Foto: Marie Štěpničková, 2013</a:t>
            </a:r>
            <a:endParaRPr lang="cs-CZ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683568" y="5517232"/>
            <a:ext cx="78488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SnO2, čtverečná soustava, těžký, tvrdý,  ruda cínu, Krušné hory – Cínovec, Krupka </a:t>
            </a:r>
            <a:endParaRPr lang="cs-CZ" sz="320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Korund – safír, rubín</a:t>
            </a:r>
            <a:endParaRPr lang="cs-CZ" b="1" dirty="0"/>
          </a:p>
        </p:txBody>
      </p:sp>
      <p:pic>
        <p:nvPicPr>
          <p:cNvPr id="8" name="Zástupný symbol pro obsah 7" descr="korun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268760"/>
            <a:ext cx="5704678" cy="4525963"/>
          </a:xfrm>
        </p:spPr>
      </p:pic>
      <p:sp>
        <p:nvSpPr>
          <p:cNvPr id="9" name="TextovéPole 8"/>
          <p:cNvSpPr txBox="1"/>
          <p:nvPr/>
        </p:nvSpPr>
        <p:spPr>
          <a:xfrm>
            <a:off x="323528" y="6165304"/>
            <a:ext cx="8568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hlinkClick r:id="rId3"/>
              </a:rPr>
              <a:t>http://cs.wikipedia.org/wiki/Korund</a:t>
            </a:r>
            <a:r>
              <a:rPr lang="cs-CZ" dirty="0" smtClean="0"/>
              <a:t> </a:t>
            </a:r>
            <a:r>
              <a:rPr lang="cs-CZ" dirty="0" smtClean="0">
                <a:hlinkClick r:id="rId3"/>
              </a:rPr>
              <a:t>http://cs.wikipedia.org/wiki/Korund</a:t>
            </a:r>
            <a:r>
              <a:rPr lang="cs-CZ" dirty="0" smtClean="0"/>
              <a:t> </a:t>
            </a:r>
            <a:r>
              <a:rPr lang="cs-CZ" dirty="0" smtClean="0">
                <a:hlinkClick r:id="rId4"/>
              </a:rPr>
              <a:t>http</a:t>
            </a:r>
            <a:r>
              <a:rPr lang="cs-CZ" smtClean="0">
                <a:hlinkClick r:id="rId4"/>
              </a:rPr>
              <a:t>://cs.wikipedia.org/wiki/Rub%C3%ADn</a:t>
            </a:r>
            <a:r>
              <a:rPr lang="cs-CZ" smtClean="0"/>
              <a:t> </a:t>
            </a:r>
            <a:endParaRPr lang="cs-CZ" dirty="0"/>
          </a:p>
        </p:txBody>
      </p:sp>
      <p:pic>
        <p:nvPicPr>
          <p:cNvPr id="10" name="Obrázek 9" descr="safirprste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56176" y="1268760"/>
            <a:ext cx="2634451" cy="2060848"/>
          </a:xfrm>
          <a:prstGeom prst="rect">
            <a:avLst/>
          </a:prstGeom>
        </p:spPr>
      </p:pic>
      <p:pic>
        <p:nvPicPr>
          <p:cNvPr id="11" name="Obrázek 10" descr="rubín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56176" y="3429000"/>
            <a:ext cx="2575875" cy="2277616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/>
          </a:bodyPr>
          <a:lstStyle/>
          <a:p>
            <a:r>
              <a:rPr lang="cs-CZ" sz="6000" b="1" dirty="0" smtClean="0"/>
              <a:t>Halogenidy</a:t>
            </a:r>
            <a:endParaRPr lang="cs-CZ" sz="60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539552" y="155679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cs-CZ" dirty="0" smtClean="0"/>
              <a:t>sůl kamenná – halit</a:t>
            </a:r>
          </a:p>
          <a:p>
            <a:pPr>
              <a:buNone/>
            </a:pPr>
            <a:r>
              <a:rPr lang="cs-CZ" dirty="0" smtClean="0"/>
              <a:t>kazivec - fluorit</a:t>
            </a:r>
          </a:p>
          <a:p>
            <a:endParaRPr lang="cs-CZ" dirty="0"/>
          </a:p>
        </p:txBody>
      </p:sp>
      <p:pic>
        <p:nvPicPr>
          <p:cNvPr id="4" name="Obrázek 3" descr="sůl kamenná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39952" y="1700808"/>
            <a:ext cx="4654816" cy="4237439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1043608" y="6165304"/>
            <a:ext cx="597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hlinkClick r:id="rId3"/>
              </a:rPr>
              <a:t>http://cs.wikipedia.org/wiki/S%C5%AFl_kamenn%C3%A1</a:t>
            </a:r>
            <a:r>
              <a:rPr lang="cs-CZ" dirty="0" smtClean="0"/>
              <a:t> </a:t>
            </a:r>
            <a:endParaRPr lang="cs-CZ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cs-CZ" b="1" dirty="0" smtClean="0"/>
              <a:t>Měď - </a:t>
            </a:r>
            <a:r>
              <a:rPr lang="cs-CZ" b="1" dirty="0" err="1" smtClean="0"/>
              <a:t>Cu</a:t>
            </a:r>
            <a:endParaRPr lang="cs-CZ" b="1" dirty="0"/>
          </a:p>
        </p:txBody>
      </p:sp>
      <p:pic>
        <p:nvPicPr>
          <p:cNvPr id="4" name="Zástupný symbol pro obsah 3" descr="měď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395536" y="1340768"/>
            <a:ext cx="4525963" cy="4525963"/>
          </a:xfrm>
        </p:spPr>
      </p:pic>
      <p:sp>
        <p:nvSpPr>
          <p:cNvPr id="5" name="TextovéPole 4"/>
          <p:cNvSpPr txBox="1"/>
          <p:nvPr/>
        </p:nvSpPr>
        <p:spPr>
          <a:xfrm>
            <a:off x="323528" y="6165304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hlinkClick r:id="rId3"/>
              </a:rPr>
              <a:t>http://cs.wikipedia.org/wiki/M%C4%9B%C4%8F</a:t>
            </a: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7" name="TextovéPole 6"/>
          <p:cNvSpPr txBox="1"/>
          <p:nvPr/>
        </p:nvSpPr>
        <p:spPr>
          <a:xfrm>
            <a:off x="5292080" y="1484784"/>
            <a:ext cx="3528392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/>
              <a:t>Soustava: krychlová</a:t>
            </a:r>
          </a:p>
          <a:p>
            <a:r>
              <a:rPr lang="cs-CZ" sz="3200" b="1" dirty="0" smtClean="0"/>
              <a:t>T: 3	h: 8,5</a:t>
            </a:r>
          </a:p>
          <a:p>
            <a:r>
              <a:rPr lang="cs-CZ" sz="3200" b="1" dirty="0" smtClean="0"/>
              <a:t>Vlastnosti: kujná, elektricky vodivá</a:t>
            </a:r>
          </a:p>
          <a:p>
            <a:r>
              <a:rPr lang="cs-CZ" sz="3200" b="1" dirty="0" smtClean="0"/>
              <a:t>Použití: vodiče – kabely, dráty, slitiny, okapy, elektrotechnika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Halit – sůl kamenná</a:t>
            </a:r>
            <a:endParaRPr lang="cs-CZ" b="1" dirty="0"/>
          </a:p>
        </p:txBody>
      </p:sp>
      <p:pic>
        <p:nvPicPr>
          <p:cNvPr id="4" name="Zástupný symbol pro obsah 3" descr="sůl kamenná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340768"/>
            <a:ext cx="4508735" cy="4104456"/>
          </a:xfrm>
        </p:spPr>
      </p:pic>
      <p:pic>
        <p:nvPicPr>
          <p:cNvPr id="5" name="Obrázek 4" descr="halit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1340768"/>
            <a:ext cx="3420380" cy="4104456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539552" y="5661248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hlinkClick r:id="rId4"/>
              </a:rPr>
              <a:t>http://cs.wikipedia.org/wiki/Halit</a:t>
            </a:r>
            <a:r>
              <a:rPr lang="cs-CZ" dirty="0" smtClean="0"/>
              <a:t> </a:t>
            </a:r>
            <a:endParaRPr lang="cs-CZ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Sůl kamenná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661248"/>
          </a:xfrm>
        </p:spPr>
        <p:txBody>
          <a:bodyPr>
            <a:normAutofit fontScale="92500" lnSpcReduction="10000"/>
          </a:bodyPr>
          <a:lstStyle/>
          <a:p>
            <a:r>
              <a:rPr lang="cs-CZ" dirty="0" smtClean="0"/>
              <a:t>Chlorid sodný, kuchyňská sůl, </a:t>
            </a:r>
            <a:r>
              <a:rPr lang="cs-CZ" dirty="0" err="1" smtClean="0"/>
              <a:t>NaCl</a:t>
            </a:r>
            <a:r>
              <a:rPr lang="cs-CZ" dirty="0" smtClean="0"/>
              <a:t>, sloučenina chlóru a sodíku</a:t>
            </a:r>
          </a:p>
          <a:p>
            <a:r>
              <a:rPr lang="cs-CZ" dirty="0" smtClean="0"/>
              <a:t>Soustava: krychlová</a:t>
            </a:r>
          </a:p>
          <a:p>
            <a:r>
              <a:rPr lang="cs-CZ" dirty="0" smtClean="0"/>
              <a:t>T: 2	H: 2,2</a:t>
            </a:r>
          </a:p>
          <a:p>
            <a:r>
              <a:rPr lang="cs-CZ" dirty="0" smtClean="0"/>
              <a:t>Nezbytná pro život</a:t>
            </a:r>
          </a:p>
          <a:p>
            <a:r>
              <a:rPr lang="cs-CZ" dirty="0" smtClean="0"/>
              <a:t>Bezbarvá, růžová, oranžová, šedivá</a:t>
            </a:r>
          </a:p>
          <a:p>
            <a:r>
              <a:rPr lang="cs-CZ" dirty="0" smtClean="0"/>
              <a:t>Polsko, Tibet</a:t>
            </a:r>
          </a:p>
          <a:p>
            <a:r>
              <a:rPr lang="cs-CZ" dirty="0" smtClean="0"/>
              <a:t>Krystalizuje z roztoků</a:t>
            </a:r>
          </a:p>
          <a:p>
            <a:r>
              <a:rPr lang="cs-CZ" dirty="0" smtClean="0"/>
              <a:t>Žáruvzdorná</a:t>
            </a:r>
          </a:p>
          <a:p>
            <a:r>
              <a:rPr lang="cs-CZ" dirty="0" smtClean="0"/>
              <a:t>Potravinářský a chemický průmysl</a:t>
            </a:r>
          </a:p>
          <a:p>
            <a:r>
              <a:rPr lang="cs-CZ" dirty="0" smtClean="0"/>
              <a:t>Za rok sníme asi 7 kg soli - dospělý</a:t>
            </a:r>
            <a:endParaRPr lang="cs-CZ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Kazivec - fluorit</a:t>
            </a:r>
            <a:endParaRPr lang="cs-CZ" b="1" dirty="0"/>
          </a:p>
        </p:txBody>
      </p:sp>
      <p:pic>
        <p:nvPicPr>
          <p:cNvPr id="4" name="Zástupný symbol pro obsah 3" descr="kazive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1124744"/>
            <a:ext cx="6984776" cy="5029039"/>
          </a:xfrm>
        </p:spPr>
      </p:pic>
      <p:sp>
        <p:nvSpPr>
          <p:cNvPr id="5" name="TextovéPole 4"/>
          <p:cNvSpPr txBox="1"/>
          <p:nvPr/>
        </p:nvSpPr>
        <p:spPr>
          <a:xfrm>
            <a:off x="2987824" y="6309320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hlinkClick r:id="rId3"/>
              </a:rPr>
              <a:t>http://cs.wikipedia.org/wiki/Kazivec</a:t>
            </a:r>
            <a:r>
              <a:rPr lang="cs-CZ" dirty="0" smtClean="0"/>
              <a:t> 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fluorid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1257" y="0"/>
            <a:ext cx="5141485" cy="6858000"/>
          </a:xfrm>
          <a:prstGeom prst="rect">
            <a:avLst/>
          </a:prstGeom>
        </p:spPr>
      </p:pic>
      <p:pic>
        <p:nvPicPr>
          <p:cNvPr id="3" name="Obrázek 2" descr="fluorit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08710" y="0"/>
            <a:ext cx="692658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fluorit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29707"/>
            <a:ext cx="9144000" cy="6398586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fluorid a sfalerit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04664"/>
            <a:ext cx="4879367" cy="5733256"/>
          </a:xfrm>
          <a:prstGeom prst="rect">
            <a:avLst/>
          </a:prstGeom>
        </p:spPr>
      </p:pic>
      <p:sp>
        <p:nvSpPr>
          <p:cNvPr id="4" name="TextovéPole 3"/>
          <p:cNvSpPr txBox="1"/>
          <p:nvPr/>
        </p:nvSpPr>
        <p:spPr>
          <a:xfrm>
            <a:off x="5508104" y="620688"/>
            <a:ext cx="288032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sz="2400" dirty="0" smtClean="0"/>
              <a:t>CaF2 - kazivec</a:t>
            </a:r>
          </a:p>
          <a:p>
            <a:pPr>
              <a:buFont typeface="Arial" pitchFamily="34" charset="0"/>
              <a:buChar char="•"/>
            </a:pPr>
            <a:r>
              <a:rPr lang="cs-CZ" sz="2400" dirty="0" smtClean="0"/>
              <a:t>Soustava krychlová</a:t>
            </a:r>
          </a:p>
          <a:p>
            <a:pPr>
              <a:buFont typeface="Arial" pitchFamily="34" charset="0"/>
              <a:buChar char="•"/>
            </a:pPr>
            <a:r>
              <a:rPr lang="cs-CZ" sz="2400" dirty="0" smtClean="0"/>
              <a:t>Barvy zelený, fialový, žlutý, hnědavý, bezbarvý</a:t>
            </a:r>
          </a:p>
          <a:p>
            <a:pPr>
              <a:buFont typeface="Arial" pitchFamily="34" charset="0"/>
              <a:buChar char="•"/>
            </a:pPr>
            <a:r>
              <a:rPr lang="cs-CZ" sz="2400" dirty="0" smtClean="0"/>
              <a:t>T: 4	 h: 3,2</a:t>
            </a:r>
          </a:p>
          <a:p>
            <a:pPr>
              <a:buFont typeface="Arial" pitchFamily="34" charset="0"/>
              <a:buChar char="•"/>
            </a:pPr>
            <a:r>
              <a:rPr lang="cs-CZ" sz="2400" dirty="0" smtClean="0"/>
              <a:t>Reaguje s vodou – jedovaté roztoky</a:t>
            </a:r>
          </a:p>
          <a:p>
            <a:pPr>
              <a:buFont typeface="Arial" pitchFamily="34" charset="0"/>
              <a:buChar char="•"/>
            </a:pPr>
            <a:r>
              <a:rPr lang="cs-CZ" sz="2400" dirty="0" smtClean="0"/>
              <a:t>Používá se jako přísada do vysokých pecí při tavení rud</a:t>
            </a:r>
          </a:p>
          <a:p>
            <a:pPr>
              <a:buFont typeface="Arial" pitchFamily="34" charset="0"/>
              <a:buChar char="•"/>
            </a:pPr>
            <a:r>
              <a:rPr lang="cs-CZ" sz="2400" dirty="0" smtClean="0"/>
              <a:t>Výroba sloučenin fluoru</a:t>
            </a:r>
          </a:p>
          <a:p>
            <a:pPr>
              <a:buFont typeface="Arial" pitchFamily="34" charset="0"/>
              <a:buChar char="•"/>
            </a:pPr>
            <a:endParaRPr lang="cs-CZ" sz="2400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Použitá literatura a webové stránky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cs-CZ" dirty="0" err="1"/>
              <a:t>Cílek</a:t>
            </a:r>
            <a:r>
              <a:rPr lang="cs-CZ" dirty="0"/>
              <a:t>, V. a kolektiv: Přírodopis IV., </a:t>
            </a:r>
            <a:r>
              <a:rPr lang="cs-CZ" dirty="0" err="1"/>
              <a:t>Scientia</a:t>
            </a:r>
            <a:r>
              <a:rPr lang="cs-CZ" dirty="0"/>
              <a:t>, Praha 2000</a:t>
            </a:r>
          </a:p>
          <a:p>
            <a:r>
              <a:rPr lang="cs-CZ" dirty="0" err="1"/>
              <a:t>Šnaidauf</a:t>
            </a:r>
            <a:r>
              <a:rPr lang="cs-CZ" dirty="0"/>
              <a:t>, .E.: Přírodní zajímavosti okresu Beroun, Středisko služby škole, Beroun </a:t>
            </a:r>
            <a:r>
              <a:rPr lang="cs-CZ" dirty="0" smtClean="0"/>
              <a:t>2000</a:t>
            </a:r>
          </a:p>
          <a:p>
            <a:r>
              <a:rPr lang="cs-CZ" dirty="0" smtClean="0"/>
              <a:t>Jelínek</a:t>
            </a:r>
            <a:r>
              <a:rPr lang="cs-CZ" dirty="0"/>
              <a:t>, J. a </a:t>
            </a:r>
            <a:r>
              <a:rPr lang="cs-CZ" dirty="0" err="1"/>
              <a:t>Zicháček</a:t>
            </a:r>
            <a:r>
              <a:rPr lang="cs-CZ" dirty="0"/>
              <a:t>, V.: Biologie pro gymnázia. Nakladatelství </a:t>
            </a:r>
            <a:r>
              <a:rPr lang="cs-CZ" dirty="0" smtClean="0"/>
              <a:t>Olomouc</a:t>
            </a:r>
          </a:p>
          <a:p>
            <a:r>
              <a:rPr lang="cs-CZ" dirty="0" smtClean="0">
                <a:hlinkClick r:id="rId2"/>
              </a:rPr>
              <a:t>http://www.</a:t>
            </a:r>
            <a:r>
              <a:rPr lang="cs-CZ" dirty="0" err="1" smtClean="0">
                <a:hlinkClick r:id="rId2"/>
              </a:rPr>
              <a:t>zatlanka.cz</a:t>
            </a:r>
            <a:r>
              <a:rPr lang="cs-CZ" dirty="0" smtClean="0">
                <a:hlinkClick r:id="rId2"/>
              </a:rPr>
              <a:t>/</a:t>
            </a:r>
            <a:r>
              <a:rPr lang="cs-CZ" dirty="0" err="1" smtClean="0">
                <a:hlinkClick r:id="rId2"/>
              </a:rPr>
              <a:t>vyukove</a:t>
            </a:r>
            <a:r>
              <a:rPr lang="cs-CZ" dirty="0" smtClean="0">
                <a:hlinkClick r:id="rId2"/>
              </a:rPr>
              <a:t>-</a:t>
            </a:r>
            <a:r>
              <a:rPr lang="cs-CZ" dirty="0" err="1" smtClean="0">
                <a:hlinkClick r:id="rId2"/>
              </a:rPr>
              <a:t>materialy</a:t>
            </a:r>
            <a:r>
              <a:rPr lang="cs-CZ" dirty="0" smtClean="0">
                <a:hlinkClick r:id="rId2"/>
              </a:rPr>
              <a:t>/</a:t>
            </a:r>
            <a:endParaRPr lang="cs-CZ" dirty="0" smtClean="0"/>
          </a:p>
          <a:p>
            <a:r>
              <a:rPr lang="cs-CZ" dirty="0" smtClean="0">
                <a:hlinkClick r:id="rId3"/>
              </a:rPr>
              <a:t>http://web.</a:t>
            </a:r>
            <a:r>
              <a:rPr lang="cs-CZ" dirty="0" err="1" smtClean="0">
                <a:hlinkClick r:id="rId3"/>
              </a:rPr>
              <a:t>natur.cuni.cz</a:t>
            </a:r>
            <a:r>
              <a:rPr lang="cs-CZ" dirty="0" smtClean="0">
                <a:hlinkClick r:id="rId3"/>
              </a:rPr>
              <a:t>/</a:t>
            </a:r>
            <a:r>
              <a:rPr lang="cs-CZ" dirty="0" err="1" smtClean="0">
                <a:hlinkClick r:id="rId3"/>
              </a:rPr>
              <a:t>ugmnz</a:t>
            </a:r>
            <a:r>
              <a:rPr lang="cs-CZ" dirty="0" smtClean="0">
                <a:hlinkClick r:id="rId3"/>
              </a:rPr>
              <a:t>/</a:t>
            </a:r>
            <a:r>
              <a:rPr lang="cs-CZ" dirty="0" err="1" smtClean="0">
                <a:hlinkClick r:id="rId3"/>
              </a:rPr>
              <a:t>mineral</a:t>
            </a:r>
            <a:r>
              <a:rPr lang="cs-CZ" dirty="0" smtClean="0">
                <a:hlinkClick r:id="rId3"/>
              </a:rPr>
              <a:t>/</a:t>
            </a:r>
            <a:endParaRPr lang="cs-CZ" dirty="0" smtClean="0"/>
          </a:p>
          <a:p>
            <a:r>
              <a:rPr lang="cs-CZ" dirty="0" smtClean="0">
                <a:hlinkClick r:id="rId4"/>
              </a:rPr>
              <a:t>http://geologie.</a:t>
            </a:r>
            <a:r>
              <a:rPr lang="cs-CZ" dirty="0" err="1" smtClean="0">
                <a:hlinkClick r:id="rId4"/>
              </a:rPr>
              <a:t>vsb.cz</a:t>
            </a:r>
            <a:r>
              <a:rPr lang="cs-CZ" dirty="0" smtClean="0">
                <a:hlinkClick r:id="rId4"/>
              </a:rPr>
              <a:t>/mineralogie/</a:t>
            </a:r>
            <a:endParaRPr lang="cs-CZ" dirty="0" smtClean="0"/>
          </a:p>
          <a:p>
            <a:r>
              <a:rPr lang="cs-CZ" dirty="0" smtClean="0">
                <a:hlinkClick r:id="rId5"/>
              </a:rPr>
              <a:t>http://www.</a:t>
            </a:r>
            <a:r>
              <a:rPr lang="cs-CZ" dirty="0" err="1" smtClean="0">
                <a:hlinkClick r:id="rId5"/>
              </a:rPr>
              <a:t>sci.muni.cz</a:t>
            </a:r>
            <a:r>
              <a:rPr lang="cs-CZ" dirty="0" smtClean="0">
                <a:hlinkClick r:id="rId5"/>
              </a:rPr>
              <a:t>/mineralogie/</a:t>
            </a:r>
            <a:endParaRPr lang="cs-CZ" dirty="0" smtClean="0"/>
          </a:p>
          <a:p>
            <a:r>
              <a:rPr lang="cs-CZ" dirty="0" smtClean="0">
                <a:hlinkClick r:id="rId6"/>
              </a:rPr>
              <a:t>http://</a:t>
            </a:r>
            <a:r>
              <a:rPr lang="cs-CZ" dirty="0" smtClean="0">
                <a:hlinkClick r:id="rId6"/>
              </a:rPr>
              <a:t>is.muni.cz/do/1499/el/estud/pedf/js07/mineraly/materialy/pages/predmluva.html</a:t>
            </a:r>
            <a:endParaRPr lang="cs-CZ" dirty="0" smtClean="0"/>
          </a:p>
          <a:p>
            <a:r>
              <a:rPr lang="cs-CZ" dirty="0" smtClean="0"/>
              <a:t>Fotografie bez uvedení autora nafotila</a:t>
            </a:r>
            <a:r>
              <a:rPr lang="cs-CZ" smtClean="0"/>
              <a:t>: Mgr. </a:t>
            </a:r>
            <a:r>
              <a:rPr lang="cs-CZ" dirty="0" smtClean="0"/>
              <a:t>Marie Štěpničková</a:t>
            </a:r>
            <a:endParaRPr lang="cs-CZ" dirty="0" smtClean="0"/>
          </a:p>
          <a:p>
            <a:endParaRPr lang="cs-CZ" dirty="0" smtClean="0"/>
          </a:p>
          <a:p>
            <a:pPr>
              <a:buNone/>
            </a:pPr>
            <a:endParaRPr lang="cs-CZ" dirty="0"/>
          </a:p>
          <a:p>
            <a:pPr>
              <a:buNone/>
            </a:pP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Stříbro - </a:t>
            </a:r>
            <a:r>
              <a:rPr lang="cs-CZ" b="1" dirty="0" err="1" smtClean="0"/>
              <a:t>Ag</a:t>
            </a:r>
            <a:endParaRPr lang="cs-CZ" b="1" dirty="0"/>
          </a:p>
        </p:txBody>
      </p:sp>
      <p:pic>
        <p:nvPicPr>
          <p:cNvPr id="4" name="Zástupný symbol pro obsah 3" descr="stříbr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268760"/>
            <a:ext cx="5692233" cy="4464496"/>
          </a:xfrm>
        </p:spPr>
      </p:pic>
      <p:sp>
        <p:nvSpPr>
          <p:cNvPr id="5" name="TextovéPole 4"/>
          <p:cNvSpPr txBox="1"/>
          <p:nvPr/>
        </p:nvSpPr>
        <p:spPr>
          <a:xfrm>
            <a:off x="539552" y="6093296"/>
            <a:ext cx="6912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hlinkClick r:id="rId3"/>
              </a:rPr>
              <a:t>http://cs.wikipedia.org/wiki/St%C5%99%C3%ADbro</a:t>
            </a: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6" name="Obdélník 5"/>
          <p:cNvSpPr/>
          <p:nvPr/>
        </p:nvSpPr>
        <p:spPr>
          <a:xfrm>
            <a:off x="5940152" y="1268760"/>
            <a:ext cx="298782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/>
              <a:t>Soustava: krychlová</a:t>
            </a:r>
          </a:p>
          <a:p>
            <a:r>
              <a:rPr lang="cs-CZ" sz="3200" b="1" dirty="0" smtClean="0"/>
              <a:t>T: 3	h: 10,5</a:t>
            </a:r>
          </a:p>
          <a:p>
            <a:r>
              <a:rPr lang="cs-CZ" sz="3200" b="1" dirty="0" smtClean="0"/>
              <a:t>Vlastnosti: kujné, elektricky vodivé, tepelně vodivé</a:t>
            </a:r>
          </a:p>
          <a:p>
            <a:r>
              <a:rPr lang="cs-CZ" sz="3200" b="1" dirty="0" smtClean="0"/>
              <a:t>Použití: vodiče slitiny, medicína, elektrotechnika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/>
          <a:lstStyle/>
          <a:p>
            <a:r>
              <a:rPr lang="cs-CZ" b="1" dirty="0" smtClean="0"/>
              <a:t>Zlato - Au</a:t>
            </a:r>
            <a:endParaRPr lang="cs-CZ" b="1" dirty="0"/>
          </a:p>
        </p:txBody>
      </p:sp>
      <p:pic>
        <p:nvPicPr>
          <p:cNvPr id="4" name="Zástupný symbol pro obsah 3" descr="Au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124744"/>
            <a:ext cx="4607432" cy="4824536"/>
          </a:xfrm>
        </p:spPr>
      </p:pic>
      <p:sp>
        <p:nvSpPr>
          <p:cNvPr id="6" name="TextovéPole 5"/>
          <p:cNvSpPr txBox="1"/>
          <p:nvPr/>
        </p:nvSpPr>
        <p:spPr>
          <a:xfrm>
            <a:off x="323528" y="6211669"/>
            <a:ext cx="5616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hlinkClick r:id="rId3"/>
              </a:rPr>
              <a:t>http://cs.wikipedia.org/wiki/Zlato</a:t>
            </a:r>
            <a:endParaRPr lang="cs-CZ" dirty="0" smtClean="0"/>
          </a:p>
          <a:p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5220072" y="1196752"/>
            <a:ext cx="392392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/>
              <a:t>Soustava: krychlová</a:t>
            </a:r>
          </a:p>
          <a:p>
            <a:r>
              <a:rPr lang="cs-CZ" sz="3200" b="1" dirty="0" smtClean="0"/>
              <a:t>T: 2,5		h=19,5</a:t>
            </a:r>
          </a:p>
          <a:p>
            <a:r>
              <a:rPr lang="cs-CZ" sz="3200" b="1" dirty="0" smtClean="0"/>
              <a:t>Vlastnosti: extrémní kujnost, extrémní tažnost, elektricky vodivé</a:t>
            </a:r>
          </a:p>
          <a:p>
            <a:r>
              <a:rPr lang="cs-CZ" sz="3200" b="1" dirty="0" smtClean="0"/>
              <a:t>Použití: mincovnictví – měnový kov, slitiny, elektrotechnika, šperkařství, medicína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cs-CZ" b="1" dirty="0" smtClean="0"/>
              <a:t>Zlato z Čech</a:t>
            </a:r>
            <a:endParaRPr lang="cs-CZ" b="1" dirty="0"/>
          </a:p>
        </p:txBody>
      </p:sp>
      <p:pic>
        <p:nvPicPr>
          <p:cNvPr id="6" name="Zástupný symbol pro obsah 5" descr="Au.jpg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251520" y="1340768"/>
            <a:ext cx="8594725" cy="338455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Síra - S</a:t>
            </a:r>
            <a:endParaRPr lang="cs-CZ" b="1" dirty="0"/>
          </a:p>
        </p:txBody>
      </p:sp>
      <p:pic>
        <p:nvPicPr>
          <p:cNvPr id="4" name="Zástupný symbol pro obsah 3" descr="síra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196752"/>
            <a:ext cx="4514385" cy="3384376"/>
          </a:xfrm>
        </p:spPr>
      </p:pic>
      <p:sp>
        <p:nvSpPr>
          <p:cNvPr id="5" name="TextovéPole 4"/>
          <p:cNvSpPr txBox="1"/>
          <p:nvPr/>
        </p:nvSpPr>
        <p:spPr>
          <a:xfrm>
            <a:off x="251520" y="4653136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hlinkClick r:id="rId3"/>
              </a:rPr>
              <a:t>http://cs.wikipedia.org/wiki/S%C3%ADra</a:t>
            </a: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6" name="Obdélník 5"/>
          <p:cNvSpPr/>
          <p:nvPr/>
        </p:nvSpPr>
        <p:spPr>
          <a:xfrm>
            <a:off x="5004048" y="1196752"/>
            <a:ext cx="381642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/>
              <a:t>Soustava: kosočtverečná</a:t>
            </a:r>
          </a:p>
          <a:p>
            <a:r>
              <a:rPr lang="cs-CZ" sz="3200" b="1" dirty="0" smtClean="0"/>
              <a:t>T: 2	h: 2</a:t>
            </a:r>
          </a:p>
          <a:p>
            <a:r>
              <a:rPr lang="cs-CZ" sz="3200" b="1" dirty="0" smtClean="0"/>
              <a:t>Vlastnosti: žlutá, hořlavá</a:t>
            </a:r>
          </a:p>
          <a:p>
            <a:r>
              <a:rPr lang="cs-CZ" sz="3200" b="1" dirty="0" smtClean="0"/>
              <a:t>Použití: chemický průmysl, pyrotechnika, desinfekce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Tuha - grafit - C</a:t>
            </a:r>
            <a:endParaRPr lang="cs-CZ" b="1" dirty="0"/>
          </a:p>
        </p:txBody>
      </p:sp>
      <p:pic>
        <p:nvPicPr>
          <p:cNvPr id="4" name="Zástupný symbol pro obsah 3" descr="grafi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196752"/>
            <a:ext cx="4572000" cy="4483100"/>
          </a:xfrm>
        </p:spPr>
      </p:pic>
      <p:sp>
        <p:nvSpPr>
          <p:cNvPr id="5" name="TextovéPole 4"/>
          <p:cNvSpPr txBox="1"/>
          <p:nvPr/>
        </p:nvSpPr>
        <p:spPr>
          <a:xfrm>
            <a:off x="467544" y="6021288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hlinkClick r:id="rId3"/>
              </a:rPr>
              <a:t>http://cs.wikipedia.org/wiki/Grafit</a:t>
            </a: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6" name="Obdélník 5"/>
          <p:cNvSpPr/>
          <p:nvPr/>
        </p:nvSpPr>
        <p:spPr>
          <a:xfrm>
            <a:off x="5148064" y="1196752"/>
            <a:ext cx="399593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/>
              <a:t>Soustava: šesterečná</a:t>
            </a:r>
          </a:p>
          <a:p>
            <a:r>
              <a:rPr lang="cs-CZ" sz="3200" b="1" dirty="0" smtClean="0"/>
              <a:t>T: 3	h: 2</a:t>
            </a:r>
          </a:p>
          <a:p>
            <a:r>
              <a:rPr lang="cs-CZ" sz="3200" b="1" dirty="0" smtClean="0"/>
              <a:t>Vlastnosti: elektricky vodivá, žáruvzdorná</a:t>
            </a:r>
          </a:p>
          <a:p>
            <a:r>
              <a:rPr lang="cs-CZ" sz="3200" b="1" dirty="0" smtClean="0"/>
              <a:t>Použití: jaderné reaktory – grafitové tyče, elektrotechnika,  náplně tužek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538</TotalTime>
  <Words>522</Words>
  <Application>Microsoft Office PowerPoint</Application>
  <PresentationFormat>Předvádění na obrazovce (4:3)</PresentationFormat>
  <Paragraphs>182</Paragraphs>
  <Slides>46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46</vt:i4>
      </vt:variant>
    </vt:vector>
  </HeadingPairs>
  <TitlesOfParts>
    <vt:vector size="47" baseType="lpstr">
      <vt:lpstr>Motiv sady Office</vt:lpstr>
      <vt:lpstr>Gymnázium Joachima Barranda Beroun, Talichova 824, Beroun 2, 26601 tel., +420 (311) 623435, +420 (311) 621232, fax: +420 (311) 623435 www.gymberoun.cz  lidinsky@gymberoun.cz,  IČ: 47558407,  č.ú. 775 711 0297 / 0100 u KB Beroun   </vt:lpstr>
      <vt:lpstr>Klíčová slova</vt:lpstr>
      <vt:lpstr>Prvky</vt:lpstr>
      <vt:lpstr>Měď - Cu</vt:lpstr>
      <vt:lpstr>Stříbro - Ag</vt:lpstr>
      <vt:lpstr>Zlato - Au</vt:lpstr>
      <vt:lpstr>Zlato z Čech</vt:lpstr>
      <vt:lpstr>Síra - S</vt:lpstr>
      <vt:lpstr>Tuha - grafit - C</vt:lpstr>
      <vt:lpstr>Diamant - C</vt:lpstr>
      <vt:lpstr>Oxidy</vt:lpstr>
      <vt:lpstr>Křemen a jeho rodina</vt:lpstr>
      <vt:lpstr>Křemen a jeho  rodina</vt:lpstr>
      <vt:lpstr>Křemen a jeho  rodina</vt:lpstr>
      <vt:lpstr>Křemen a jeho rodina</vt:lpstr>
      <vt:lpstr>Křemen a jeho rodina</vt:lpstr>
      <vt:lpstr>Křemen a jeho rodina</vt:lpstr>
      <vt:lpstr>Snímek 18</vt:lpstr>
      <vt:lpstr>Křišťál</vt:lpstr>
      <vt:lpstr>Křišťál</vt:lpstr>
      <vt:lpstr>Snímek 21</vt:lpstr>
      <vt:lpstr>Snímek 22</vt:lpstr>
      <vt:lpstr>Citrín v geodě</vt:lpstr>
      <vt:lpstr>Snímek 24</vt:lpstr>
      <vt:lpstr>Snímek 25</vt:lpstr>
      <vt:lpstr>Snímek 26</vt:lpstr>
      <vt:lpstr>Záhněda</vt:lpstr>
      <vt:lpstr>Ametyst</vt:lpstr>
      <vt:lpstr>Ametyst</vt:lpstr>
      <vt:lpstr>Ametyst a jaspis</vt:lpstr>
      <vt:lpstr>Achát</vt:lpstr>
      <vt:lpstr>Snímek 32</vt:lpstr>
      <vt:lpstr>Snímek 33</vt:lpstr>
      <vt:lpstr>Oxidy železa – železné rudy</vt:lpstr>
      <vt:lpstr>Oxidy železa – železné rudy</vt:lpstr>
      <vt:lpstr>Oxidy železa – železné rudy</vt:lpstr>
      <vt:lpstr>Kasiterit - cínovec</vt:lpstr>
      <vt:lpstr>Korund – safír, rubín</vt:lpstr>
      <vt:lpstr>Halogenidy</vt:lpstr>
      <vt:lpstr>Halit – sůl kamenná</vt:lpstr>
      <vt:lpstr>Sůl kamenná</vt:lpstr>
      <vt:lpstr>Kazivec - fluorit</vt:lpstr>
      <vt:lpstr>Snímek 43</vt:lpstr>
      <vt:lpstr>Snímek 44</vt:lpstr>
      <vt:lpstr>Snímek 45</vt:lpstr>
      <vt:lpstr>Použitá literatura a webové stránky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Gymnázium Joachima Barranda Beroun, Talichova 824, Beroun 2, 26601 tel., +420 (311) 623435, +420 (311) 621232, fax: +420 (311) 623435 www.gymberoun.cz  lidinsky@gymberoun.cz,  IČ: 47558407,  č.ú. 775 711 0297 / 0100 u KB Beroun</dc:title>
  <dc:creator>stepnickova</dc:creator>
  <cp:lastModifiedBy>stepnickova</cp:lastModifiedBy>
  <cp:revision>74</cp:revision>
  <dcterms:created xsi:type="dcterms:W3CDTF">2013-01-11T17:05:52Z</dcterms:created>
  <dcterms:modified xsi:type="dcterms:W3CDTF">2013-03-19T18:08:53Z</dcterms:modified>
</cp:coreProperties>
</file>