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7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110" autoAdjust="0"/>
  </p:normalViewPr>
  <p:slideViewPr>
    <p:cSldViewPr>
      <p:cViewPr varScale="1">
        <p:scale>
          <a:sx n="72" d="100"/>
          <a:sy n="72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cs.wikipedia.org/wiki/Baryt" TargetMode="External"/><Relationship Id="rId4" Type="http://schemas.openxmlformats.org/officeDocument/2006/relationships/hyperlink" Target="http://cs.wikipedia.org/wiki/S%C3%A1drovec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Apatit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Biotit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cs.wikipedia.org/wiki/Gran%C3%A1t_(miner%C3%A1l)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Asfalt" TargetMode="External"/><Relationship Id="rId4" Type="http://schemas.openxmlformats.org/officeDocument/2006/relationships/hyperlink" Target="http://cs.wikipedia.org/wiki/Jantar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atur.cuni.cz/ugmnz/mineral/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%C3%ADra" TargetMode="External"/><Relationship Id="rId2" Type="http://schemas.openxmlformats.org/officeDocument/2006/relationships/hyperlink" Target="http://cs.wikipedia.org/wiki/Zlato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cs.wikipedia.org/wiki/Galenit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://cs.wikipedia.org/wiki/Pyrit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://cs.wikipedia.org/wiki/Sfalerit" TargetMode="External"/><Relationship Id="rId4" Type="http://schemas.openxmlformats.org/officeDocument/2006/relationships/hyperlink" Target="http://cs.wikipedia.org/wiki/Chalkopyrit" TargetMode="External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cs.wikipedia.org/wiki/Fluori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cs.wikipedia.org/wiki/Hemati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Kalcit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cs.wikipedia.org/wiki/Sider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VY_32_INOVACE_2610</a:t>
            </a:r>
          </a:p>
          <a:p>
            <a:pPr algn="ctr"/>
            <a:r>
              <a:rPr lang="cs-CZ" sz="4000" b="1" dirty="0"/>
              <a:t>Chemické vlastnosti nerostů a mineralogický systém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b="1" dirty="0" smtClean="0"/>
              <a:t>VI - Sírany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43924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dirty="0" smtClean="0"/>
              <a:t>Jsou odvozené od </a:t>
            </a:r>
            <a:r>
              <a:rPr lang="cs-CZ" sz="2400" b="1" dirty="0" smtClean="0"/>
              <a:t>kyseliny sírové- H</a:t>
            </a:r>
            <a:r>
              <a:rPr lang="cs-CZ" sz="2400" b="1" baseline="-25000" dirty="0" smtClean="0"/>
              <a:t>2</a:t>
            </a:r>
            <a:r>
              <a:rPr lang="cs-CZ" sz="2400" b="1" dirty="0" smtClean="0"/>
              <a:t>SO</a:t>
            </a:r>
            <a:r>
              <a:rPr lang="cs-CZ" sz="2400" b="1" baseline="-25000" dirty="0" smtClean="0"/>
              <a:t>4,</a:t>
            </a:r>
            <a:r>
              <a:rPr lang="cs-CZ" sz="2400" b="1" dirty="0" smtClean="0"/>
              <a:t> síranová skupina je dvojvazná – SO</a:t>
            </a:r>
            <a:r>
              <a:rPr lang="cs-CZ" sz="2400" b="1" baseline="-25000" dirty="0" smtClean="0"/>
              <a:t>4</a:t>
            </a:r>
            <a:endParaRPr lang="cs-CZ" sz="2400" b="1" dirty="0" smtClean="0"/>
          </a:p>
          <a:p>
            <a:pPr>
              <a:buNone/>
            </a:pPr>
            <a:r>
              <a:rPr lang="cs-CZ" sz="2400" dirty="0" smtClean="0"/>
              <a:t>zástupci : sádrovec, baryt, vznikají převážně sedimentací</a:t>
            </a:r>
          </a:p>
          <a:p>
            <a:pPr>
              <a:buNone/>
            </a:pPr>
            <a:r>
              <a:rPr lang="cs-CZ" b="1" dirty="0" smtClean="0"/>
              <a:t>Sádrovec				Baryt</a:t>
            </a:r>
            <a:endParaRPr lang="cs-CZ" b="1" dirty="0"/>
          </a:p>
        </p:txBody>
      </p:sp>
      <p:pic>
        <p:nvPicPr>
          <p:cNvPr id="6" name="Obrázek 5" descr="sadrove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924944"/>
            <a:ext cx="4264474" cy="2952328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611560" y="5949280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467544" y="623731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http://cs.wikipedia.org/wiki/S%C3%A1drovec</a:t>
            </a:r>
            <a:r>
              <a:rPr lang="cs-CZ" dirty="0" smtClean="0"/>
              <a:t>, </a:t>
            </a:r>
            <a:r>
              <a:rPr lang="cs-CZ" dirty="0" smtClean="0">
                <a:hlinkClick r:id="rId5"/>
              </a:rPr>
              <a:t>http://cs.wikipedia.org/wiki/Baryt</a:t>
            </a:r>
            <a:r>
              <a:rPr lang="cs-CZ" dirty="0" smtClean="0"/>
              <a:t>, </a:t>
            </a:r>
          </a:p>
        </p:txBody>
      </p:sp>
      <p:pic>
        <p:nvPicPr>
          <p:cNvPr id="9" name="Obrázek 8" descr="bary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8064" y="2924944"/>
            <a:ext cx="3456384" cy="3001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b="1" dirty="0" smtClean="0"/>
              <a:t>VII - Fosforečnany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539552" y="1052737"/>
            <a:ext cx="8229600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dirty="0" smtClean="0"/>
              <a:t>Jsou odvozené od </a:t>
            </a:r>
            <a:r>
              <a:rPr lang="cs-CZ" sz="2400" b="1" dirty="0" smtClean="0"/>
              <a:t>kyseliny fosforečné- H</a:t>
            </a:r>
            <a:r>
              <a:rPr lang="cs-CZ" sz="2400" b="1" baseline="-25000" dirty="0" smtClean="0"/>
              <a:t>3</a:t>
            </a:r>
            <a:r>
              <a:rPr lang="cs-CZ" sz="2400" b="1" dirty="0" smtClean="0"/>
              <a:t>PO</a:t>
            </a:r>
            <a:r>
              <a:rPr lang="cs-CZ" sz="2400" b="1" baseline="-25000" dirty="0" smtClean="0"/>
              <a:t>4,</a:t>
            </a:r>
            <a:r>
              <a:rPr lang="cs-CZ" sz="2400" b="1" dirty="0" smtClean="0"/>
              <a:t> </a:t>
            </a:r>
            <a:r>
              <a:rPr lang="cs-CZ" sz="2400" b="1" dirty="0" err="1" smtClean="0"/>
              <a:t>fosforečnanová</a:t>
            </a:r>
            <a:r>
              <a:rPr lang="cs-CZ" sz="2400" b="1" dirty="0" smtClean="0"/>
              <a:t> skupina je </a:t>
            </a:r>
            <a:r>
              <a:rPr lang="cs-CZ" sz="2400" b="1" dirty="0" err="1" smtClean="0"/>
              <a:t>trojvazná</a:t>
            </a:r>
            <a:r>
              <a:rPr lang="cs-CZ" sz="2400" b="1" dirty="0" smtClean="0"/>
              <a:t> – PO</a:t>
            </a:r>
            <a:r>
              <a:rPr lang="cs-CZ" sz="2400" b="1" baseline="-25000" dirty="0" smtClean="0"/>
              <a:t>4</a:t>
            </a:r>
            <a:r>
              <a:rPr lang="cs-CZ" sz="2400" b="1" dirty="0" smtClean="0"/>
              <a:t> </a:t>
            </a:r>
            <a:r>
              <a:rPr lang="cs-CZ" sz="2400" dirty="0" smtClean="0"/>
              <a:t>, vznikají z kosterních zbytků sedimentací – hromaděním na mořském dně, jsou špatně rozpustné ve vodě </a:t>
            </a:r>
          </a:p>
          <a:p>
            <a:pPr>
              <a:buNone/>
            </a:pPr>
            <a:r>
              <a:rPr lang="cs-CZ" b="1" dirty="0" smtClean="0"/>
              <a:t>Apatit</a:t>
            </a:r>
            <a:endParaRPr lang="cs-CZ" b="1" baseline="-25000" dirty="0" smtClean="0"/>
          </a:p>
          <a:p>
            <a:pPr>
              <a:buNone/>
            </a:pPr>
            <a:endParaRPr lang="cs-CZ" sz="2400" baseline="-25000" dirty="0" smtClean="0"/>
          </a:p>
        </p:txBody>
      </p:sp>
      <p:pic>
        <p:nvPicPr>
          <p:cNvPr id="6" name="Obrázek 5" descr="apat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348880"/>
            <a:ext cx="3672408" cy="4212544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755576" y="587727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http://cs.wikipedia.org/wiki/Apatit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VIII - Křemičitany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28083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dirty="0" smtClean="0"/>
              <a:t>Jsou odvozené od </a:t>
            </a:r>
            <a:r>
              <a:rPr lang="cs-CZ" sz="2400" b="1" dirty="0" smtClean="0"/>
              <a:t>kyseliny křemičité- H</a:t>
            </a:r>
            <a:r>
              <a:rPr lang="cs-CZ" sz="2400" b="1" baseline="-25000" dirty="0" smtClean="0"/>
              <a:t>2</a:t>
            </a:r>
            <a:r>
              <a:rPr lang="cs-CZ" sz="2400" b="1" dirty="0" smtClean="0"/>
              <a:t>SiO</a:t>
            </a:r>
            <a:r>
              <a:rPr lang="cs-CZ" sz="2400" b="1" baseline="-25000" dirty="0" smtClean="0"/>
              <a:t>3,</a:t>
            </a:r>
            <a:r>
              <a:rPr lang="cs-CZ" sz="2400" b="1" dirty="0" smtClean="0"/>
              <a:t> křemičitanová skupina je dvojvazná - SO</a:t>
            </a:r>
            <a:r>
              <a:rPr lang="cs-CZ" sz="2400" b="1" baseline="-25000" dirty="0" smtClean="0"/>
              <a:t>3</a:t>
            </a:r>
            <a:r>
              <a:rPr lang="cs-CZ" sz="2400" b="1" dirty="0" smtClean="0"/>
              <a:t> </a:t>
            </a:r>
          </a:p>
          <a:p>
            <a:pPr>
              <a:buNone/>
            </a:pPr>
            <a:r>
              <a:rPr lang="cs-CZ" sz="2400" dirty="0" smtClean="0"/>
              <a:t>Vznikají převážně krystalizací z magmatu</a:t>
            </a:r>
          </a:p>
          <a:p>
            <a:pPr>
              <a:buNone/>
            </a:pPr>
            <a:r>
              <a:rPr lang="cs-CZ" sz="2400" dirty="0" smtClean="0"/>
              <a:t>Zástupci: muskovit, biotit, ortoklas, plagioklas, mastek, kaolinit, amfibol, augit, olivín, granát</a:t>
            </a:r>
          </a:p>
          <a:p>
            <a:pPr>
              <a:buNone/>
            </a:pPr>
            <a:r>
              <a:rPr lang="cs-CZ" b="1" dirty="0" smtClean="0"/>
              <a:t>Biotit – černá slída		Granát	</a:t>
            </a:r>
            <a:endParaRPr lang="cs-CZ" b="1" dirty="0"/>
          </a:p>
        </p:txBody>
      </p:sp>
      <p:pic>
        <p:nvPicPr>
          <p:cNvPr id="4" name="Obrázek 3" descr="bioti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789040"/>
            <a:ext cx="3600400" cy="2484276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0" y="630932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http://cs.wikipedia.org/wiki/Biotit</a:t>
            </a:r>
            <a:r>
              <a:rPr lang="cs-CZ" dirty="0" smtClean="0"/>
              <a:t>, </a:t>
            </a:r>
            <a:r>
              <a:rPr lang="cs-CZ" dirty="0" smtClean="0">
                <a:hlinkClick r:id="rId4"/>
              </a:rPr>
              <a:t>http://cs.wikipedia.org/wiki/Gran%C3%A1t_(miner%C3%A1l)</a:t>
            </a:r>
            <a:r>
              <a:rPr lang="cs-CZ" dirty="0" smtClean="0"/>
              <a:t>  </a:t>
            </a:r>
            <a:endParaRPr lang="cs-CZ" dirty="0"/>
          </a:p>
        </p:txBody>
      </p:sp>
      <p:pic>
        <p:nvPicPr>
          <p:cNvPr id="8" name="Obrázek 7" descr="graná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3753036"/>
            <a:ext cx="3377952" cy="253346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b="1" dirty="0" smtClean="0"/>
              <a:t>IX - Organické minerály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194421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sz="3400" dirty="0" smtClean="0"/>
              <a:t>Pro tuto skupinu není definice minerálu úplně přesná </a:t>
            </a:r>
          </a:p>
          <a:p>
            <a:pPr>
              <a:buNone/>
            </a:pPr>
            <a:r>
              <a:rPr lang="cs-CZ" sz="3400" dirty="0" smtClean="0"/>
              <a:t>Tvoří je přírodní uhlovodíky - asfalt, soli organických kyselin a zkamenělé pryskyřice – jantar</a:t>
            </a: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r>
              <a:rPr lang="cs-CZ" sz="4600" b="1" dirty="0" smtClean="0"/>
              <a:t>Jantar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jantarove sperk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852936"/>
            <a:ext cx="4137067" cy="3097629"/>
          </a:xfrm>
          <a:prstGeom prst="rect">
            <a:avLst/>
          </a:prstGeom>
        </p:spPr>
      </p:pic>
      <p:pic>
        <p:nvPicPr>
          <p:cNvPr id="5" name="Obrázek 4" descr="jantar s pavouke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40018" y="2852936"/>
            <a:ext cx="4043941" cy="303295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67544" y="6021288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http://cs.wikipedia.org/wiki/Jantar</a:t>
            </a:r>
            <a:r>
              <a:rPr lang="cs-CZ" dirty="0" smtClean="0"/>
              <a:t>, </a:t>
            </a:r>
            <a:r>
              <a:rPr lang="cs-CZ" dirty="0" smtClean="0">
                <a:hlinkClick r:id="rId5"/>
              </a:rPr>
              <a:t>http://cs.wikipedia.org/wiki/Asfalt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dirty="0" smtClean="0"/>
              <a:t>mineralogie, nerost, minerál, krystalizace, chemické reakce s vodou, kyselinami a hydroxidy, chemické složení – prvek, sloučeniny, prvky – zlato, stříbro, měď, diamant, grafit, síra, oxidy  - křemen a jeho rodina, kasiterit, magnetit, hematit, limonit, korund, halogenidy – sůl kamenná, fluorit, sulfidy – pyrit, galenit, chalkopyrit, sfalerit, křemičitany – muskovit, biotit, ortoklas, plagioklas, mastek, kaolinit, amfibol, augit, olivín, granát, sírany – sádrovec, baryt, uhličitany – kalcit, siderit, magnezit, malachit, azurit, fosforečnany – apatit, organické minerály – jantar,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Chemické vlastnosti nerostů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b="1" dirty="0" smtClean="0"/>
              <a:t>Chemické složení nerostu </a:t>
            </a:r>
            <a:r>
              <a:rPr lang="cs-CZ" dirty="0" smtClean="0"/>
              <a:t>– zúčastněné prvky ve sloučenině, zapsané značkou např. zlato - Au nebo vzorcem, pojmenování podle opakující se chemické skupiny a mineralogickým termínem např. oxidy –  SiO</a:t>
            </a:r>
            <a:r>
              <a:rPr lang="cs-CZ" baseline="-25000" dirty="0" smtClean="0"/>
              <a:t>2 </a:t>
            </a:r>
            <a:r>
              <a:rPr lang="cs-CZ" dirty="0" smtClean="0"/>
              <a:t>oxid křemičitý - křemen</a:t>
            </a:r>
            <a:r>
              <a:rPr lang="cs-CZ" baseline="-25000" dirty="0" smtClean="0"/>
              <a:t> </a:t>
            </a:r>
            <a:r>
              <a:rPr lang="cs-CZ" dirty="0" smtClean="0"/>
              <a:t>, křemičitany - KAl</a:t>
            </a:r>
            <a:r>
              <a:rPr lang="cs-CZ" baseline="-25000" dirty="0" smtClean="0"/>
              <a:t>2</a:t>
            </a:r>
            <a:r>
              <a:rPr lang="cs-CZ" dirty="0" smtClean="0"/>
              <a:t>Si</a:t>
            </a:r>
            <a:r>
              <a:rPr lang="cs-CZ" baseline="-25000" dirty="0" smtClean="0"/>
              <a:t>2</a:t>
            </a:r>
            <a:r>
              <a:rPr lang="cs-CZ" dirty="0" smtClean="0"/>
              <a:t>O</a:t>
            </a:r>
            <a:r>
              <a:rPr lang="cs-CZ" baseline="-25000" dirty="0" smtClean="0"/>
              <a:t>8</a:t>
            </a:r>
            <a:r>
              <a:rPr lang="cs-CZ" dirty="0" smtClean="0"/>
              <a:t> - živec draselný – živec ortoklas</a:t>
            </a:r>
          </a:p>
          <a:p>
            <a:r>
              <a:rPr lang="cs-CZ" b="1" dirty="0" smtClean="0"/>
              <a:t>Rozpustnost ve vodě </a:t>
            </a:r>
            <a:r>
              <a:rPr lang="cs-CZ" dirty="0" smtClean="0"/>
              <a:t>– sůl kamenná</a:t>
            </a:r>
          </a:p>
          <a:p>
            <a:r>
              <a:rPr lang="cs-CZ" b="1" dirty="0" smtClean="0"/>
              <a:t>Chemická reakce s kyselinou </a:t>
            </a:r>
            <a:r>
              <a:rPr lang="cs-CZ" dirty="0" smtClean="0"/>
              <a:t>– kalcit a </a:t>
            </a:r>
            <a:r>
              <a:rPr lang="cs-CZ" dirty="0" err="1" smtClean="0"/>
              <a:t>HCl</a:t>
            </a:r>
            <a:r>
              <a:rPr lang="cs-CZ" dirty="0" smtClean="0"/>
              <a:t> – šumí, reakce nerostů s kyselými dešti – krasové jevy</a:t>
            </a:r>
          </a:p>
          <a:p>
            <a:r>
              <a:rPr lang="cs-CZ" b="1" dirty="0" smtClean="0"/>
              <a:t>Chemická reakce s hydroxidy </a:t>
            </a:r>
            <a:r>
              <a:rPr lang="cs-CZ" dirty="0" smtClean="0"/>
              <a:t>– rezavé povlaky hydroxidu železitého</a:t>
            </a:r>
          </a:p>
          <a:p>
            <a:endParaRPr lang="cs-CZ" baseline="-25000" dirty="0" smtClean="0"/>
          </a:p>
          <a:p>
            <a:endParaRPr lang="cs-CZ" baseline="-25000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Mineralogický systém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cs-CZ" b="1" dirty="0" smtClean="0"/>
              <a:t>9 skupin vycházejících z chemického složení</a:t>
            </a:r>
          </a:p>
          <a:p>
            <a:pPr marL="571500" indent="-571500">
              <a:buFont typeface="+mj-lt"/>
              <a:buAutoNum type="romanUcPeriod"/>
            </a:pPr>
            <a:r>
              <a:rPr lang="cs-CZ" dirty="0" smtClean="0"/>
              <a:t>Prvky - zlato, stříbro, měď, diamant, grafit, síra</a:t>
            </a:r>
          </a:p>
          <a:p>
            <a:pPr marL="571500" indent="-571500">
              <a:buFont typeface="+mj-lt"/>
              <a:buAutoNum type="romanUcPeriod"/>
            </a:pPr>
            <a:r>
              <a:rPr lang="cs-CZ" dirty="0" smtClean="0"/>
              <a:t>Sulfidy - pyrit, galenit, chalkopyrit, sfalerit</a:t>
            </a:r>
          </a:p>
          <a:p>
            <a:pPr marL="571500" indent="-571500">
              <a:buFont typeface="+mj-lt"/>
              <a:buAutoNum type="romanUcPeriod"/>
            </a:pPr>
            <a:r>
              <a:rPr lang="cs-CZ" dirty="0" smtClean="0"/>
              <a:t>Halogenidy - sůl kamenná, fluorit</a:t>
            </a:r>
          </a:p>
          <a:p>
            <a:pPr marL="571500" indent="-571500">
              <a:buFont typeface="+mj-lt"/>
              <a:buAutoNum type="romanUcPeriod"/>
            </a:pPr>
            <a:r>
              <a:rPr lang="cs-CZ" dirty="0" smtClean="0"/>
              <a:t>Oxidy - křemen a jeho rodina, kasiterit, magnetit, hematit, limonit, korund</a:t>
            </a:r>
          </a:p>
          <a:p>
            <a:pPr marL="571500" indent="-571500">
              <a:buFont typeface="+mj-lt"/>
              <a:buAutoNum type="romanUcPeriod"/>
            </a:pPr>
            <a:r>
              <a:rPr lang="cs-CZ" dirty="0" smtClean="0"/>
              <a:t>Uhličitany - kalcit, siderit, magnezit, malachit, azurit</a:t>
            </a:r>
          </a:p>
          <a:p>
            <a:pPr marL="571500" indent="-571500">
              <a:buFont typeface="+mj-lt"/>
              <a:buAutoNum type="romanUcPeriod"/>
            </a:pPr>
            <a:r>
              <a:rPr lang="cs-CZ" dirty="0" smtClean="0"/>
              <a:t>Sírany - sádrovec, baryt</a:t>
            </a:r>
          </a:p>
          <a:p>
            <a:pPr marL="571500" indent="-571500">
              <a:buFont typeface="+mj-lt"/>
              <a:buAutoNum type="romanUcPeriod"/>
            </a:pPr>
            <a:r>
              <a:rPr lang="cs-CZ" dirty="0" smtClean="0"/>
              <a:t>Fosforečnany - apatit</a:t>
            </a:r>
          </a:p>
          <a:p>
            <a:pPr marL="571500" indent="-571500">
              <a:buFont typeface="+mj-lt"/>
              <a:buAutoNum type="romanUcPeriod"/>
            </a:pPr>
            <a:r>
              <a:rPr lang="cs-CZ" dirty="0" smtClean="0"/>
              <a:t>Křemičitany - muskovit, biotit, ortoklas, plagioklas, mastek, kaolinit, amfibol, augit, olivín</a:t>
            </a:r>
          </a:p>
          <a:p>
            <a:pPr marL="571500" indent="-571500">
              <a:buFont typeface="+mj-lt"/>
              <a:buAutoNum type="romanUcPeriod"/>
            </a:pPr>
            <a:r>
              <a:rPr lang="cs-CZ" dirty="0" smtClean="0"/>
              <a:t>Organické minerály - jantar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I - Prvky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Složeny z jednoho prvku</a:t>
            </a:r>
          </a:p>
          <a:p>
            <a:r>
              <a:rPr lang="cs-CZ" dirty="0" smtClean="0"/>
              <a:t>Kovové:</a:t>
            </a:r>
          </a:p>
          <a:p>
            <a:pPr lvl="1">
              <a:buNone/>
            </a:pPr>
            <a:r>
              <a:rPr lang="cs-CZ" b="1" dirty="0" smtClean="0"/>
              <a:t>zlato – Au, </a:t>
            </a:r>
            <a:r>
              <a:rPr lang="cs-CZ" sz="1400" b="1" dirty="0" smtClean="0">
                <a:hlinkClick r:id="rId2"/>
              </a:rPr>
              <a:t>http://cs.wikipedia.org/wiki/Zlato</a:t>
            </a:r>
            <a:endParaRPr lang="cs-CZ" sz="1400" b="1" dirty="0" smtClean="0"/>
          </a:p>
          <a:p>
            <a:pPr lvl="1">
              <a:buNone/>
            </a:pPr>
            <a:r>
              <a:rPr lang="cs-CZ" dirty="0" smtClean="0"/>
              <a:t>stříbro – </a:t>
            </a:r>
            <a:r>
              <a:rPr lang="cs-CZ" dirty="0" err="1" smtClean="0"/>
              <a:t>Ag</a:t>
            </a:r>
            <a:endParaRPr lang="cs-CZ" dirty="0" smtClean="0"/>
          </a:p>
          <a:p>
            <a:pPr lvl="1">
              <a:buNone/>
            </a:pPr>
            <a:r>
              <a:rPr lang="cs-CZ" dirty="0" smtClean="0"/>
              <a:t>měď – </a:t>
            </a:r>
            <a:r>
              <a:rPr lang="cs-CZ" dirty="0" err="1" smtClean="0"/>
              <a:t>Cu</a:t>
            </a:r>
            <a:endParaRPr lang="cs-CZ" dirty="0" smtClean="0"/>
          </a:p>
          <a:p>
            <a:r>
              <a:rPr lang="cs-CZ" dirty="0" smtClean="0"/>
              <a:t>Nekovové: </a:t>
            </a:r>
          </a:p>
          <a:p>
            <a:pPr lvl="1">
              <a:buNone/>
            </a:pPr>
            <a:r>
              <a:rPr lang="cs-CZ" b="1" dirty="0" smtClean="0"/>
              <a:t>síra – S, </a:t>
            </a:r>
            <a:r>
              <a:rPr lang="cs-CZ" sz="1400" b="1" dirty="0" smtClean="0">
                <a:hlinkClick r:id="rId3"/>
              </a:rPr>
              <a:t>http://cs.wikipedia.org/wiki/S%C3%ADra</a:t>
            </a:r>
            <a:endParaRPr lang="cs-CZ" sz="1400" b="1" dirty="0" smtClean="0"/>
          </a:p>
          <a:p>
            <a:pPr lvl="1">
              <a:buNone/>
            </a:pPr>
            <a:r>
              <a:rPr lang="cs-CZ" dirty="0" smtClean="0"/>
              <a:t>diamant – C </a:t>
            </a:r>
          </a:p>
          <a:p>
            <a:pPr lvl="1">
              <a:buNone/>
            </a:pPr>
            <a:r>
              <a:rPr lang="cs-CZ" dirty="0" smtClean="0"/>
              <a:t>tuha (grafit) – C</a:t>
            </a:r>
          </a:p>
          <a:p>
            <a:pPr lvl="1">
              <a:buNone/>
            </a:pPr>
            <a:endParaRPr lang="cs-CZ" dirty="0" smtClean="0"/>
          </a:p>
          <a:p>
            <a:endParaRPr lang="cs-CZ" dirty="0"/>
          </a:p>
        </p:txBody>
      </p:sp>
      <p:pic>
        <p:nvPicPr>
          <p:cNvPr id="8" name="Obrázek 7" descr="síra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149080"/>
            <a:ext cx="2435352" cy="1825752"/>
          </a:xfrm>
          <a:prstGeom prst="rect">
            <a:avLst/>
          </a:prstGeom>
        </p:spPr>
      </p:pic>
      <p:pic>
        <p:nvPicPr>
          <p:cNvPr id="9" name="Obrázek 8" descr="A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1412776"/>
            <a:ext cx="2368873" cy="2480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marL="571500" indent="-571500"/>
            <a:r>
              <a:rPr lang="cs-CZ" b="1" dirty="0" smtClean="0"/>
              <a:t>II - Sulfidy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395536" y="1196752"/>
            <a:ext cx="8229600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2400" dirty="0" smtClean="0"/>
              <a:t>Odvozeny od </a:t>
            </a:r>
            <a:r>
              <a:rPr lang="cs-CZ" sz="2400" b="1" dirty="0" err="1" smtClean="0"/>
              <a:t>sulfanu</a:t>
            </a:r>
            <a:r>
              <a:rPr lang="cs-CZ" sz="2400" b="1" dirty="0" smtClean="0"/>
              <a:t> = sirovodíku -</a:t>
            </a:r>
            <a:r>
              <a:rPr lang="cs-CZ" sz="2400" dirty="0" smtClean="0"/>
              <a:t> </a:t>
            </a:r>
            <a:r>
              <a:rPr lang="cs-CZ" sz="2400" b="1" dirty="0" smtClean="0"/>
              <a:t>H</a:t>
            </a:r>
            <a:r>
              <a:rPr lang="cs-CZ" sz="2400" b="1" baseline="-25000" dirty="0" smtClean="0"/>
              <a:t>2</a:t>
            </a:r>
            <a:r>
              <a:rPr lang="cs-CZ" sz="2400" b="1" dirty="0" smtClean="0"/>
              <a:t>S</a:t>
            </a:r>
          </a:p>
          <a:p>
            <a:pPr>
              <a:buNone/>
            </a:pPr>
            <a:r>
              <a:rPr lang="cs-CZ" sz="2400" b="1" dirty="0" smtClean="0"/>
              <a:t>-S – dvojmocná skupina</a:t>
            </a:r>
          </a:p>
          <a:p>
            <a:pPr>
              <a:buNone/>
            </a:pPr>
            <a:r>
              <a:rPr lang="cs-CZ" sz="2400" dirty="0" smtClean="0"/>
              <a:t>Minerály polymetalického zrudnění: </a:t>
            </a:r>
            <a:r>
              <a:rPr lang="cs-CZ" sz="2400" dirty="0" err="1" smtClean="0"/>
              <a:t>Pb</a:t>
            </a:r>
            <a:r>
              <a:rPr lang="cs-CZ" sz="2400" dirty="0" smtClean="0"/>
              <a:t> - galenit, </a:t>
            </a:r>
            <a:r>
              <a:rPr lang="cs-CZ" sz="2400" dirty="0" err="1" smtClean="0"/>
              <a:t>Cu</a:t>
            </a:r>
            <a:r>
              <a:rPr lang="cs-CZ" sz="2400" dirty="0" smtClean="0"/>
              <a:t> - chalkopyrit, </a:t>
            </a:r>
            <a:r>
              <a:rPr lang="cs-CZ" sz="2400" dirty="0" err="1" smtClean="0"/>
              <a:t>Zn</a:t>
            </a:r>
            <a:r>
              <a:rPr lang="cs-CZ" sz="2400" dirty="0" smtClean="0"/>
              <a:t> – sfalerit, a výrobu železa – </a:t>
            </a:r>
            <a:r>
              <a:rPr lang="cs-CZ" sz="2400" dirty="0" err="1" smtClean="0"/>
              <a:t>Fe</a:t>
            </a:r>
            <a:r>
              <a:rPr lang="cs-CZ" sz="2400" dirty="0" smtClean="0"/>
              <a:t> - pyrit </a:t>
            </a:r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r>
              <a:rPr lang="cs-CZ" sz="2400" b="1" dirty="0" smtClean="0"/>
              <a:t>Pyrit		Galenit</a:t>
            </a:r>
            <a:r>
              <a:rPr lang="cs-CZ" sz="2400" dirty="0" smtClean="0"/>
              <a:t>	</a:t>
            </a:r>
            <a:r>
              <a:rPr lang="cs-CZ" sz="2400" b="1" dirty="0" smtClean="0"/>
              <a:t>Chalkopyrit</a:t>
            </a:r>
            <a:r>
              <a:rPr lang="cs-CZ" sz="2400" dirty="0" smtClean="0"/>
              <a:t>		</a:t>
            </a:r>
            <a:r>
              <a:rPr lang="cs-CZ" sz="2400" b="1" dirty="0" smtClean="0"/>
              <a:t>Sfalerit</a:t>
            </a:r>
          </a:p>
          <a:p>
            <a:pPr>
              <a:buNone/>
            </a:pPr>
            <a:endParaRPr lang="cs-CZ" dirty="0" smtClean="0">
              <a:hlinkClick r:id="rId2"/>
            </a:endParaRPr>
          </a:p>
          <a:p>
            <a:pPr>
              <a:buNone/>
            </a:pPr>
            <a:endParaRPr lang="cs-CZ" sz="1500" dirty="0" smtClean="0">
              <a:hlinkClick r:id="rId2"/>
            </a:endParaRPr>
          </a:p>
          <a:p>
            <a:pPr>
              <a:buNone/>
            </a:pPr>
            <a:endParaRPr lang="cs-CZ" sz="1500" dirty="0" smtClean="0">
              <a:hlinkClick r:id="rId2"/>
            </a:endParaRPr>
          </a:p>
          <a:p>
            <a:pPr>
              <a:buNone/>
            </a:pPr>
            <a:endParaRPr lang="cs-CZ" sz="1500" dirty="0" smtClean="0">
              <a:hlinkClick r:id="rId2"/>
            </a:endParaRPr>
          </a:p>
          <a:p>
            <a:pPr>
              <a:buNone/>
            </a:pPr>
            <a:endParaRPr lang="cs-CZ" sz="1500" dirty="0" smtClean="0">
              <a:hlinkClick r:id="rId2"/>
            </a:endParaRPr>
          </a:p>
          <a:p>
            <a:pPr>
              <a:buNone/>
            </a:pPr>
            <a:endParaRPr lang="cs-CZ" sz="1500" dirty="0" smtClean="0">
              <a:hlinkClick r:id="rId2"/>
            </a:endParaRPr>
          </a:p>
          <a:p>
            <a:r>
              <a:rPr lang="cs-CZ" sz="1600" u="sng" dirty="0" smtClean="0">
                <a:hlinkClick r:id="rId2"/>
              </a:rPr>
              <a:t>http://cs.wikipedia.org/wiki/Pyrit</a:t>
            </a:r>
            <a:r>
              <a:rPr lang="cs-CZ" sz="1600" dirty="0" smtClean="0"/>
              <a:t>, </a:t>
            </a:r>
            <a:r>
              <a:rPr lang="cs-CZ" sz="1600" u="sng" dirty="0" smtClean="0">
                <a:hlinkClick r:id="rId3"/>
              </a:rPr>
              <a:t>http://cs.wikipedia.org/wiki/Galenit</a:t>
            </a:r>
            <a:r>
              <a:rPr lang="cs-CZ" sz="1600" dirty="0" smtClean="0"/>
              <a:t>, </a:t>
            </a:r>
            <a:r>
              <a:rPr lang="cs-CZ" sz="1600" u="sng" dirty="0" smtClean="0">
                <a:hlinkClick r:id="rId4"/>
              </a:rPr>
              <a:t>http://cs.wikipedia.org/wiki/Chalkopyrit</a:t>
            </a:r>
            <a:r>
              <a:rPr lang="cs-CZ" sz="1600" dirty="0" smtClean="0"/>
              <a:t>, </a:t>
            </a:r>
            <a:r>
              <a:rPr lang="cs-CZ" sz="1600" u="sng" dirty="0" smtClean="0">
                <a:hlinkClick r:id="rId5"/>
              </a:rPr>
              <a:t>http://cs.wikipedia.org/wiki/Sfalerit</a:t>
            </a:r>
            <a:r>
              <a:rPr lang="cs-CZ" sz="1600" dirty="0" smtClean="0"/>
              <a:t> </a:t>
            </a:r>
          </a:p>
          <a:p>
            <a:pPr>
              <a:buNone/>
            </a:pPr>
            <a:r>
              <a:rPr lang="cs-CZ" sz="1600" dirty="0" smtClean="0"/>
              <a:t> </a:t>
            </a:r>
          </a:p>
          <a:p>
            <a:pPr>
              <a:buNone/>
            </a:pPr>
            <a:endParaRPr lang="cs-CZ" sz="1500" dirty="0" smtClean="0">
              <a:hlinkClick r:id="rId2"/>
            </a:endParaRPr>
          </a:p>
          <a:p>
            <a:pPr>
              <a:buNone/>
            </a:pPr>
            <a:endParaRPr lang="cs-CZ" sz="1500" dirty="0" smtClean="0">
              <a:hlinkClick r:id="rId2"/>
            </a:endParaRPr>
          </a:p>
          <a:p>
            <a:pPr>
              <a:buNone/>
            </a:pPr>
            <a:endParaRPr lang="cs-CZ" sz="1500" dirty="0" smtClean="0">
              <a:hlinkClick r:id="rId2"/>
            </a:endParaRPr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pyri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3717032"/>
            <a:ext cx="1829171" cy="1728192"/>
          </a:xfrm>
          <a:prstGeom prst="rect">
            <a:avLst/>
          </a:prstGeom>
        </p:spPr>
      </p:pic>
      <p:pic>
        <p:nvPicPr>
          <p:cNvPr id="5" name="Obrázek 4" descr="galeni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67744" y="3717032"/>
            <a:ext cx="1700808" cy="1700808"/>
          </a:xfrm>
          <a:prstGeom prst="rect">
            <a:avLst/>
          </a:prstGeom>
        </p:spPr>
      </p:pic>
      <p:pic>
        <p:nvPicPr>
          <p:cNvPr id="6" name="Obrázek 5" descr="chalkopyri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139952" y="3717032"/>
            <a:ext cx="1998428" cy="1647056"/>
          </a:xfrm>
          <a:prstGeom prst="rect">
            <a:avLst/>
          </a:prstGeom>
        </p:spPr>
      </p:pic>
      <p:pic>
        <p:nvPicPr>
          <p:cNvPr id="7" name="Obrázek 6" descr="Sfaleryt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16216" y="3717032"/>
            <a:ext cx="2159521" cy="1617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III – Halogenidy</a:t>
            </a:r>
            <a:br>
              <a:rPr lang="cs-CZ" b="1" dirty="0" smtClean="0"/>
            </a:br>
            <a:r>
              <a:rPr lang="cs-CZ" sz="2700" dirty="0" smtClean="0"/>
              <a:t>odvozeny od </a:t>
            </a:r>
            <a:r>
              <a:rPr lang="cs-CZ" sz="2700" b="1" dirty="0" smtClean="0"/>
              <a:t>halových prvků </a:t>
            </a:r>
            <a:r>
              <a:rPr lang="cs-CZ" sz="2700" dirty="0" smtClean="0"/>
              <a:t>: F - fluor, Cl-chlor, Br - brom, I – jod, </a:t>
            </a:r>
            <a:r>
              <a:rPr lang="cs-CZ" sz="2700" b="1" dirty="0" smtClean="0"/>
              <a:t>jednovazné skupiny -F, -Cl, -Br, -I, </a:t>
            </a:r>
            <a:r>
              <a:rPr lang="cs-CZ" sz="2700" dirty="0" smtClean="0"/>
              <a:t/>
            </a:r>
            <a:br>
              <a:rPr lang="cs-CZ" sz="2700" dirty="0" smtClean="0"/>
            </a:br>
            <a:r>
              <a:rPr lang="cs-CZ" sz="2700" dirty="0" smtClean="0"/>
              <a:t>vznikají převážně z roztoků  krystalizací</a:t>
            </a:r>
            <a:r>
              <a:rPr lang="cs-CZ" sz="2200" dirty="0" smtClean="0"/>
              <a:t/>
            </a:r>
            <a:br>
              <a:rPr lang="cs-CZ" sz="2200" dirty="0" smtClean="0"/>
            </a:br>
            <a:endParaRPr lang="cs-CZ" sz="2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79512" y="1988840"/>
            <a:ext cx="4254624" cy="4525963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Sůl kamenná - </a:t>
            </a:r>
            <a:r>
              <a:rPr lang="cs-CZ" b="1" dirty="0" err="1" smtClean="0"/>
              <a:t>NaCl</a:t>
            </a:r>
            <a:r>
              <a:rPr lang="cs-CZ" b="1" dirty="0" smtClean="0"/>
              <a:t> - halit</a:t>
            </a:r>
            <a:endParaRPr lang="cs-CZ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11960" y="1988840"/>
            <a:ext cx="4542656" cy="4525963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Kazivec - CaF</a:t>
            </a:r>
            <a:r>
              <a:rPr lang="cs-CZ" b="1" baseline="-25000" dirty="0" smtClean="0"/>
              <a:t>2</a:t>
            </a:r>
            <a:r>
              <a:rPr lang="cs-CZ" b="1" dirty="0" smtClean="0"/>
              <a:t> - fluorit</a:t>
            </a:r>
            <a:endParaRPr lang="cs-CZ" b="1" dirty="0"/>
          </a:p>
        </p:txBody>
      </p:sp>
      <p:pic>
        <p:nvPicPr>
          <p:cNvPr id="5" name="Obrázek 4" descr="sůl kamenná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564904"/>
            <a:ext cx="3875930" cy="3528392"/>
          </a:xfrm>
          <a:prstGeom prst="rect">
            <a:avLst/>
          </a:prstGeom>
        </p:spPr>
      </p:pic>
      <p:pic>
        <p:nvPicPr>
          <p:cNvPr id="6" name="Obrázek 5" descr="fluor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636912"/>
            <a:ext cx="4700522" cy="3384376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395536" y="6165304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http://cs.wikipedia.org/wiki/Halit, http://cs.wikipedia.org/wiki/Fluorit</a:t>
            </a:r>
            <a:r>
              <a:rPr lang="cs-CZ" dirty="0" smtClean="0"/>
              <a:t>,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IV – Oxidy</a:t>
            </a:r>
            <a:br>
              <a:rPr lang="cs-CZ" b="1" dirty="0" smtClean="0"/>
            </a:br>
            <a:r>
              <a:rPr lang="cs-CZ" sz="2700" dirty="0" smtClean="0"/>
              <a:t>Odvozeny od </a:t>
            </a:r>
            <a:r>
              <a:rPr lang="cs-CZ" sz="2700" b="1" dirty="0" smtClean="0"/>
              <a:t>vody-</a:t>
            </a:r>
            <a:r>
              <a:rPr lang="cs-CZ" sz="2700" dirty="0" smtClean="0"/>
              <a:t> </a:t>
            </a:r>
            <a:r>
              <a:rPr lang="cs-CZ" sz="2700" b="1" dirty="0" smtClean="0"/>
              <a:t>H</a:t>
            </a:r>
            <a:r>
              <a:rPr lang="cs-CZ" sz="2700" b="1" baseline="-25000" dirty="0" smtClean="0"/>
              <a:t>2</a:t>
            </a:r>
            <a:r>
              <a:rPr lang="cs-CZ" sz="2700" b="1" dirty="0" smtClean="0"/>
              <a:t>O, -O</a:t>
            </a:r>
            <a:r>
              <a:rPr lang="cs-CZ" sz="2700" dirty="0" smtClean="0"/>
              <a:t> – dvojmocná skupina</a:t>
            </a:r>
            <a:br>
              <a:rPr lang="cs-CZ" sz="2700" dirty="0" smtClean="0"/>
            </a:br>
            <a:r>
              <a:rPr lang="cs-CZ" sz="2400" dirty="0" smtClean="0"/>
              <a:t> křemen a jeho rodina, kasiterit, magnetit, hematit, limonit, korund </a:t>
            </a:r>
            <a:r>
              <a:rPr lang="cs-CZ" sz="2700" dirty="0" smtClean="0"/>
              <a:t/>
            </a:r>
            <a:br>
              <a:rPr lang="cs-CZ" sz="2700" dirty="0" smtClean="0"/>
            </a:br>
            <a:r>
              <a:rPr lang="cs-CZ" sz="2700" b="1" dirty="0" smtClean="0"/>
              <a:t/>
            </a:r>
            <a:br>
              <a:rPr lang="cs-CZ" sz="2700" b="1" dirty="0" smtClean="0"/>
            </a:br>
            <a:endParaRPr lang="cs-CZ" sz="27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038600" cy="5040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cs-CZ" b="1" dirty="0" smtClean="0"/>
              <a:t>Křemen - </a:t>
            </a:r>
            <a:r>
              <a:rPr lang="cs-CZ" dirty="0" smtClean="0"/>
              <a:t>SiO</a:t>
            </a:r>
            <a:r>
              <a:rPr lang="cs-CZ" baseline="-25000" dirty="0" smtClean="0"/>
              <a:t>2</a:t>
            </a:r>
            <a:endParaRPr lang="cs-CZ" b="1" dirty="0"/>
          </a:p>
        </p:txBody>
      </p:sp>
      <p:pic>
        <p:nvPicPr>
          <p:cNvPr id="5" name="Zástupný symbol pro obsah 4" descr="křeme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2204864"/>
            <a:ext cx="3872298" cy="2592288"/>
          </a:xfrm>
        </p:spPr>
      </p:pic>
      <p:pic>
        <p:nvPicPr>
          <p:cNvPr id="6" name="Obrázek 5" descr="hemat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132856"/>
            <a:ext cx="3528392" cy="2646294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4716016" y="1628800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Hematit - </a:t>
            </a:r>
            <a:r>
              <a:rPr lang="cs-CZ" sz="2800" dirty="0" smtClean="0"/>
              <a:t>Fe</a:t>
            </a:r>
            <a:r>
              <a:rPr lang="cs-CZ" sz="2800" baseline="-25000" dirty="0" smtClean="0"/>
              <a:t>2</a:t>
            </a:r>
            <a:r>
              <a:rPr lang="cs-CZ" sz="2800" dirty="0" smtClean="0"/>
              <a:t>O</a:t>
            </a:r>
            <a:r>
              <a:rPr lang="cs-CZ" sz="2800" baseline="-25000" dirty="0" smtClean="0"/>
              <a:t>3</a:t>
            </a:r>
            <a:endParaRPr lang="cs-CZ" sz="28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323528" y="623731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http://cs.wikipedia.org/wiki/K%C5%99emen,  http://cs.wikipedia.org/wiki/Hematit</a:t>
            </a:r>
            <a:r>
              <a:rPr lang="cs-CZ" dirty="0" smtClean="0"/>
              <a:t>, 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323528" y="5085184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Nerosty vykrystalizované z magmatu nebo horkých roztoků - SiO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, vzniklá sedimentací - Fe</a:t>
            </a:r>
            <a:r>
              <a:rPr lang="cs-CZ" sz="2400" baseline="-25000" dirty="0" smtClean="0"/>
              <a:t>2</a:t>
            </a:r>
            <a:r>
              <a:rPr lang="cs-CZ" sz="2400" dirty="0" smtClean="0"/>
              <a:t>O</a:t>
            </a:r>
            <a:r>
              <a:rPr lang="cs-CZ" sz="2400" baseline="-25000" dirty="0" smtClean="0"/>
              <a:t>3 </a:t>
            </a:r>
            <a:r>
              <a:rPr lang="cs-CZ" sz="2400" dirty="0" smtClean="0"/>
              <a:t> nebo přeměnou  </a:t>
            </a:r>
            <a:endParaRPr lang="cs-CZ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b="1" dirty="0" smtClean="0"/>
              <a:t>V - Uhličitany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Jsou odvozené od </a:t>
            </a:r>
            <a:r>
              <a:rPr lang="cs-CZ" sz="2400" b="1" dirty="0" smtClean="0"/>
              <a:t>kyseliny uhličité - H</a:t>
            </a:r>
            <a:r>
              <a:rPr lang="cs-CZ" sz="2400" b="1" baseline="-25000" dirty="0" smtClean="0"/>
              <a:t>2</a:t>
            </a:r>
            <a:r>
              <a:rPr lang="cs-CZ" sz="2400" b="1" dirty="0" smtClean="0"/>
              <a:t>CO</a:t>
            </a:r>
            <a:r>
              <a:rPr lang="cs-CZ" sz="2400" b="1" baseline="-25000" dirty="0" smtClean="0"/>
              <a:t>3</a:t>
            </a:r>
            <a:r>
              <a:rPr lang="cs-CZ" sz="2400" baseline="-25000" dirty="0" smtClean="0"/>
              <a:t>,</a:t>
            </a:r>
            <a:r>
              <a:rPr lang="cs-CZ" sz="2400" dirty="0" smtClean="0"/>
              <a:t> uhličitanová skupina je dvojvazná </a:t>
            </a:r>
            <a:r>
              <a:rPr lang="cs-CZ" sz="2400" b="1" dirty="0" smtClean="0"/>
              <a:t>- CO</a:t>
            </a:r>
            <a:r>
              <a:rPr lang="cs-CZ" sz="2400" b="1" baseline="-25000" dirty="0" smtClean="0"/>
              <a:t>3</a:t>
            </a:r>
            <a:r>
              <a:rPr lang="cs-CZ" sz="2400" b="1" dirty="0" smtClean="0"/>
              <a:t>, </a:t>
            </a:r>
            <a:r>
              <a:rPr lang="cs-CZ" sz="2400" dirty="0" smtClean="0"/>
              <a:t>kalcit, aragonit, travertin CaCO</a:t>
            </a:r>
            <a:r>
              <a:rPr lang="cs-CZ" sz="2400" baseline="-25000" dirty="0" smtClean="0"/>
              <a:t>3 </a:t>
            </a:r>
            <a:r>
              <a:rPr lang="cs-CZ" sz="2400" dirty="0" smtClean="0"/>
              <a:t>, siderit - FeCO</a:t>
            </a:r>
            <a:r>
              <a:rPr lang="cs-CZ" sz="2400" baseline="-25000" dirty="0" smtClean="0"/>
              <a:t>3</a:t>
            </a:r>
            <a:r>
              <a:rPr lang="cs-CZ" sz="2400" dirty="0" smtClean="0"/>
              <a:t>, magnezit - MgCO</a:t>
            </a:r>
            <a:r>
              <a:rPr lang="cs-CZ" sz="2400" baseline="-25000" dirty="0" smtClean="0"/>
              <a:t>3</a:t>
            </a:r>
            <a:r>
              <a:rPr lang="cs-CZ" sz="2400" dirty="0" smtClean="0"/>
              <a:t>, malachit a azurit, vznikají vysrážením – krystalizací z horkých i studených roztoků, usazováním – sedimentací, metasomatózou - nahrazování</a:t>
            </a:r>
          </a:p>
          <a:p>
            <a:pPr>
              <a:buNone/>
            </a:pPr>
            <a:r>
              <a:rPr lang="cs-CZ" b="1" dirty="0" smtClean="0"/>
              <a:t>Kalcit</a:t>
            </a:r>
            <a:r>
              <a:rPr lang="cs-CZ" dirty="0" smtClean="0"/>
              <a:t>				</a:t>
            </a:r>
            <a:r>
              <a:rPr lang="cs-CZ" b="1" dirty="0" smtClean="0"/>
              <a:t>Siderit (ocelek)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6" name="Obrázek 5" descr="kalc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573016"/>
            <a:ext cx="3527530" cy="2847696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539552" y="6464495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http://cs.wikipedia.org/wiki/Kalcit</a:t>
            </a:r>
            <a:r>
              <a:rPr lang="cs-CZ" dirty="0" smtClean="0"/>
              <a:t>, </a:t>
            </a:r>
            <a:r>
              <a:rPr lang="cs-CZ" dirty="0" smtClean="0">
                <a:hlinkClick r:id="rId4"/>
              </a:rPr>
              <a:t>http://cs.wikipedia.org/wiki/Siderit</a:t>
            </a:r>
            <a:endParaRPr lang="cs-CZ" dirty="0" smtClean="0"/>
          </a:p>
        </p:txBody>
      </p:sp>
      <p:pic>
        <p:nvPicPr>
          <p:cNvPr id="8" name="Obrázek 7" descr="siderit ocele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3573016"/>
            <a:ext cx="2808312" cy="2827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</TotalTime>
  <Words>748</Words>
  <Application>Microsoft Office PowerPoint</Application>
  <PresentationFormat>Předvádění na obrazovce (4:3)</PresentationFormat>
  <Paragraphs>93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Chemické vlastnosti nerostů</vt:lpstr>
      <vt:lpstr>Mineralogický systém</vt:lpstr>
      <vt:lpstr>I - Prvky</vt:lpstr>
      <vt:lpstr>II - Sulfidy</vt:lpstr>
      <vt:lpstr>III – Halogenidy odvozeny od halových prvků : F - fluor, Cl-chlor, Br - brom, I – jod, jednovazné skupiny -F, -Cl, -Br, -I,  vznikají převážně z roztoků  krystalizací </vt:lpstr>
      <vt:lpstr>IV – Oxidy Odvozeny od vody- H2O, -O – dvojmocná skupina  křemen a jeho rodina, kasiterit, magnetit, hematit, limonit, korund   </vt:lpstr>
      <vt:lpstr>V - Uhličitany</vt:lpstr>
      <vt:lpstr>VI - Sírany</vt:lpstr>
      <vt:lpstr>VII - Fosforečnany</vt:lpstr>
      <vt:lpstr>VIII - Křemičitany</vt:lpstr>
      <vt:lpstr>IX - Organické minerály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60</cp:revision>
  <dcterms:created xsi:type="dcterms:W3CDTF">2013-01-11T17:05:52Z</dcterms:created>
  <dcterms:modified xsi:type="dcterms:W3CDTF">2013-03-19T18:03:43Z</dcterms:modified>
</cp:coreProperties>
</file>