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57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 varScale="1">
        <p:scale>
          <a:sx n="68" d="100"/>
          <a:sy n="6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yrit" TargetMode="External"/><Relationship Id="rId2" Type="http://schemas.openxmlformats.org/officeDocument/2006/relationships/hyperlink" Target="http://cs.wikipedia.org/wiki/S%C5%AFl_kamenn%C3%A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piruj.cz/viewtopic.php?f=32&amp;t=201&amp;start=0" TargetMode="External"/><Relationship Id="rId2" Type="http://schemas.openxmlformats.org/officeDocument/2006/relationships/hyperlink" Target="http://cs.wikipedia.org/wiki/Apatit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K%C5%99emen" TargetMode="External"/><Relationship Id="rId2" Type="http://schemas.openxmlformats.org/officeDocument/2006/relationships/hyperlink" Target="http://cs.wikipedia.org/wiki/Kalci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Jednoklonn%C3%A1_soustav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Aragonit_1.jpg" TargetMode="External"/><Relationship Id="rId2" Type="http://schemas.openxmlformats.org/officeDocument/2006/relationships/hyperlink" Target="http://cs.wikipedia.org/wiki/S%C3%ADra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s.wikipedia.org/wiki/Amfibo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cs.wikipedia.org/wiki/Kaolinit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Chalkopyrit" TargetMode="External"/><Relationship Id="rId2" Type="http://schemas.openxmlformats.org/officeDocument/2006/relationships/hyperlink" Target="http://cs.wikipedia.org/wiki/Kasiterit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VY_32_INOVACE_2609</a:t>
            </a:r>
          </a:p>
          <a:p>
            <a:pPr algn="ctr"/>
            <a:r>
              <a:rPr lang="cs-CZ" sz="4000" b="1" dirty="0"/>
              <a:t>Fyzikální vlastnosti nerostů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251520" y="260648"/>
            <a:ext cx="8229600" cy="70609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Krychlová soustava (kubická)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980729"/>
            <a:ext cx="8229600" cy="2016224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Všechny osy osního kříže stejně dlouhé, na sebe kolmé, uplatňují se tvary např. krychle, osmistěn, dvanáctistěn</a:t>
            </a:r>
          </a:p>
          <a:p>
            <a:r>
              <a:rPr lang="cs-CZ" sz="2400" dirty="0" smtClean="0"/>
              <a:t>Nerosty: diamant, sůl kamenná, galenit, sfalerit, fluorit</a:t>
            </a:r>
          </a:p>
          <a:p>
            <a:r>
              <a:rPr lang="cs-CZ" sz="1600" dirty="0" smtClean="0">
                <a:hlinkClick r:id="rId2"/>
              </a:rPr>
              <a:t>http://cs.wikipedia.org/wiki/S%C5%AFl_kamenn%C3%A1</a:t>
            </a:r>
            <a:r>
              <a:rPr lang="cs-CZ" sz="1600" dirty="0" smtClean="0"/>
              <a:t>, </a:t>
            </a:r>
            <a:r>
              <a:rPr lang="cs-CZ" sz="1600" dirty="0" smtClean="0">
                <a:hlinkClick r:id="rId3"/>
              </a:rPr>
              <a:t>http://cs.wikipedia.org/wiki/Pyrit</a:t>
            </a:r>
            <a:endParaRPr lang="cs-CZ" sz="1600" dirty="0" smtClean="0"/>
          </a:p>
          <a:p>
            <a:pPr>
              <a:buNone/>
            </a:pPr>
            <a:r>
              <a:rPr lang="cs-CZ" sz="2400" b="1" dirty="0" smtClean="0"/>
              <a:t>	Sůl kamenná</a:t>
            </a:r>
            <a:r>
              <a:rPr lang="cs-CZ" sz="1600" dirty="0" smtClean="0"/>
              <a:t> 			</a:t>
            </a:r>
            <a:r>
              <a:rPr lang="cs-CZ" sz="2400" b="1" dirty="0" smtClean="0"/>
              <a:t>Pyrit</a:t>
            </a:r>
            <a:endParaRPr lang="cs-CZ" sz="2400" b="1" dirty="0"/>
          </a:p>
        </p:txBody>
      </p:sp>
      <p:pic>
        <p:nvPicPr>
          <p:cNvPr id="4" name="Obrázek 3" descr="sůl kamenná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996952"/>
            <a:ext cx="3796829" cy="3456384"/>
          </a:xfrm>
          <a:prstGeom prst="rect">
            <a:avLst/>
          </a:prstGeom>
        </p:spPr>
      </p:pic>
      <p:pic>
        <p:nvPicPr>
          <p:cNvPr id="5" name="Obrázek 4" descr="pyri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2924944"/>
            <a:ext cx="3734558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7875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Šesterečná (hexagonální) soustava</a:t>
            </a:r>
            <a:endParaRPr lang="cs-CZ" sz="40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467544" y="1124744"/>
            <a:ext cx="806489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 stejně dlouhé osy osního kříže vytváří hvězdu, střídá se rameno hlavní a vedlejší, svírají úhel 60°, vertikála je na všechny kolmá a jinak dlouhá</a:t>
            </a:r>
          </a:p>
          <a:p>
            <a:r>
              <a:rPr lang="cs-CZ" sz="2400" dirty="0" smtClean="0"/>
              <a:t>Nerosty: apatit, grafit, voda</a:t>
            </a:r>
          </a:p>
          <a:p>
            <a:r>
              <a:rPr lang="cs-CZ" sz="1400" dirty="0" smtClean="0">
                <a:hlinkClick r:id="rId2"/>
              </a:rPr>
              <a:t>http://cs.wikipedia.org/wiki/Apatit</a:t>
            </a:r>
            <a:r>
              <a:rPr lang="cs-CZ" sz="1400" dirty="0" smtClean="0"/>
              <a:t>, </a:t>
            </a:r>
            <a:r>
              <a:rPr lang="cs-CZ" sz="1400" dirty="0" smtClean="0">
                <a:hlinkClick r:id="rId3"/>
              </a:rPr>
              <a:t>http://www.inspiruj.</a:t>
            </a:r>
            <a:r>
              <a:rPr lang="cs-CZ" sz="1400" dirty="0" err="1" smtClean="0">
                <a:hlinkClick r:id="rId3"/>
              </a:rPr>
              <a:t>cz</a:t>
            </a:r>
            <a:r>
              <a:rPr lang="cs-CZ" sz="1400" dirty="0" smtClean="0">
                <a:hlinkClick r:id="rId3"/>
              </a:rPr>
              <a:t>/</a:t>
            </a:r>
            <a:r>
              <a:rPr lang="cs-CZ" sz="1400" dirty="0" err="1" smtClean="0">
                <a:hlinkClick r:id="rId3"/>
              </a:rPr>
              <a:t>viewtopic.php</a:t>
            </a:r>
            <a:r>
              <a:rPr lang="cs-CZ" sz="1400" dirty="0" smtClean="0">
                <a:hlinkClick r:id="rId3"/>
              </a:rPr>
              <a:t>?f=32&amp;t=201&amp;start=0</a:t>
            </a:r>
            <a:endParaRPr lang="cs-CZ" sz="1400" dirty="0" smtClean="0"/>
          </a:p>
          <a:p>
            <a:endParaRPr lang="cs-CZ" sz="1400" dirty="0" smtClean="0"/>
          </a:p>
          <a:p>
            <a:r>
              <a:rPr lang="cs-CZ" sz="2400" b="1" dirty="0" smtClean="0"/>
              <a:t>Apatit			Sněhové vločky</a:t>
            </a:r>
          </a:p>
          <a:p>
            <a:endParaRPr lang="cs-CZ" dirty="0"/>
          </a:p>
        </p:txBody>
      </p:sp>
      <p:pic>
        <p:nvPicPr>
          <p:cNvPr id="5" name="Obrázek 4" descr="apat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573016"/>
            <a:ext cx="2356535" cy="2996952"/>
          </a:xfrm>
          <a:prstGeom prst="rect">
            <a:avLst/>
          </a:prstGeom>
        </p:spPr>
      </p:pic>
      <p:pic>
        <p:nvPicPr>
          <p:cNvPr id="6" name="Obrázek 5" descr="vlocka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3573016"/>
            <a:ext cx="2880321" cy="3024336"/>
          </a:xfrm>
          <a:prstGeom prst="rect">
            <a:avLst/>
          </a:prstGeom>
        </p:spPr>
      </p:pic>
      <p:pic>
        <p:nvPicPr>
          <p:cNvPr id="7" name="Obrázek 6" descr="vlock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3573016"/>
            <a:ext cx="3149150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Klencová soustava (</a:t>
            </a:r>
            <a:r>
              <a:rPr lang="cs-CZ" b="1" dirty="0" err="1" smtClean="0"/>
              <a:t>trigonální</a:t>
            </a:r>
            <a:r>
              <a:rPr lang="cs-CZ" b="1" dirty="0" smtClean="0"/>
              <a:t>)</a:t>
            </a:r>
            <a:endParaRPr lang="cs-CZ" b="1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klencová soustava je odvozená od šesterečné, má vynechaná ramena vedlejší, pak zbývající 3 hlavní svírající 120°, vertikála je kolmá na každou</a:t>
            </a:r>
          </a:p>
          <a:p>
            <a:pPr>
              <a:buNone/>
            </a:pPr>
            <a:r>
              <a:rPr lang="cs-CZ" sz="2400" dirty="0" smtClean="0"/>
              <a:t>Nerosty: kalcit, korund, křemen, magnezit, hematit, siderit</a:t>
            </a:r>
          </a:p>
          <a:p>
            <a:pPr>
              <a:buNone/>
            </a:pPr>
            <a:r>
              <a:rPr lang="cs-CZ" sz="1700" dirty="0" smtClean="0">
                <a:hlinkClick r:id="rId2"/>
              </a:rPr>
              <a:t>http://cs.wikipedia.org/wiki/Kalcit</a:t>
            </a:r>
            <a:r>
              <a:rPr lang="cs-CZ" sz="1700" dirty="0" smtClean="0"/>
              <a:t>, </a:t>
            </a:r>
            <a:r>
              <a:rPr lang="cs-CZ" sz="1700" dirty="0" smtClean="0">
                <a:hlinkClick r:id="rId3"/>
              </a:rPr>
              <a:t>http://cs.wikipedia.org/wiki/K%C5%99emen</a:t>
            </a:r>
            <a:endParaRPr lang="cs-CZ" sz="1700" dirty="0" smtClean="0"/>
          </a:p>
          <a:p>
            <a:pPr>
              <a:buNone/>
            </a:pPr>
            <a:r>
              <a:rPr lang="cs-CZ" sz="2400" b="1" dirty="0" smtClean="0"/>
              <a:t>Křemen				Kalcit</a:t>
            </a:r>
          </a:p>
          <a:p>
            <a:pPr>
              <a:buNone/>
            </a:pPr>
            <a:endParaRPr lang="cs-CZ" sz="1700" dirty="0"/>
          </a:p>
        </p:txBody>
      </p:sp>
      <p:pic>
        <p:nvPicPr>
          <p:cNvPr id="8" name="Obrázek 7" descr="křem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501008"/>
            <a:ext cx="4572000" cy="3060700"/>
          </a:xfrm>
          <a:prstGeom prst="rect">
            <a:avLst/>
          </a:prstGeom>
        </p:spPr>
      </p:pic>
      <p:pic>
        <p:nvPicPr>
          <p:cNvPr id="9" name="Obrázek 8" descr="kalci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3503258"/>
            <a:ext cx="3743553" cy="302208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Hustota - </a:t>
            </a:r>
            <a:r>
              <a:rPr lang="el-GR" b="1" dirty="0" smtClean="0"/>
              <a:t>ϱ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Měří se v</a:t>
            </a:r>
            <a:r>
              <a:rPr lang="cs-CZ" b="1" dirty="0" smtClean="0"/>
              <a:t> g/cm3 </a:t>
            </a:r>
            <a:r>
              <a:rPr lang="cs-CZ" dirty="0" smtClean="0"/>
              <a:t>(galenit </a:t>
            </a:r>
            <a:r>
              <a:rPr lang="el-GR" dirty="0" smtClean="0"/>
              <a:t>ϱ</a:t>
            </a:r>
            <a:r>
              <a:rPr lang="cs-CZ" dirty="0" smtClean="0"/>
              <a:t>= 7,5 g/cm3) nebo v </a:t>
            </a:r>
            <a:r>
              <a:rPr lang="cs-CZ" b="1" dirty="0" smtClean="0"/>
              <a:t>kg/ m3 </a:t>
            </a:r>
            <a:r>
              <a:rPr lang="cs-CZ" dirty="0" smtClean="0"/>
              <a:t>(galenit </a:t>
            </a:r>
            <a:r>
              <a:rPr lang="el-GR" dirty="0" smtClean="0"/>
              <a:t>ϱ</a:t>
            </a:r>
            <a:r>
              <a:rPr lang="cs-CZ" dirty="0" smtClean="0"/>
              <a:t>= 7500 kg/m3) </a:t>
            </a:r>
          </a:p>
          <a:p>
            <a:r>
              <a:rPr lang="cs-CZ" dirty="0" smtClean="0"/>
              <a:t>Nerosty s </a:t>
            </a:r>
            <a:r>
              <a:rPr lang="el-GR" b="1" dirty="0" smtClean="0"/>
              <a:t>ϱ</a:t>
            </a:r>
            <a:r>
              <a:rPr lang="cs-CZ" b="1" dirty="0" smtClean="0"/>
              <a:t> &gt; 5 g/cm3 </a:t>
            </a:r>
            <a:r>
              <a:rPr lang="cs-CZ" dirty="0" smtClean="0"/>
              <a:t>jsou nápadně těžké (zlato, stříbro, měď, galenit, pyrit, magnetit (=magnetovec), v magmatu klesají</a:t>
            </a:r>
          </a:p>
          <a:p>
            <a:r>
              <a:rPr lang="cs-CZ" dirty="0" smtClean="0"/>
              <a:t>Nerosty s </a:t>
            </a:r>
            <a:r>
              <a:rPr lang="el-GR" b="1" dirty="0" smtClean="0"/>
              <a:t>ϱ</a:t>
            </a:r>
            <a:r>
              <a:rPr lang="cs-CZ" b="1" dirty="0" smtClean="0"/>
              <a:t> &lt; 3 g/cm3 </a:t>
            </a:r>
            <a:r>
              <a:rPr lang="cs-CZ" dirty="0" smtClean="0"/>
              <a:t>častější, většinou světlé nerosty, v magmatu krystalizují jako jedny z posledních, nebo se </a:t>
            </a:r>
            <a:r>
              <a:rPr lang="cs-CZ" dirty="0" smtClean="0"/>
              <a:t>dobře </a:t>
            </a:r>
            <a:r>
              <a:rPr lang="cs-CZ" dirty="0" err="1" smtClean="0"/>
              <a:t>rozpoštějí</a:t>
            </a:r>
            <a:r>
              <a:rPr lang="cs-CZ" dirty="0" smtClean="0"/>
              <a:t> </a:t>
            </a:r>
            <a:r>
              <a:rPr lang="cs-CZ" dirty="0" smtClean="0"/>
              <a:t>v roztocích a krystalizují v puklinách</a:t>
            </a:r>
          </a:p>
          <a:p>
            <a:r>
              <a:rPr lang="cs-CZ" dirty="0" smtClean="0"/>
              <a:t>Rozdílná hustota materiálů umožňovala s celkem primitivními nástroji rýžovat zlato a české granáty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Tvrdost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196752"/>
            <a:ext cx="7859216" cy="52565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b="1" dirty="0" smtClean="0"/>
              <a:t>Stanovuje se relativně, je to schopnost tvrdšího nerostu (materiálu) vnikat do struktury měkčího nerostu</a:t>
            </a:r>
          </a:p>
          <a:p>
            <a:pPr>
              <a:buNone/>
            </a:pPr>
            <a:r>
              <a:rPr lang="cs-CZ" b="1" dirty="0" err="1" smtClean="0"/>
              <a:t>Mohsova</a:t>
            </a:r>
            <a:r>
              <a:rPr lang="cs-CZ" b="1" dirty="0" smtClean="0"/>
              <a:t> stupnice tvrdosti</a:t>
            </a:r>
          </a:p>
          <a:p>
            <a:pPr>
              <a:buNone/>
            </a:pPr>
            <a:r>
              <a:rPr lang="cs-CZ" dirty="0" smtClean="0"/>
              <a:t>1 – mastek (křemičitan)</a:t>
            </a:r>
          </a:p>
          <a:p>
            <a:pPr>
              <a:buNone/>
            </a:pPr>
            <a:r>
              <a:rPr lang="cs-CZ" u="sng" dirty="0" smtClean="0"/>
              <a:t>2 – sůl kamenná (halogenidy)	dají se rýpat nehtem</a:t>
            </a:r>
          </a:p>
          <a:p>
            <a:pPr>
              <a:buNone/>
            </a:pPr>
            <a:r>
              <a:rPr lang="cs-CZ" dirty="0" smtClean="0"/>
              <a:t>3 – kalcit (uhličitan)			</a:t>
            </a:r>
          </a:p>
          <a:p>
            <a:pPr>
              <a:buNone/>
            </a:pPr>
            <a:r>
              <a:rPr lang="cs-CZ" dirty="0" smtClean="0"/>
              <a:t>4 -  fluorit (halogenidy)</a:t>
            </a:r>
          </a:p>
          <a:p>
            <a:pPr>
              <a:buNone/>
            </a:pPr>
            <a:r>
              <a:rPr lang="cs-CZ" u="sng" dirty="0" smtClean="0"/>
              <a:t>5 – apatit (fosforečnan)		dají se rýpat nožem</a:t>
            </a:r>
          </a:p>
          <a:p>
            <a:pPr>
              <a:buNone/>
            </a:pPr>
            <a:r>
              <a:rPr lang="cs-CZ" dirty="0" smtClean="0"/>
              <a:t>6 – živec (křemičitan)			ryjí do skla</a:t>
            </a:r>
          </a:p>
          <a:p>
            <a:pPr>
              <a:buNone/>
            </a:pPr>
            <a:r>
              <a:rPr lang="cs-CZ" dirty="0" smtClean="0"/>
              <a:t>7 – křemen (oxid)</a:t>
            </a:r>
          </a:p>
          <a:p>
            <a:pPr>
              <a:buNone/>
            </a:pPr>
            <a:r>
              <a:rPr lang="cs-CZ" dirty="0" smtClean="0"/>
              <a:t>8 – topaz (křemičitan)</a:t>
            </a:r>
          </a:p>
          <a:p>
            <a:pPr>
              <a:buNone/>
            </a:pPr>
            <a:r>
              <a:rPr lang="cs-CZ" dirty="0" smtClean="0"/>
              <a:t>9 – korund (oxid)</a:t>
            </a:r>
          </a:p>
          <a:p>
            <a:pPr>
              <a:buNone/>
            </a:pPr>
            <a:r>
              <a:rPr lang="cs-CZ" dirty="0" smtClean="0"/>
              <a:t>10 – diamant (prvek)		</a:t>
            </a:r>
            <a:endParaRPr lang="cs-CZ" dirty="0"/>
          </a:p>
        </p:txBody>
      </p:sp>
      <p:sp>
        <p:nvSpPr>
          <p:cNvPr id="4" name="Šipka nahoru 3"/>
          <p:cNvSpPr/>
          <p:nvPr/>
        </p:nvSpPr>
        <p:spPr>
          <a:xfrm>
            <a:off x="5220072" y="2276872"/>
            <a:ext cx="288032" cy="6183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nahoru 4"/>
          <p:cNvSpPr/>
          <p:nvPr/>
        </p:nvSpPr>
        <p:spPr>
          <a:xfrm>
            <a:off x="4932040" y="2276872"/>
            <a:ext cx="288032" cy="17704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lů 6"/>
          <p:cNvSpPr/>
          <p:nvPr/>
        </p:nvSpPr>
        <p:spPr>
          <a:xfrm>
            <a:off x="4932040" y="4293096"/>
            <a:ext cx="288032" cy="15841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Barevnost, propustnost světla, lesk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 smtClean="0"/>
              <a:t>Barevné </a:t>
            </a:r>
            <a:r>
              <a:rPr lang="cs-CZ" dirty="0" smtClean="0"/>
              <a:t>nerosty - </a:t>
            </a:r>
            <a:r>
              <a:rPr lang="cs-CZ" b="1" dirty="0" smtClean="0"/>
              <a:t>barva</a:t>
            </a:r>
            <a:r>
              <a:rPr lang="cs-CZ" dirty="0" smtClean="0"/>
              <a:t> -  je důležitý poznávací znak, hodnotí se i </a:t>
            </a:r>
            <a:r>
              <a:rPr lang="cs-CZ" b="1" dirty="0" smtClean="0"/>
              <a:t>barva vrypu </a:t>
            </a:r>
            <a:r>
              <a:rPr lang="cs-CZ" dirty="0" smtClean="0"/>
              <a:t>(většinou stejně barevná, někdy se liší – žlutý pyrit má tmavý vryp), </a:t>
            </a:r>
            <a:r>
              <a:rPr lang="cs-CZ" b="1" dirty="0" smtClean="0"/>
              <a:t>bezbarvé</a:t>
            </a:r>
            <a:r>
              <a:rPr lang="cs-CZ" dirty="0" smtClean="0"/>
              <a:t> jsou čiré nerosty s bílým vrypem, za </a:t>
            </a:r>
            <a:r>
              <a:rPr lang="cs-CZ" b="1" dirty="0" smtClean="0"/>
              <a:t>zbarvení</a:t>
            </a:r>
            <a:r>
              <a:rPr lang="cs-CZ" dirty="0" smtClean="0"/>
              <a:t> nerostů odpovídají příměsi – vryp zůstává bílý</a:t>
            </a:r>
          </a:p>
          <a:p>
            <a:r>
              <a:rPr lang="cs-CZ" dirty="0" smtClean="0"/>
              <a:t>Stupeň </a:t>
            </a:r>
            <a:r>
              <a:rPr lang="cs-CZ" b="1" dirty="0" smtClean="0"/>
              <a:t>propustnosti světla </a:t>
            </a:r>
            <a:r>
              <a:rPr lang="cs-CZ" dirty="0" smtClean="0"/>
              <a:t>třídí nerosty na </a:t>
            </a:r>
            <a:r>
              <a:rPr lang="cs-CZ" b="1" dirty="0" smtClean="0"/>
              <a:t>průhledné</a:t>
            </a:r>
            <a:r>
              <a:rPr lang="cs-CZ" dirty="0" smtClean="0"/>
              <a:t> (křišťál), </a:t>
            </a:r>
            <a:r>
              <a:rPr lang="cs-CZ" b="1" dirty="0" smtClean="0"/>
              <a:t>průsvitné</a:t>
            </a:r>
            <a:r>
              <a:rPr lang="cs-CZ" dirty="0" smtClean="0"/>
              <a:t> (chalcedon) a </a:t>
            </a:r>
            <a:r>
              <a:rPr lang="cs-CZ" b="1" dirty="0" smtClean="0"/>
              <a:t>neprůhledné</a:t>
            </a:r>
            <a:r>
              <a:rPr lang="cs-CZ" dirty="0" smtClean="0"/>
              <a:t> (pyrit)</a:t>
            </a:r>
          </a:p>
          <a:p>
            <a:r>
              <a:rPr lang="cs-CZ" b="1" dirty="0" smtClean="0"/>
              <a:t>Odraz světla </a:t>
            </a:r>
            <a:r>
              <a:rPr lang="cs-CZ" dirty="0" smtClean="0"/>
              <a:t>určuje </a:t>
            </a:r>
            <a:r>
              <a:rPr lang="cs-CZ" b="1" dirty="0" smtClean="0"/>
              <a:t>lesk</a:t>
            </a:r>
            <a:r>
              <a:rPr lang="cs-CZ" dirty="0" smtClean="0"/>
              <a:t>: diamantový, kovový, polokovový, skelný, mastný, mdlý</a:t>
            </a:r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Štěpnost, lom, kujnost, ferromagnetismus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 smtClean="0"/>
              <a:t>Štěpnost</a:t>
            </a:r>
            <a:r>
              <a:rPr lang="cs-CZ" dirty="0" smtClean="0"/>
              <a:t> – souvisí s tvrdostí a typem krystalové mřížky - rozpadají se podle ploch, nejlepší štěpnost mají slídy, otěr ploch grafitu umožňuje „psát“ tužkou (tuha)</a:t>
            </a:r>
          </a:p>
          <a:p>
            <a:r>
              <a:rPr lang="cs-CZ" b="1" dirty="0" smtClean="0"/>
              <a:t>Lom</a:t>
            </a:r>
            <a:r>
              <a:rPr lang="cs-CZ" dirty="0" smtClean="0"/>
              <a:t> – mají nerosty bez štěpnosti, rozpadají se podle lomných ploch – křemen, chalcedon, opál a pazourek mají lasturnatý lom</a:t>
            </a:r>
          </a:p>
          <a:p>
            <a:r>
              <a:rPr lang="cs-CZ" b="1" dirty="0" smtClean="0"/>
              <a:t>Kujnost</a:t>
            </a:r>
            <a:r>
              <a:rPr lang="cs-CZ" dirty="0" smtClean="0"/>
              <a:t>  - vlastnost roztepání do plochy – zlato, stříbro, měď</a:t>
            </a:r>
          </a:p>
          <a:p>
            <a:r>
              <a:rPr lang="cs-CZ" b="1" dirty="0" smtClean="0"/>
              <a:t>Ferromagnetismus a vodivost</a:t>
            </a:r>
            <a:endParaRPr lang="cs-CZ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mineralogie, nerost, minerál, krystalizace, krystalická mřížka, krystalické soustavy – kosočtverečná, jednoklonná, trojklonná, čtverečná, krychlová, šesterečná, krystalové plochy, </a:t>
            </a:r>
            <a:r>
              <a:rPr lang="cs-CZ" dirty="0" smtClean="0"/>
              <a:t>drúza</a:t>
            </a:r>
            <a:r>
              <a:rPr lang="cs-CZ" dirty="0" smtClean="0"/>
              <a:t>, geoda, hustota, tvrdost, </a:t>
            </a:r>
            <a:r>
              <a:rPr lang="cs-CZ" dirty="0" err="1" smtClean="0"/>
              <a:t>Mohsova</a:t>
            </a:r>
            <a:r>
              <a:rPr lang="cs-CZ" dirty="0" smtClean="0"/>
              <a:t> stupnice tvrdosti, barevnost propustnost světla, tepelná a elektrická vodivost, ferromagnetismus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Vymezení termínů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b="1" dirty="0" smtClean="0"/>
              <a:t>Mineralogie</a:t>
            </a:r>
            <a:r>
              <a:rPr lang="cs-CZ" dirty="0" smtClean="0"/>
              <a:t> – zkoumá vztahy mezi chemickým složením, vnitřní stavbou a vlastnostmi (fyzikálními a chemickými) základních stavebních jednotek neživé přírody – nerostů, sleduje jejich reakce za změněných podmínek (teplota, tlak, vzájemné chemické reakce), </a:t>
            </a:r>
            <a:r>
              <a:rPr lang="cs-CZ" dirty="0" err="1" smtClean="0"/>
              <a:t>řec</a:t>
            </a:r>
            <a:r>
              <a:rPr lang="cs-CZ" dirty="0" smtClean="0"/>
              <a:t>. </a:t>
            </a:r>
            <a:r>
              <a:rPr lang="cs-CZ" b="1" dirty="0" err="1" smtClean="0"/>
              <a:t>minera</a:t>
            </a:r>
            <a:r>
              <a:rPr lang="cs-CZ" dirty="0" smtClean="0"/>
              <a:t> = ruda</a:t>
            </a:r>
          </a:p>
          <a:p>
            <a:pPr>
              <a:buNone/>
            </a:pPr>
            <a:r>
              <a:rPr lang="cs-CZ" dirty="0" smtClean="0"/>
              <a:t>Systematická mineralogie – zkoumá společenstva minerálů na jednotlivých lokalitách (ložiscích)</a:t>
            </a:r>
          </a:p>
          <a:p>
            <a:pPr>
              <a:buNone/>
            </a:pPr>
            <a:r>
              <a:rPr lang="cs-CZ" b="1" dirty="0" smtClean="0"/>
              <a:t>Nerost (minerál</a:t>
            </a:r>
            <a:r>
              <a:rPr lang="cs-CZ" dirty="0" smtClean="0"/>
              <a:t>) je chemická látka vyjádřená pomocí chemické značky (prvky – diamant, tuha – C, síra - S ) nebo chemickým vzorcem (sloučeniny – galenit – </a:t>
            </a:r>
            <a:r>
              <a:rPr lang="cs-CZ" dirty="0" err="1" smtClean="0"/>
              <a:t>PbS</a:t>
            </a:r>
            <a:r>
              <a:rPr lang="cs-CZ" dirty="0" smtClean="0"/>
              <a:t>), jsou z nich složeny všechny horniny vyskytující se v litosféře</a:t>
            </a:r>
          </a:p>
          <a:p>
            <a:pPr>
              <a:buNone/>
            </a:pPr>
            <a:r>
              <a:rPr lang="cs-CZ" b="1" dirty="0" smtClean="0"/>
              <a:t>Hornina</a:t>
            </a:r>
            <a:r>
              <a:rPr lang="cs-CZ" dirty="0" smtClean="0"/>
              <a:t> je </a:t>
            </a:r>
            <a:r>
              <a:rPr lang="cs-CZ" b="1" dirty="0" smtClean="0"/>
              <a:t>směs</a:t>
            </a:r>
            <a:r>
              <a:rPr lang="cs-CZ" dirty="0" smtClean="0"/>
              <a:t> nerostů, její složení se udává výčtem a poměrem nerostů (žula se skládá ze živců, křemene a slíd), jejich vlastnostmi, vznikem a výskytem se zabývá petrologie, </a:t>
            </a:r>
            <a:r>
              <a:rPr lang="cs-CZ" dirty="0" err="1" smtClean="0"/>
              <a:t>řec</a:t>
            </a:r>
            <a:r>
              <a:rPr lang="cs-CZ" dirty="0" smtClean="0"/>
              <a:t>.  </a:t>
            </a:r>
            <a:r>
              <a:rPr lang="cs-CZ" b="1" dirty="0" err="1" smtClean="0"/>
              <a:t>petra</a:t>
            </a:r>
            <a:r>
              <a:rPr lang="cs-CZ" dirty="0" smtClean="0"/>
              <a:t> = skála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Fyzikální vlastnosti nerostů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 smtClean="0"/>
              <a:t>Dosud známe 3500 minerálů, běžně se vyskytuje asi 50</a:t>
            </a:r>
          </a:p>
          <a:p>
            <a:r>
              <a:rPr lang="cs-CZ" dirty="0" smtClean="0"/>
              <a:t>Jeden minerál může mít několik krystalových forem např. C – diamant, krychlová soustava, C – grafit – šesterečná soustava, několik barevných variant křemen – růženín, fialový ametyst, záhněda, žlutý citrín, bezbarvý křišťál</a:t>
            </a:r>
          </a:p>
          <a:p>
            <a:r>
              <a:rPr lang="cs-CZ" dirty="0" smtClean="0"/>
              <a:t>K jejich rozeznávání slouží fyzikální a chemické vlastnosti</a:t>
            </a:r>
          </a:p>
          <a:p>
            <a:r>
              <a:rPr lang="cs-CZ" dirty="0" smtClean="0"/>
              <a:t>Fyzikální vlastnosti: </a:t>
            </a:r>
            <a:r>
              <a:rPr lang="cs-CZ" b="1" dirty="0" smtClean="0"/>
              <a:t>krystalové soustavy, tvrdost, hustota, kujnost a tažnost, štěpnost, lom, barevnost, propustnost světla, lesk, ferromagnetismus</a:t>
            </a:r>
            <a:endParaRPr lang="cs-CZ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Krystalové tvary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4929411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Většina nerostů vytváří </a:t>
            </a:r>
            <a:r>
              <a:rPr lang="cs-CZ" b="1" dirty="0" smtClean="0"/>
              <a:t>krystaly</a:t>
            </a:r>
            <a:r>
              <a:rPr lang="cs-CZ" dirty="0" smtClean="0"/>
              <a:t>, výjimečně jsou amorfní (bez uspořádání vnitřních částic – opál, jantar)</a:t>
            </a:r>
          </a:p>
          <a:p>
            <a:r>
              <a:rPr lang="cs-CZ" b="1" dirty="0" smtClean="0"/>
              <a:t>Krystal je vnější projev krystalové struktury </a:t>
            </a:r>
            <a:r>
              <a:rPr lang="cs-CZ" dirty="0" smtClean="0"/>
              <a:t>– tzv. </a:t>
            </a:r>
            <a:r>
              <a:rPr lang="cs-CZ" b="1" dirty="0" smtClean="0"/>
              <a:t>krystalové mřížky</a:t>
            </a:r>
            <a:r>
              <a:rPr lang="cs-CZ" dirty="0" smtClean="0"/>
              <a:t>. Je to nekonečné opakování pozic nerost tvořících atomů, molekul a iontů ve 3D</a:t>
            </a:r>
          </a:p>
          <a:p>
            <a:r>
              <a:rPr lang="cs-CZ" dirty="0" smtClean="0"/>
              <a:t>Makroskopický krystal se vyvine dokonale tvarovaný pouze za výjimečných podmínek – dostatek času, prostoru, pomalého chladnutí</a:t>
            </a:r>
          </a:p>
          <a:p>
            <a:r>
              <a:rPr lang="cs-CZ" dirty="0" smtClean="0"/>
              <a:t>I nepatrná (mikroskopická) zrna nerostů např. v jílových minerálech je složeno podle krystalového tvaru, i neúplné nebo omezené tvary jsou poplatné krystalizaci</a:t>
            </a:r>
          </a:p>
          <a:p>
            <a:r>
              <a:rPr lang="cs-CZ" dirty="0" smtClean="0">
                <a:hlinkClick r:id="rId2"/>
              </a:rPr>
              <a:t>http://cs.wikipedia.org/wiki/Jednoklonn%C3%A1_soustava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Kosočtverečná soustava (</a:t>
            </a:r>
            <a:r>
              <a:rPr lang="cs-CZ" b="1" dirty="0" err="1" smtClean="0"/>
              <a:t>ortorombická</a:t>
            </a:r>
            <a:r>
              <a:rPr lang="cs-CZ" b="1" dirty="0" smtClean="0"/>
              <a:t>)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cs-CZ" sz="2400" dirty="0" smtClean="0"/>
              <a:t>Osy osového kříže jsou nestejně dlouhé (a ≠ b ≠ c), na sebe kolmé</a:t>
            </a:r>
          </a:p>
          <a:p>
            <a:r>
              <a:rPr lang="cs-CZ" sz="2400" dirty="0" smtClean="0"/>
              <a:t>Nerosty kosočtverečné soustavy: aragonit, baryt, olivín, síra, topaz</a:t>
            </a:r>
          </a:p>
          <a:p>
            <a:pPr>
              <a:buNone/>
            </a:pPr>
            <a:r>
              <a:rPr lang="cs-CZ" sz="1600" dirty="0" smtClean="0">
                <a:hlinkClick r:id="rId2"/>
              </a:rPr>
              <a:t>http://cs.wikipedia.org/wiki/S%C3%ADra</a:t>
            </a:r>
            <a:r>
              <a:rPr lang="cs-CZ" sz="1600" dirty="0" smtClean="0"/>
              <a:t>, </a:t>
            </a:r>
            <a:r>
              <a:rPr lang="cs-CZ" sz="1600" dirty="0" smtClean="0">
                <a:hlinkClick r:id="rId3"/>
              </a:rPr>
              <a:t>http</a:t>
            </a:r>
            <a:r>
              <a:rPr lang="cs-CZ" sz="1600" dirty="0" smtClean="0">
                <a:hlinkClick r:id="rId3"/>
              </a:rPr>
              <a:t>://cs.wikipedia.org/wiki/Soubor:Aragonit_1.jpg</a:t>
            </a:r>
            <a:endParaRPr lang="cs-CZ" sz="1600" dirty="0" smtClean="0"/>
          </a:p>
          <a:p>
            <a:pPr>
              <a:buNone/>
            </a:pPr>
            <a:endParaRPr lang="cs-CZ" sz="1400" dirty="0" smtClean="0"/>
          </a:p>
          <a:p>
            <a:pPr>
              <a:buNone/>
            </a:pPr>
            <a:r>
              <a:rPr lang="cs-CZ" sz="2400" dirty="0" smtClean="0"/>
              <a:t>	síra					aragonit</a:t>
            </a:r>
          </a:p>
          <a:p>
            <a:endParaRPr lang="cs-CZ" dirty="0"/>
          </a:p>
        </p:txBody>
      </p:sp>
      <p:pic>
        <p:nvPicPr>
          <p:cNvPr id="4" name="Obrázek 3" descr="sír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149080"/>
            <a:ext cx="2973234" cy="2304256"/>
          </a:xfrm>
          <a:prstGeom prst="rect">
            <a:avLst/>
          </a:prstGeom>
        </p:spPr>
      </p:pic>
      <p:pic>
        <p:nvPicPr>
          <p:cNvPr id="5" name="Obrázek 4" descr="800px-Aragonit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4149080"/>
            <a:ext cx="3275855" cy="229719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865188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Jednoklonná soustava - monoklinická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914400" y="908050"/>
            <a:ext cx="8229600" cy="4176713"/>
          </a:xfrm>
        </p:spPr>
        <p:txBody>
          <a:bodyPr/>
          <a:lstStyle/>
          <a:p>
            <a:r>
              <a:rPr lang="cs-CZ" sz="2400" dirty="0" smtClean="0"/>
              <a:t>Osy osového kříže jsou nestejně dlouhé (a ≠ b ≠ c), na sebe kolmé jsou jen jedna vertikála s horizontálou, druhá s vertikálou svírá ostrý úhel</a:t>
            </a:r>
          </a:p>
          <a:p>
            <a:r>
              <a:rPr lang="cs-CZ" sz="2400" dirty="0" smtClean="0"/>
              <a:t>Nerosty jednoklonné soustavy: slídy, ortoklas, sádrovec, amfibol, mastek</a:t>
            </a:r>
          </a:p>
          <a:p>
            <a:r>
              <a:rPr lang="cs-CZ" sz="1600" dirty="0" smtClean="0">
                <a:hlinkClick r:id="rId2"/>
              </a:rPr>
              <a:t>http://cs.wikipedia.org/wiki/S%C3%A1drovec, http://cs.wikipedia.org/wiki/Amfibol</a:t>
            </a:r>
            <a:r>
              <a:rPr lang="cs-CZ" sz="1600" dirty="0" smtClean="0"/>
              <a:t>, </a:t>
            </a:r>
          </a:p>
          <a:p>
            <a:pPr>
              <a:buNone/>
            </a:pPr>
            <a:r>
              <a:rPr lang="cs-CZ" sz="2400" dirty="0" smtClean="0"/>
              <a:t>	sádrovec					amfibol</a:t>
            </a:r>
          </a:p>
          <a:p>
            <a:endParaRPr lang="cs-CZ" dirty="0"/>
          </a:p>
        </p:txBody>
      </p:sp>
      <p:pic>
        <p:nvPicPr>
          <p:cNvPr id="4" name="Obrázek 3" descr="sadrove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645024"/>
            <a:ext cx="3848428" cy="2664296"/>
          </a:xfrm>
          <a:prstGeom prst="rect">
            <a:avLst/>
          </a:prstGeom>
        </p:spPr>
      </p:pic>
      <p:pic>
        <p:nvPicPr>
          <p:cNvPr id="5" name="Obrázek 4" descr="amfibo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6849" y="3645024"/>
            <a:ext cx="3389211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Trojklonná soustava - triklinická</a:t>
            </a:r>
            <a:endParaRPr lang="cs-CZ" sz="4000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4294967295"/>
          </p:nvPr>
        </p:nvSpPr>
        <p:spPr>
          <a:xfrm>
            <a:off x="251520" y="1700808"/>
            <a:ext cx="4248472" cy="4525963"/>
          </a:xfrm>
        </p:spPr>
        <p:txBody>
          <a:bodyPr/>
          <a:lstStyle/>
          <a:p>
            <a:r>
              <a:rPr lang="cs-CZ" sz="2400" dirty="0" smtClean="0"/>
              <a:t>Osy osového kříže jsou nestejně dlouhé (a ≠ b ≠ c), svírají libovolný úhel</a:t>
            </a:r>
          </a:p>
          <a:p>
            <a:r>
              <a:rPr lang="cs-CZ" sz="2400" dirty="0" smtClean="0"/>
              <a:t>Nerosty trojklonné soustavy: </a:t>
            </a:r>
            <a:r>
              <a:rPr lang="cs-CZ" sz="2400" dirty="0" err="1" smtClean="0"/>
              <a:t>chalkantit</a:t>
            </a:r>
            <a:r>
              <a:rPr lang="cs-CZ" sz="2400" dirty="0" smtClean="0"/>
              <a:t> (modrá skalice), kaolinit</a:t>
            </a:r>
          </a:p>
          <a:p>
            <a:r>
              <a:rPr lang="cs-CZ" sz="1600" dirty="0" smtClean="0">
                <a:hlinkClick r:id="rId2"/>
              </a:rPr>
              <a:t>http://cs.wikipedia.org/wiki/Kaolinit</a:t>
            </a:r>
            <a:endParaRPr lang="cs-CZ" sz="1600" dirty="0" smtClean="0"/>
          </a:p>
          <a:p>
            <a:endParaRPr lang="cs-CZ" sz="1200" dirty="0"/>
          </a:p>
        </p:txBody>
      </p:sp>
      <p:pic>
        <p:nvPicPr>
          <p:cNvPr id="5" name="Obrázek 4" descr="Kaolin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564904"/>
            <a:ext cx="4572000" cy="37973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724128" y="191683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kaolinit</a:t>
            </a:r>
            <a:endParaRPr lang="cs-CZ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778098"/>
          </a:xfrm>
        </p:spPr>
        <p:txBody>
          <a:bodyPr/>
          <a:lstStyle/>
          <a:p>
            <a:r>
              <a:rPr lang="cs-CZ" b="1" dirty="0" smtClean="0"/>
              <a:t>Čtverečná soustava (tetragonální)</a:t>
            </a:r>
            <a:endParaRPr lang="cs-CZ" b="1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4294967295"/>
          </p:nvPr>
        </p:nvSpPr>
        <p:spPr>
          <a:xfrm>
            <a:off x="323528" y="1052736"/>
            <a:ext cx="8229600" cy="5145435"/>
          </a:xfrm>
        </p:spPr>
        <p:txBody>
          <a:bodyPr>
            <a:normAutofit/>
          </a:bodyPr>
          <a:lstStyle/>
          <a:p>
            <a:r>
              <a:rPr lang="cs-CZ" sz="2400" dirty="0" smtClean="0"/>
              <a:t>Dvě osy jsou stejně dlouhé, třetí má jinou délku, jsou na sebe kolmé</a:t>
            </a:r>
          </a:p>
          <a:p>
            <a:r>
              <a:rPr lang="cs-CZ" sz="2400" dirty="0" smtClean="0"/>
              <a:t>Nerosty: chalkopyrit, kasiterit (cínovec)</a:t>
            </a:r>
          </a:p>
          <a:p>
            <a:r>
              <a:rPr lang="cs-CZ" sz="1600" dirty="0" smtClean="0">
                <a:hlinkClick r:id="rId2"/>
              </a:rPr>
              <a:t>http://cs.wikipedia.org/wiki/Kasiterit</a:t>
            </a:r>
            <a:r>
              <a:rPr lang="cs-CZ" sz="1600" dirty="0" smtClean="0"/>
              <a:t>, </a:t>
            </a:r>
            <a:r>
              <a:rPr lang="cs-CZ" sz="1600" dirty="0" smtClean="0">
                <a:hlinkClick r:id="rId3"/>
              </a:rPr>
              <a:t>http://cs.wikipedia.org/wiki/Chalkopyrit</a:t>
            </a:r>
            <a:endParaRPr lang="cs-CZ" sz="1600" dirty="0" smtClean="0"/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	chalkopyrit				kasiterit - cínovec			</a:t>
            </a:r>
          </a:p>
          <a:p>
            <a:pPr>
              <a:buNone/>
            </a:pPr>
            <a:endParaRPr lang="cs-CZ" sz="1200" dirty="0"/>
          </a:p>
        </p:txBody>
      </p:sp>
      <p:pic>
        <p:nvPicPr>
          <p:cNvPr id="8" name="Obrázek 7" descr="chalkopyr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3429000"/>
            <a:ext cx="3123159" cy="2574032"/>
          </a:xfrm>
          <a:prstGeom prst="rect">
            <a:avLst/>
          </a:prstGeom>
        </p:spPr>
      </p:pic>
      <p:pic>
        <p:nvPicPr>
          <p:cNvPr id="9" name="Obrázek 8" descr="kasiteritcinove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3429000"/>
            <a:ext cx="3429000" cy="2590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1061</Words>
  <Application>Microsoft Office PowerPoint</Application>
  <PresentationFormat>Předvádění na obrazovce (4:3)</PresentationFormat>
  <Paragraphs>97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Vymezení termínů</vt:lpstr>
      <vt:lpstr>Fyzikální vlastnosti nerostů</vt:lpstr>
      <vt:lpstr>Krystalové tvary</vt:lpstr>
      <vt:lpstr>Kosočtverečná soustava (ortorombická)</vt:lpstr>
      <vt:lpstr>Jednoklonná soustava - monoklinická</vt:lpstr>
      <vt:lpstr>Trojklonná soustava - triklinická</vt:lpstr>
      <vt:lpstr>Čtverečná soustava (tetragonální)</vt:lpstr>
      <vt:lpstr>Krychlová soustava (kubická)</vt:lpstr>
      <vt:lpstr>Šesterečná (hexagonální) soustava</vt:lpstr>
      <vt:lpstr>Klencová soustava (trigonální)</vt:lpstr>
      <vt:lpstr>Hustota - ϱ</vt:lpstr>
      <vt:lpstr>Tvrdost</vt:lpstr>
      <vt:lpstr>Barevnost, propustnost světla, lesk</vt:lpstr>
      <vt:lpstr>Štěpnost, lom, kujnost, ferromagnetismus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47</cp:revision>
  <dcterms:created xsi:type="dcterms:W3CDTF">2013-01-11T17:05:52Z</dcterms:created>
  <dcterms:modified xsi:type="dcterms:W3CDTF">2013-03-19T17:59:54Z</dcterms:modified>
</cp:coreProperties>
</file>