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7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06" autoAdjust="0"/>
    <p:restoredTop sz="94660"/>
  </p:normalViewPr>
  <p:slideViewPr>
    <p:cSldViewPr>
      <p:cViewPr varScale="1">
        <p:scale>
          <a:sx n="68" d="100"/>
          <a:sy n="68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eb.natur.cuni.cz/ugmnz/mineral/" TargetMode="External"/><Relationship Id="rId2" Type="http://schemas.openxmlformats.org/officeDocument/2006/relationships/hyperlink" Target="http://www.zatlanka.cz/vyukove-materia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.muni.cz/do/1499/el/estud/pedf/js07/mineraly/materialy/pages/predmluva.html" TargetMode="External"/><Relationship Id="rId5" Type="http://schemas.openxmlformats.org/officeDocument/2006/relationships/hyperlink" Target="http://www.sci.muni.cz/mineralogie/" TargetMode="External"/><Relationship Id="rId4" Type="http://schemas.openxmlformats.org/officeDocument/2006/relationships/hyperlink" Target="http://geologie.vsb.cz/mineralogi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VY_32_INOVACE_2608</a:t>
            </a:r>
          </a:p>
          <a:p>
            <a:pPr algn="ctr"/>
            <a:r>
              <a:rPr lang="cs-CZ" sz="4000" b="1" dirty="0"/>
              <a:t>Mineralogie – vznik </a:t>
            </a:r>
            <a:r>
              <a:rPr lang="cs-CZ" sz="4000" b="1" dirty="0" smtClean="0"/>
              <a:t>nerostů, vznik ložisek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err="1"/>
              <a:t>Cílek</a:t>
            </a:r>
            <a:r>
              <a:rPr lang="cs-CZ" dirty="0"/>
              <a:t>, V. a kolektiv: Přírodopis IV., </a:t>
            </a:r>
            <a:r>
              <a:rPr lang="cs-CZ" dirty="0" err="1"/>
              <a:t>Scientia</a:t>
            </a:r>
            <a:r>
              <a:rPr lang="cs-CZ" dirty="0"/>
              <a:t>, Praha 2000</a:t>
            </a:r>
          </a:p>
          <a:p>
            <a:r>
              <a:rPr lang="cs-CZ" dirty="0" err="1"/>
              <a:t>Šnaidauf</a:t>
            </a:r>
            <a:r>
              <a:rPr lang="cs-CZ" dirty="0"/>
              <a:t>, .E.: Přírodní zajímavosti okresu Beroun, Středisko služby škole, Beroun </a:t>
            </a:r>
            <a:r>
              <a:rPr lang="cs-CZ" dirty="0" smtClean="0"/>
              <a:t>2000</a:t>
            </a:r>
          </a:p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zatlanka.cz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vyukove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materialy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http://web.</a:t>
            </a:r>
            <a:r>
              <a:rPr lang="cs-CZ" dirty="0" err="1" smtClean="0">
                <a:hlinkClick r:id="rId3"/>
              </a:rPr>
              <a:t>natur.cuni.cz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ugmnz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mineral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http://geologie.</a:t>
            </a:r>
            <a:r>
              <a:rPr lang="cs-CZ" dirty="0" err="1" smtClean="0">
                <a:hlinkClick r:id="rId4"/>
              </a:rPr>
              <a:t>vsb.cz</a:t>
            </a:r>
            <a:r>
              <a:rPr lang="cs-CZ" dirty="0" smtClean="0">
                <a:hlinkClick r:id="rId4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sci.muni.cz</a:t>
            </a:r>
            <a:r>
              <a:rPr lang="cs-CZ" dirty="0" smtClean="0">
                <a:hlinkClick r:id="rId5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http://is.muni.cz/do/1499/el/estud/pedf/js07/mineraly/materialy/pages/predmluva.html</a:t>
            </a:r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mineralogie, nerost, minerál, krystalizace, srážení, zvětrávání, metamorfóza, prvky, sloučeniny,  uhličitan vápenatý, ložisko magmatického původu, hydrotermální ložisko, </a:t>
            </a:r>
            <a:r>
              <a:rPr lang="cs-CZ" dirty="0" err="1" smtClean="0"/>
              <a:t>metasomatická</a:t>
            </a:r>
            <a:r>
              <a:rPr lang="cs-CZ" dirty="0" smtClean="0"/>
              <a:t> ložiska, </a:t>
            </a:r>
            <a:r>
              <a:rPr lang="cs-CZ" dirty="0" err="1" smtClean="0"/>
              <a:t>ložiska</a:t>
            </a:r>
            <a:r>
              <a:rPr lang="cs-CZ" dirty="0" smtClean="0"/>
              <a:t> sedimentárního  původu, ložiska metamorfního původu, průřez ložiskem, Kutná hora, Příbram, rudy, </a:t>
            </a:r>
            <a:r>
              <a:rPr lang="cs-CZ" dirty="0" err="1" smtClean="0"/>
              <a:t>nerudy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Vymezení termínů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b="1" dirty="0" smtClean="0"/>
              <a:t>Mineralogie</a:t>
            </a:r>
            <a:r>
              <a:rPr lang="cs-CZ" dirty="0" smtClean="0"/>
              <a:t> – zkoumá vztahy mezi chemickým složením, vnitřní stavbou a vlastnostmi (fyzikálními a chemickými) základních stavebních jednotek neživé přírody – nerostů, sleduje jejich reakce za změněných podmínek (teplota, tlak, vzájemné chemické reakce), </a:t>
            </a:r>
            <a:r>
              <a:rPr lang="cs-CZ" dirty="0" err="1" smtClean="0"/>
              <a:t>řec</a:t>
            </a:r>
            <a:r>
              <a:rPr lang="cs-CZ" dirty="0" smtClean="0"/>
              <a:t>. </a:t>
            </a:r>
            <a:r>
              <a:rPr lang="cs-CZ" b="1" dirty="0" err="1" smtClean="0"/>
              <a:t>minera</a:t>
            </a:r>
            <a:r>
              <a:rPr lang="cs-CZ" dirty="0" smtClean="0"/>
              <a:t> = ruda</a:t>
            </a:r>
          </a:p>
          <a:p>
            <a:pPr>
              <a:buNone/>
            </a:pPr>
            <a:r>
              <a:rPr lang="cs-CZ" dirty="0" smtClean="0"/>
              <a:t>Systematická mineralogie – zkoumá společenstva minerálů na jednotlivých lokalitách (ložiscích)</a:t>
            </a:r>
          </a:p>
          <a:p>
            <a:pPr>
              <a:buNone/>
            </a:pPr>
            <a:r>
              <a:rPr lang="cs-CZ" b="1" dirty="0" smtClean="0"/>
              <a:t>Nerost (minerál</a:t>
            </a:r>
            <a:r>
              <a:rPr lang="cs-CZ" dirty="0" smtClean="0"/>
              <a:t>) je chemická látka vyjádřená pomocí chemické značky (prvky – diamant, tuha – C, síra - S ) nebo chemickým vzorcem (sloučeniny – galenit – </a:t>
            </a:r>
            <a:r>
              <a:rPr lang="cs-CZ" dirty="0" err="1" smtClean="0"/>
              <a:t>PbS</a:t>
            </a:r>
            <a:r>
              <a:rPr lang="cs-CZ" dirty="0" smtClean="0"/>
              <a:t>), jsou z nich složeny všechny horniny vyskytující se v litosféře</a:t>
            </a:r>
          </a:p>
          <a:p>
            <a:pPr>
              <a:buNone/>
            </a:pPr>
            <a:r>
              <a:rPr lang="cs-CZ" b="1" dirty="0" smtClean="0"/>
              <a:t>Hornina</a:t>
            </a:r>
            <a:r>
              <a:rPr lang="cs-CZ" dirty="0" smtClean="0"/>
              <a:t> je </a:t>
            </a:r>
            <a:r>
              <a:rPr lang="cs-CZ" b="1" dirty="0" smtClean="0"/>
              <a:t>směs</a:t>
            </a:r>
            <a:r>
              <a:rPr lang="cs-CZ" dirty="0" smtClean="0"/>
              <a:t> nerostů, její složení se udává výčtem a poměrem nerostů (žula se skládá ze živců, křemene a slíd), jejich vlastnostmi, vznikem a výskytem se zabývá petrologie, </a:t>
            </a:r>
            <a:r>
              <a:rPr lang="cs-CZ" dirty="0" err="1" smtClean="0"/>
              <a:t>řec</a:t>
            </a:r>
            <a:r>
              <a:rPr lang="cs-CZ" dirty="0" smtClean="0"/>
              <a:t>.  </a:t>
            </a:r>
            <a:r>
              <a:rPr lang="cs-CZ" b="1" dirty="0" err="1" smtClean="0"/>
              <a:t>petra</a:t>
            </a:r>
            <a:r>
              <a:rPr lang="cs-CZ" dirty="0" smtClean="0"/>
              <a:t> = skála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96752"/>
          </a:xfrm>
        </p:spPr>
        <p:txBody>
          <a:bodyPr>
            <a:normAutofit/>
          </a:bodyPr>
          <a:lstStyle/>
          <a:p>
            <a:r>
              <a:rPr lang="cs-CZ" sz="3200" b="1" dirty="0" smtClean="0"/>
              <a:t>Minerály vzniklé z magmatu – </a:t>
            </a:r>
            <a:br>
              <a:rPr lang="cs-CZ" sz="3200" b="1" dirty="0" smtClean="0"/>
            </a:br>
            <a:r>
              <a:rPr lang="cs-CZ" sz="3200" b="1" dirty="0" smtClean="0"/>
              <a:t>ložiska magmatického původu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1124745"/>
            <a:ext cx="9144000" cy="57332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cs-CZ" sz="2000" dirty="0" smtClean="0"/>
              <a:t>Chladnoucí magma „vylučuje“ nerosty v </a:t>
            </a:r>
            <a:r>
              <a:rPr lang="cs-CZ" sz="2000" b="1" dirty="0" smtClean="0"/>
              <a:t>pořadí závislém na teplotě tuhnutí </a:t>
            </a:r>
            <a:r>
              <a:rPr lang="cs-CZ" sz="2000" dirty="0" smtClean="0"/>
              <a:t>(tání) jednotlivých nerostů</a:t>
            </a:r>
          </a:p>
          <a:p>
            <a:pPr>
              <a:buNone/>
            </a:pPr>
            <a:r>
              <a:rPr lang="cs-CZ" sz="2000" b="1" dirty="0" smtClean="0"/>
              <a:t>Nejprve se vylučují nerosty s vysokým stupněm tání, většinou bývají tmavé, mají vysokou hustotu a nízký obsah křemíku (amfibol, olivín, pyroxen)</a:t>
            </a:r>
          </a:p>
          <a:p>
            <a:pPr>
              <a:buNone/>
            </a:pPr>
            <a:r>
              <a:rPr lang="cs-CZ" sz="2000" dirty="0" smtClean="0"/>
              <a:t>Vysoká hustota některých vede k jejich hromadění „na dně“ magmatického krbu – např. vznik ložisek kvalitní železné rudy (magnetitu) ve Švédsku, ložiska chromových rud, platiny a zlata v Jižní Africe</a:t>
            </a:r>
          </a:p>
          <a:p>
            <a:pPr>
              <a:buNone/>
            </a:pPr>
            <a:r>
              <a:rPr lang="cs-CZ" sz="2000" b="1" dirty="0" smtClean="0"/>
              <a:t>Posléze krystalizují živce, křemene a slídy, jsou většinou světlé, mají menší hustotu a vyšší podíl křemíku </a:t>
            </a:r>
          </a:p>
          <a:p>
            <a:pPr>
              <a:buNone/>
            </a:pPr>
            <a:r>
              <a:rPr lang="cs-CZ" sz="2000" dirty="0" smtClean="0"/>
              <a:t>Postupná krystalizace mění složení původního magmatu – poslední zbytky magmatu vystupují po prasklinách a puklinách a pomalým chladnutím krystalizují v nerosty </a:t>
            </a:r>
            <a:r>
              <a:rPr lang="cs-CZ" sz="2000" b="1" dirty="0" smtClean="0"/>
              <a:t>pegmatitů </a:t>
            </a:r>
            <a:r>
              <a:rPr lang="cs-CZ" sz="2000" dirty="0" smtClean="0"/>
              <a:t> - s velkými krystaly živců, slíd, křemene a nerostů polodrahokamového a drahokamového charakteru</a:t>
            </a:r>
          </a:p>
          <a:p>
            <a:pPr>
              <a:buNone/>
            </a:pPr>
            <a:r>
              <a:rPr lang="cs-CZ" sz="2000" b="1" dirty="0" smtClean="0"/>
              <a:t>Unikající vodní pára </a:t>
            </a:r>
            <a:r>
              <a:rPr lang="cs-CZ" sz="2000" dirty="0" smtClean="0"/>
              <a:t>s sebou nese sloučeniny, ze kterých ve vrcholových částech tuhnoucího magmaticky vzniklého tělesa krystalizují nerosty cínovec (kasiterit), poslední zbytky křemene (polodrahokamy) a fluorit  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cs-CZ" sz="3200" b="1" dirty="0" smtClean="0"/>
              <a:t>Minerály vzniklé srážením roztoků – </a:t>
            </a:r>
            <a:br>
              <a:rPr lang="cs-CZ" sz="3200" b="1" dirty="0" smtClean="0"/>
            </a:br>
            <a:r>
              <a:rPr lang="cs-CZ" sz="3200" b="1" dirty="0" smtClean="0"/>
              <a:t>ložiska hydrotermální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1268760"/>
            <a:ext cx="9144000" cy="53285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cs-CZ" sz="2400" dirty="0" smtClean="0"/>
              <a:t>Voda za vysokých teplot a tlaků vyluhuje nebo rozpustí minerály z hornin, roztoky stoupají po puklinách, chladnou, reagují s jinými roztoky a plyny, krystalizují v puklinách – vytvářejí žíly – </a:t>
            </a:r>
            <a:r>
              <a:rPr lang="cs-CZ" sz="2400" b="1" dirty="0" smtClean="0"/>
              <a:t>hydrotermální rudní žíly</a:t>
            </a:r>
          </a:p>
          <a:p>
            <a:pPr>
              <a:buNone/>
            </a:pPr>
            <a:r>
              <a:rPr lang="cs-CZ" sz="2400" dirty="0" smtClean="0"/>
              <a:t>Tohoto původu jsou např. žilný křemen často doprovázený zlatem, stříbro, sfalerit, galenit, chalkopyrit, hematit, siderit, baryt aj.</a:t>
            </a:r>
          </a:p>
          <a:p>
            <a:pPr>
              <a:buNone/>
            </a:pPr>
            <a:r>
              <a:rPr lang="cs-CZ" sz="2400" dirty="0" smtClean="0"/>
              <a:t>V žíle je obvykle více rudných minerálů – pak hovoříme </a:t>
            </a:r>
            <a:r>
              <a:rPr lang="cs-CZ" sz="2400" b="1" dirty="0" smtClean="0"/>
              <a:t>o polymetalických rudách</a:t>
            </a:r>
          </a:p>
          <a:p>
            <a:pPr>
              <a:buNone/>
            </a:pPr>
            <a:r>
              <a:rPr lang="cs-CZ" sz="2400" dirty="0" smtClean="0"/>
              <a:t>V Čechách takto vznikla ložiska: </a:t>
            </a:r>
            <a:r>
              <a:rPr lang="cs-CZ" sz="2400" b="1" dirty="0" smtClean="0"/>
              <a:t>Hora </a:t>
            </a:r>
            <a:r>
              <a:rPr lang="cs-CZ" sz="2400" dirty="0" smtClean="0"/>
              <a:t>– rudy stříbra (již ve středověku hloubky dolů až 500m), </a:t>
            </a:r>
            <a:r>
              <a:rPr lang="cs-CZ" sz="2400" b="1" dirty="0" smtClean="0"/>
              <a:t>Jílové u Prahy </a:t>
            </a:r>
            <a:r>
              <a:rPr lang="cs-CZ" sz="2400" dirty="0" smtClean="0"/>
              <a:t>– zlato, </a:t>
            </a:r>
            <a:r>
              <a:rPr lang="cs-CZ" sz="2400" b="1" dirty="0" smtClean="0"/>
              <a:t>Příbram</a:t>
            </a:r>
            <a:r>
              <a:rPr lang="cs-CZ" sz="2400" dirty="0" smtClean="0"/>
              <a:t> – polymetalické a uranové zrudnění (též na </a:t>
            </a:r>
            <a:r>
              <a:rPr lang="cs-CZ" sz="2400" dirty="0" err="1" smtClean="0"/>
              <a:t>Jáchymovsku</a:t>
            </a:r>
            <a:r>
              <a:rPr lang="cs-CZ" sz="2400" dirty="0" smtClean="0"/>
              <a:t>)</a:t>
            </a:r>
          </a:p>
          <a:p>
            <a:pPr>
              <a:buNone/>
            </a:pPr>
            <a:r>
              <a:rPr lang="cs-CZ" sz="2400" dirty="0" smtClean="0"/>
              <a:t>Minerály krystalizují i za studena – kalcit v krasových oblastech a v mořích, nebo halit – sůl kamenná krystalizací z mořské vody </a:t>
            </a:r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70609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Minerály a ložiska vzniklá metamorfózou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467544" y="980728"/>
            <a:ext cx="8424936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dirty="0" smtClean="0"/>
              <a:t>Nejsou tak častá, přeměna se týká již dříve vzniklých materiálů</a:t>
            </a:r>
          </a:p>
          <a:p>
            <a:pPr>
              <a:buNone/>
            </a:pPr>
            <a:r>
              <a:rPr lang="cs-CZ" b="1" dirty="0" smtClean="0"/>
              <a:t>Příklady:</a:t>
            </a:r>
          </a:p>
          <a:p>
            <a:pPr>
              <a:buNone/>
            </a:pPr>
            <a:r>
              <a:rPr lang="cs-CZ" dirty="0" smtClean="0"/>
              <a:t>Jílové minerály se tlakem a teplotou mění na slídy a po ztrátě vody vznikají živce</a:t>
            </a:r>
          </a:p>
          <a:p>
            <a:pPr>
              <a:buNone/>
            </a:pPr>
            <a:r>
              <a:rPr lang="cs-CZ" dirty="0" smtClean="0"/>
              <a:t>Sedimentární hematit se mění na magnetit (nejkvalitnější železná ruda)</a:t>
            </a:r>
          </a:p>
          <a:p>
            <a:pPr>
              <a:buNone/>
            </a:pPr>
            <a:r>
              <a:rPr lang="cs-CZ" dirty="0" smtClean="0"/>
              <a:t>Grafit vzniká za zvýšené teploty z organismů a vápenců (</a:t>
            </a:r>
            <a:r>
              <a:rPr lang="cs-CZ" dirty="0" err="1" smtClean="0"/>
              <a:t>Krumlovsko</a:t>
            </a:r>
            <a:r>
              <a:rPr lang="cs-CZ" dirty="0" smtClean="0"/>
              <a:t>), čočky grafitu se nacházejí v mramorech a rulách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Minerály vzniklé sedimentací– </a:t>
            </a:r>
            <a:br>
              <a:rPr lang="cs-CZ" b="1" dirty="0" smtClean="0"/>
            </a:br>
            <a:r>
              <a:rPr lang="cs-CZ" b="1" dirty="0" smtClean="0"/>
              <a:t>ložiska sedimentárního původu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cs-CZ" dirty="0" smtClean="0"/>
              <a:t>Po procesu zvětrání a transportu dochází k sedimentačním procesům – nejčastěji vznik </a:t>
            </a:r>
            <a:r>
              <a:rPr lang="cs-CZ" b="1" dirty="0" smtClean="0"/>
              <a:t>ložisek </a:t>
            </a:r>
            <a:r>
              <a:rPr lang="cs-CZ" b="1" dirty="0" err="1" smtClean="0"/>
              <a:t>nerud</a:t>
            </a:r>
            <a:r>
              <a:rPr lang="cs-CZ" b="1" dirty="0" smtClean="0"/>
              <a:t> </a:t>
            </a:r>
            <a:r>
              <a:rPr lang="cs-CZ" dirty="0" smtClean="0"/>
              <a:t>– živce se rozkládají na minerál kaolinit, nahromaděním kaolinitu vzniká hornina kaolin (výroba keramiky, porcelánu - Karlovarsko)</a:t>
            </a:r>
          </a:p>
          <a:p>
            <a:pPr>
              <a:buNone/>
            </a:pPr>
            <a:r>
              <a:rPr lang="cs-CZ" b="1" dirty="0" err="1" smtClean="0"/>
              <a:t>Rozsypová</a:t>
            </a:r>
            <a:r>
              <a:rPr lang="cs-CZ" b="1" dirty="0" smtClean="0"/>
              <a:t> </a:t>
            </a:r>
            <a:r>
              <a:rPr lang="cs-CZ" b="1" dirty="0" smtClean="0"/>
              <a:t>ložiska </a:t>
            </a:r>
            <a:r>
              <a:rPr lang="cs-CZ" dirty="0" smtClean="0"/>
              <a:t>– podstatou je třídění podle hustoty při transportu vodou – rubíny, safíry, zlato, české granáty – </a:t>
            </a:r>
            <a:r>
              <a:rPr lang="cs-CZ" dirty="0" err="1" smtClean="0"/>
              <a:t>Třebenice</a:t>
            </a:r>
            <a:r>
              <a:rPr lang="cs-CZ" dirty="0" smtClean="0"/>
              <a:t> na Litoměřicku</a:t>
            </a:r>
          </a:p>
          <a:p>
            <a:pPr>
              <a:buNone/>
            </a:pPr>
            <a:r>
              <a:rPr lang="cs-CZ" dirty="0" smtClean="0"/>
              <a:t>Sedimentárního původu jsou i železné rudy, sůl kamenná a sádrovec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4294967295"/>
          </p:nvPr>
        </p:nvSpPr>
        <p:spPr>
          <a:xfrm>
            <a:off x="323528" y="1700808"/>
            <a:ext cx="8245424" cy="17281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400" dirty="0" smtClean="0"/>
              <a:t>Metasomatóza – nahrazení, záměna</a:t>
            </a:r>
          </a:p>
          <a:p>
            <a:pPr>
              <a:buNone/>
            </a:pPr>
            <a:r>
              <a:rPr lang="cs-CZ" sz="2400" dirty="0" smtClean="0"/>
              <a:t>Například Ca ve vápenci je nahrazen Mg za vzniku </a:t>
            </a:r>
            <a:r>
              <a:rPr lang="cs-CZ" sz="2400" b="1" dirty="0" smtClean="0"/>
              <a:t>magnezitu</a:t>
            </a:r>
          </a:p>
          <a:p>
            <a:pPr>
              <a:buNone/>
            </a:pPr>
            <a:r>
              <a:rPr lang="cs-CZ" sz="2400" dirty="0" smtClean="0"/>
              <a:t>Chemická reakce metasomatózy probíhá za přítomnosti reaktivních roztoků</a:t>
            </a:r>
            <a:endParaRPr lang="cs-CZ" sz="24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4294967295"/>
          </p:nvPr>
        </p:nvSpPr>
        <p:spPr>
          <a:xfrm>
            <a:off x="179512" y="332656"/>
            <a:ext cx="8496944" cy="6480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cs-CZ" sz="4000" b="1" dirty="0" smtClean="0"/>
              <a:t>Minerály vzniklé </a:t>
            </a:r>
            <a:r>
              <a:rPr lang="cs-CZ" sz="4000" b="1" dirty="0" err="1" smtClean="0"/>
              <a:t>metasomaticky</a:t>
            </a:r>
            <a:r>
              <a:rPr lang="cs-CZ" sz="4000" b="1" dirty="0" smtClean="0"/>
              <a:t> a ložiska </a:t>
            </a:r>
            <a:r>
              <a:rPr lang="cs-CZ" sz="4000" b="1" dirty="0" err="1" smtClean="0"/>
              <a:t>metasomatická</a:t>
            </a:r>
            <a:endParaRPr lang="cs-CZ" sz="4000" b="1" dirty="0"/>
          </a:p>
        </p:txBody>
      </p:sp>
      <p:sp>
        <p:nvSpPr>
          <p:cNvPr id="10" name="Obdélník 9"/>
          <p:cNvSpPr/>
          <p:nvPr/>
        </p:nvSpPr>
        <p:spPr>
          <a:xfrm>
            <a:off x="251520" y="3573016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000" b="1" dirty="0" smtClean="0"/>
              <a:t>Minerály vzniklé zvětráváním</a:t>
            </a:r>
          </a:p>
          <a:p>
            <a:r>
              <a:rPr lang="cs-CZ" sz="2400" b="1" dirty="0" smtClean="0"/>
              <a:t>Zvětrávání podléhá většina minerálů</a:t>
            </a:r>
            <a:r>
              <a:rPr lang="cs-CZ" sz="2400" dirty="0" smtClean="0"/>
              <a:t>, výjimku tvoří  křemen</a:t>
            </a:r>
          </a:p>
          <a:p>
            <a:r>
              <a:rPr lang="cs-CZ" sz="2400" dirty="0" smtClean="0"/>
              <a:t>Zvětrávání dalo vznik </a:t>
            </a:r>
            <a:r>
              <a:rPr lang="cs-CZ" sz="2400" b="1" dirty="0" smtClean="0"/>
              <a:t>půdnímu pokryvu </a:t>
            </a:r>
            <a:r>
              <a:rPr lang="cs-CZ" sz="2400" dirty="0" smtClean="0"/>
              <a:t>– tedy základní podmínce suchozemského života</a:t>
            </a:r>
          </a:p>
          <a:p>
            <a:r>
              <a:rPr lang="cs-CZ" sz="2400" dirty="0" smtClean="0"/>
              <a:t>Nejznámější a nejdůležitější je zvětrávání </a:t>
            </a:r>
            <a:r>
              <a:rPr lang="cs-CZ" sz="2400" b="1" dirty="0" smtClean="0"/>
              <a:t>živců a dalších křemičitanů na jílové materiály</a:t>
            </a:r>
            <a:endParaRPr lang="cs-CZ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Minerály vzniklé činností organismů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dirty="0" smtClean="0"/>
              <a:t>Kořínky rostlin svým chemismem ovlivňují chemické reakce ve svém blízkém okolí</a:t>
            </a:r>
          </a:p>
          <a:p>
            <a:pPr>
              <a:buNone/>
            </a:pPr>
            <a:r>
              <a:rPr lang="cs-CZ" dirty="0" smtClean="0"/>
              <a:t>Ukládání nespotřebovaných látek v těle rostlin: v listech hydroxidy </a:t>
            </a:r>
            <a:r>
              <a:rPr lang="cs-CZ" b="1" dirty="0" smtClean="0"/>
              <a:t>manganu</a:t>
            </a:r>
            <a:r>
              <a:rPr lang="cs-CZ" dirty="0" smtClean="0"/>
              <a:t>, ve dřevě shluky </a:t>
            </a:r>
            <a:r>
              <a:rPr lang="cs-CZ" b="1" dirty="0" smtClean="0"/>
              <a:t>opálu</a:t>
            </a:r>
          </a:p>
          <a:p>
            <a:pPr>
              <a:buNone/>
            </a:pPr>
            <a:r>
              <a:rPr lang="cs-CZ" dirty="0" smtClean="0"/>
              <a:t>Bakterie železité – přeměňují železo (dvojmocné na trojmocné – načervenalé  potahy hydroxidu železitého v pramenech a rašeliništích</a:t>
            </a:r>
          </a:p>
          <a:p>
            <a:pPr>
              <a:buNone/>
            </a:pPr>
            <a:r>
              <a:rPr lang="cs-CZ" b="1" dirty="0" smtClean="0"/>
              <a:t>Apatit</a:t>
            </a:r>
            <a:r>
              <a:rPr lang="cs-CZ" dirty="0" smtClean="0"/>
              <a:t> v kostech savců a ptáků</a:t>
            </a:r>
          </a:p>
          <a:p>
            <a:pPr>
              <a:buNone/>
            </a:pPr>
            <a:r>
              <a:rPr lang="cs-CZ" dirty="0" smtClean="0"/>
              <a:t>Vápenité schránky prvoků, korálů, měkkýšů, skořápky ptáků – </a:t>
            </a:r>
            <a:r>
              <a:rPr lang="cs-CZ" b="1" dirty="0" smtClean="0"/>
              <a:t>uhličitan vápenatý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</TotalTime>
  <Words>865</Words>
  <Application>Microsoft Office PowerPoint</Application>
  <PresentationFormat>Předvádění na obrazovce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Vymezení termínů</vt:lpstr>
      <vt:lpstr>Minerály vzniklé z magmatu –  ložiska magmatického původu</vt:lpstr>
      <vt:lpstr>Minerály vzniklé srážením roztoků –  ložiska hydrotermální</vt:lpstr>
      <vt:lpstr>Minerály a ložiska vzniklá metamorfózou</vt:lpstr>
      <vt:lpstr>Minerály vzniklé sedimentací–  ložiska sedimentárního původu</vt:lpstr>
      <vt:lpstr>Snímek 8</vt:lpstr>
      <vt:lpstr>Minerály vzniklé činností organismů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46</cp:revision>
  <dcterms:created xsi:type="dcterms:W3CDTF">2013-01-11T17:05:52Z</dcterms:created>
  <dcterms:modified xsi:type="dcterms:W3CDTF">2013-03-19T17:57:58Z</dcterms:modified>
</cp:coreProperties>
</file>