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3" r:id="rId3"/>
    <p:sldId id="268" r:id="rId4"/>
    <p:sldId id="264" r:id="rId5"/>
    <p:sldId id="258" r:id="rId6"/>
    <p:sldId id="259" r:id="rId7"/>
    <p:sldId id="269" r:id="rId8"/>
    <p:sldId id="261" r:id="rId9"/>
    <p:sldId id="262" r:id="rId10"/>
    <p:sldId id="260" r:id="rId11"/>
    <p:sldId id="265" r:id="rId12"/>
    <p:sldId id="266" r:id="rId13"/>
    <p:sldId id="267" r:id="rId14"/>
    <p:sldId id="270" r:id="rId15"/>
    <p:sldId id="271" r:id="rId16"/>
    <p:sldId id="257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cs.wikipedia.org/wiki/B%C5%99idlice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cs.wikipedia.org/wiki/Fylit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cs.wikipedia.org/wiki/Svor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cs.wikipedia.org/wiki/Pararula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cs.wikipedia.org/wiki/Mramor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eb.natur.cuni.cz/ugmnz/mineral/" TargetMode="External"/><Relationship Id="rId2" Type="http://schemas.openxmlformats.org/officeDocument/2006/relationships/hyperlink" Target="http://www.zatlanka.cz/vyukove-materia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.muni.cz/do/1499/el/estud/pedf/js07/mineraly/materialy/pages/predmluva.html" TargetMode="External"/><Relationship Id="rId5" Type="http://schemas.openxmlformats.org/officeDocument/2006/relationships/hyperlink" Target="http://www.sci.muni.cz/mineralogie/" TargetMode="External"/><Relationship Id="rId4" Type="http://schemas.openxmlformats.org/officeDocument/2006/relationships/hyperlink" Target="http://geologie.vsb.cz/mineralogie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cs.wikipedia.org/wiki/Svor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87624" y="3717032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VY_32_INOVACE_2607</a:t>
            </a:r>
          </a:p>
          <a:p>
            <a:pPr algn="ctr"/>
            <a:r>
              <a:rPr lang="cs-CZ" sz="4000" b="1" dirty="0"/>
              <a:t>Přeměněné horniny, horninový cyklus a koloběh látek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60648"/>
            <a:ext cx="88204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000" b="1" dirty="0" smtClean="0"/>
              <a:t>Jak to vidí studenti – horninový cyklus</a:t>
            </a:r>
            <a:br>
              <a:rPr lang="cs-CZ" sz="4000" b="1" dirty="0" smtClean="0"/>
            </a:br>
            <a:r>
              <a:rPr lang="cs-CZ" sz="2400" b="1" dirty="0" smtClean="0"/>
              <a:t>Autorka: Terezka </a:t>
            </a:r>
            <a:r>
              <a:rPr lang="cs-CZ" sz="2400" b="1" dirty="0" err="1" smtClean="0"/>
              <a:t>Rajnišová</a:t>
            </a:r>
            <a:r>
              <a:rPr lang="cs-CZ" sz="2400" b="1" dirty="0" smtClean="0"/>
              <a:t>, 2013</a:t>
            </a:r>
            <a:endParaRPr lang="cs-CZ" sz="2400" dirty="0"/>
          </a:p>
        </p:txBody>
      </p:sp>
      <p:pic>
        <p:nvPicPr>
          <p:cNvPr id="3" name="Obrázek 2" descr="rajnisovahorninovycykl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060848"/>
            <a:ext cx="6515100" cy="412394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cs-CZ" b="1" dirty="0" smtClean="0"/>
              <a:t>Břidlice</a:t>
            </a:r>
            <a:endParaRPr lang="cs-CZ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4294967295"/>
          </p:nvPr>
        </p:nvSpPr>
        <p:spPr>
          <a:xfrm>
            <a:off x="251520" y="1340768"/>
            <a:ext cx="4824536" cy="504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000" dirty="0" smtClean="0">
                <a:hlinkClick r:id="rId2"/>
              </a:rPr>
              <a:t>http://cs.wikipedia.org/wiki/B%C5%99idlice</a:t>
            </a:r>
            <a:endParaRPr lang="cs-CZ" sz="2000" dirty="0" smtClean="0"/>
          </a:p>
          <a:p>
            <a:pPr>
              <a:buNone/>
            </a:pPr>
            <a:endParaRPr lang="cs-CZ" sz="2000" dirty="0"/>
          </a:p>
        </p:txBody>
      </p:sp>
      <p:pic>
        <p:nvPicPr>
          <p:cNvPr id="7" name="Obrázek 6" descr="brid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844824"/>
            <a:ext cx="4572000" cy="3733800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4499992" y="1988840"/>
            <a:ext cx="42484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sz="2400" dirty="0" smtClean="0"/>
              <a:t>Nejnižší stupeň přeměny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V břidlicích jsou zachované fosilie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Šedá, šedočerná, zelenošedá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Štípatelná velmi dobře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Vzniká z jílů, hlín a jílovců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V ČR se vyskytuje na území </a:t>
            </a:r>
            <a:r>
              <a:rPr lang="cs-CZ" sz="2400" dirty="0" err="1" smtClean="0"/>
              <a:t>Barrandienu</a:t>
            </a:r>
            <a:r>
              <a:rPr lang="cs-CZ" sz="2400" dirty="0" smtClean="0"/>
              <a:t> – oblast mezi Plzní a Prahou</a:t>
            </a:r>
            <a:endParaRPr lang="cs-CZ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Fylit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000" dirty="0" smtClean="0">
                <a:hlinkClick r:id="rId2"/>
              </a:rPr>
              <a:t>http://cs.wikipedia.org/wiki/Fylit</a:t>
            </a:r>
            <a:endParaRPr lang="cs-CZ" sz="2000" dirty="0" smtClean="0"/>
          </a:p>
          <a:p>
            <a:pPr>
              <a:buNone/>
            </a:pPr>
            <a:endParaRPr lang="cs-CZ" sz="2000" dirty="0"/>
          </a:p>
        </p:txBody>
      </p:sp>
      <p:pic>
        <p:nvPicPr>
          <p:cNvPr id="5" name="Zástupný symbol pro obsah 4" descr="fylit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9551" y="1628800"/>
            <a:ext cx="3690715" cy="3024336"/>
          </a:xfrm>
        </p:spPr>
      </p:pic>
      <p:pic>
        <p:nvPicPr>
          <p:cNvPr id="6" name="Obrázek 5" descr="fylitmikr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1628800"/>
            <a:ext cx="4067944" cy="3050958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395536" y="4653136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sz="2400" dirty="0" smtClean="0"/>
              <a:t>Šedá barva se zelenavým odstínem, jemnozrnná, břidličnatá stavba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Složen z křemene, muskovitu a živce 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V ČR se vyskytují na Plzeňsku, v Krušných horách, v Jeseníkách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Využívá se na obklady, přísady do izolačních hmot a keramiky</a:t>
            </a:r>
            <a:endParaRPr lang="cs-CZ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cs-CZ" b="1" dirty="0" smtClean="0"/>
              <a:t>Svor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4294967295"/>
          </p:nvPr>
        </p:nvSpPr>
        <p:spPr>
          <a:xfrm>
            <a:off x="251520" y="1340769"/>
            <a:ext cx="4038600" cy="4320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000" dirty="0" smtClean="0">
                <a:hlinkClick r:id="rId2"/>
              </a:rPr>
              <a:t>http://cs.wikipedia.org/wiki/Svor</a:t>
            </a:r>
            <a:endParaRPr lang="cs-CZ" sz="2000" dirty="0" smtClean="0"/>
          </a:p>
          <a:p>
            <a:pPr>
              <a:buNone/>
            </a:pPr>
            <a:endParaRPr lang="cs-CZ" sz="2000" dirty="0"/>
          </a:p>
        </p:txBody>
      </p:sp>
      <p:pic>
        <p:nvPicPr>
          <p:cNvPr id="5" name="Obrázek 4" descr="sv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1" y="1772816"/>
            <a:ext cx="4992554" cy="3744416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5508104" y="1844824"/>
            <a:ext cx="33123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sz="2400" dirty="0" smtClean="0"/>
              <a:t>Bělošedý, šedý,nažloutlý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Drobně zrnitý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Z křemene a muskovitu, někdy i biotit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Střední stupeň přeměny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V ČR se vyskytuje hlavně v Krušných horách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Stavební kámen – na cesty</a:t>
            </a:r>
            <a:endParaRPr lang="cs-CZ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Pararuly a </a:t>
            </a:r>
            <a:r>
              <a:rPr lang="cs-CZ" b="1" dirty="0" err="1" smtClean="0"/>
              <a:t>ortoruly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sz="2000" dirty="0" smtClean="0">
                <a:hlinkClick r:id="rId2"/>
              </a:rPr>
              <a:t>http://cs.wikipedia.org/wiki/Pararula</a:t>
            </a:r>
            <a:endParaRPr lang="cs-CZ" sz="2000" dirty="0" smtClean="0"/>
          </a:p>
          <a:p>
            <a:pPr>
              <a:buNone/>
            </a:pPr>
            <a:endParaRPr lang="cs-CZ" sz="2000" dirty="0"/>
          </a:p>
        </p:txBody>
      </p:sp>
      <p:pic>
        <p:nvPicPr>
          <p:cNvPr id="5" name="Zástupný symbol pro obsah 4" descr="pararul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9552" y="2276872"/>
            <a:ext cx="4038600" cy="2736304"/>
          </a:xfrm>
        </p:spPr>
      </p:pic>
      <p:sp>
        <p:nvSpPr>
          <p:cNvPr id="6" name="TextovéPole 5"/>
          <p:cNvSpPr txBox="1"/>
          <p:nvPr/>
        </p:nvSpPr>
        <p:spPr>
          <a:xfrm>
            <a:off x="4932040" y="1484784"/>
            <a:ext cx="381642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sz="2400" dirty="0" smtClean="0"/>
              <a:t>Ruly jsou metamorfované horniny </a:t>
            </a:r>
            <a:r>
              <a:rPr lang="cs-CZ" sz="2400" b="1" dirty="0" smtClean="0"/>
              <a:t>nejvyšší přeměny</a:t>
            </a:r>
          </a:p>
          <a:p>
            <a:pPr>
              <a:buFont typeface="Arial" pitchFamily="34" charset="0"/>
              <a:buChar char="•"/>
            </a:pPr>
            <a:r>
              <a:rPr lang="cs-CZ" sz="2400" b="1" dirty="0" smtClean="0"/>
              <a:t>Pararuly</a:t>
            </a:r>
            <a:r>
              <a:rPr lang="cs-CZ" sz="2400" dirty="0" smtClean="0"/>
              <a:t> vznikají z </a:t>
            </a:r>
            <a:r>
              <a:rPr lang="cs-CZ" sz="2400" b="1" dirty="0" smtClean="0"/>
              <a:t>usazených </a:t>
            </a:r>
            <a:r>
              <a:rPr lang="cs-CZ" sz="2400" dirty="0" smtClean="0"/>
              <a:t>hornin, mají větší podíl slíd</a:t>
            </a:r>
          </a:p>
          <a:p>
            <a:pPr>
              <a:buFont typeface="Arial" pitchFamily="34" charset="0"/>
              <a:buChar char="•"/>
            </a:pPr>
            <a:r>
              <a:rPr lang="cs-CZ" sz="2400" b="1" dirty="0" err="1" smtClean="0"/>
              <a:t>Ortoruly</a:t>
            </a:r>
            <a:r>
              <a:rPr lang="cs-CZ" sz="2400" b="1" dirty="0" smtClean="0"/>
              <a:t> </a:t>
            </a:r>
            <a:r>
              <a:rPr lang="cs-CZ" sz="2400" dirty="0" smtClean="0"/>
              <a:t>vznikají z </a:t>
            </a:r>
            <a:r>
              <a:rPr lang="cs-CZ" sz="2400" b="1" dirty="0" smtClean="0"/>
              <a:t>magmatických </a:t>
            </a:r>
            <a:r>
              <a:rPr lang="cs-CZ" sz="2400" dirty="0" smtClean="0"/>
              <a:t>hornin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Zrnité horniny, od světlých po tmavé barvy, na některých jsou viditelné bílé páskování - </a:t>
            </a:r>
            <a:r>
              <a:rPr lang="cs-CZ" sz="2400" b="1" dirty="0" err="1" smtClean="0"/>
              <a:t>migmatit</a:t>
            </a:r>
            <a:endParaRPr lang="cs-CZ" sz="2400" b="1" dirty="0" smtClean="0"/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Stavební kámen, štěrk</a:t>
            </a:r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cs-CZ" b="1" dirty="0" smtClean="0"/>
              <a:t>Mramor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4294967295"/>
          </p:nvPr>
        </p:nvSpPr>
        <p:spPr>
          <a:xfrm>
            <a:off x="251520" y="1412776"/>
            <a:ext cx="4038600" cy="460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000" dirty="0" smtClean="0">
                <a:hlinkClick r:id="rId2"/>
              </a:rPr>
              <a:t>http://cs.wikipedia.org/wiki/Mramor</a:t>
            </a:r>
            <a:endParaRPr lang="cs-CZ" sz="2000" dirty="0" smtClean="0"/>
          </a:p>
          <a:p>
            <a:pPr>
              <a:buNone/>
            </a:pPr>
            <a:endParaRPr lang="cs-CZ" sz="2000" dirty="0"/>
          </a:p>
        </p:txBody>
      </p:sp>
      <p:pic>
        <p:nvPicPr>
          <p:cNvPr id="5" name="Zástupný symbol pro obsah 4" descr="mramor1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323528" y="1988840"/>
            <a:ext cx="4038600" cy="3398837"/>
          </a:xfrm>
        </p:spPr>
      </p:pic>
      <p:sp>
        <p:nvSpPr>
          <p:cNvPr id="6" name="TextovéPole 5"/>
          <p:cNvSpPr txBox="1"/>
          <p:nvPr/>
        </p:nvSpPr>
        <p:spPr>
          <a:xfrm>
            <a:off x="4716016" y="1628800"/>
            <a:ext cx="36724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sz="2400" dirty="0" smtClean="0"/>
              <a:t>Bílý, šedý až růžový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Stejnoměrně zrnitý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V ČR se vyskytuje např. na </a:t>
            </a:r>
            <a:r>
              <a:rPr lang="cs-CZ" sz="2400" dirty="0" err="1" smtClean="0"/>
              <a:t>Sušicku</a:t>
            </a:r>
            <a:r>
              <a:rPr lang="cs-CZ" sz="2400" dirty="0" smtClean="0"/>
              <a:t>, </a:t>
            </a:r>
            <a:r>
              <a:rPr lang="cs-CZ" sz="2400" dirty="0" err="1" smtClean="0"/>
              <a:t>Krumlovsku</a:t>
            </a:r>
            <a:r>
              <a:rPr lang="cs-CZ" sz="2400" dirty="0" smtClean="0"/>
              <a:t>, na Moravě v Jeseníkách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Stavební kámen, dekorační </a:t>
            </a:r>
            <a:r>
              <a:rPr lang="cs-CZ" sz="2400" dirty="0" err="1" smtClean="0"/>
              <a:t>káman</a:t>
            </a:r>
            <a:r>
              <a:rPr lang="cs-CZ" sz="2400" dirty="0" smtClean="0"/>
              <a:t>, sochařský materiál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Antické památky – např. </a:t>
            </a:r>
            <a:r>
              <a:rPr lang="cs-CZ" sz="2400" dirty="0" err="1" smtClean="0"/>
              <a:t>Parthenon</a:t>
            </a:r>
            <a:endParaRPr lang="cs-CZ" sz="2400" dirty="0" smtClean="0"/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V Berouně je z mramoru portál Muzea Českého krasu</a:t>
            </a:r>
          </a:p>
          <a:p>
            <a:pPr>
              <a:buFont typeface="Arial" pitchFamily="34" charset="0"/>
              <a:buChar char="•"/>
            </a:pPr>
            <a:endParaRPr lang="cs-CZ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err="1"/>
              <a:t>Cílek</a:t>
            </a:r>
            <a:r>
              <a:rPr lang="cs-CZ" dirty="0"/>
              <a:t>, V. a kolektiv: Přírodopis IV., </a:t>
            </a:r>
            <a:r>
              <a:rPr lang="cs-CZ" dirty="0" err="1"/>
              <a:t>Scientia</a:t>
            </a:r>
            <a:r>
              <a:rPr lang="cs-CZ" dirty="0"/>
              <a:t>, Praha 2000</a:t>
            </a:r>
          </a:p>
          <a:p>
            <a:r>
              <a:rPr lang="cs-CZ" dirty="0" err="1"/>
              <a:t>Šnaidauf</a:t>
            </a:r>
            <a:r>
              <a:rPr lang="cs-CZ" dirty="0"/>
              <a:t>, .E.: Přírodní zajímavosti okresu Beroun, Středisko služby škole, Beroun </a:t>
            </a:r>
            <a:r>
              <a:rPr lang="cs-CZ" dirty="0" smtClean="0"/>
              <a:t>2000</a:t>
            </a:r>
          </a:p>
          <a:p>
            <a:r>
              <a:rPr lang="cs-CZ" dirty="0" smtClean="0"/>
              <a:t>Jelínek</a:t>
            </a:r>
            <a:r>
              <a:rPr lang="cs-CZ" dirty="0"/>
              <a:t>, J. a </a:t>
            </a:r>
            <a:r>
              <a:rPr lang="cs-CZ" dirty="0" err="1"/>
              <a:t>Zicháček</a:t>
            </a:r>
            <a:r>
              <a:rPr lang="cs-CZ" dirty="0"/>
              <a:t>, V.: Biologie pro gymnázia. Nakladatelství </a:t>
            </a:r>
            <a:r>
              <a:rPr lang="cs-CZ" dirty="0" smtClean="0"/>
              <a:t>Olomouc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zatlanka.cz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vyukove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materialy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http://web.</a:t>
            </a:r>
            <a:r>
              <a:rPr lang="cs-CZ" dirty="0" err="1" smtClean="0">
                <a:hlinkClick r:id="rId3"/>
              </a:rPr>
              <a:t>natur.cuni.cz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ugmnz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mineral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http://geologie.</a:t>
            </a:r>
            <a:r>
              <a:rPr lang="cs-CZ" dirty="0" err="1" smtClean="0">
                <a:hlinkClick r:id="rId4"/>
              </a:rPr>
              <a:t>vsb.cz</a:t>
            </a:r>
            <a:r>
              <a:rPr lang="cs-CZ" dirty="0" smtClean="0">
                <a:hlinkClick r:id="rId4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sci.muni.cz</a:t>
            </a:r>
            <a:r>
              <a:rPr lang="cs-CZ" dirty="0" smtClean="0">
                <a:hlinkClick r:id="rId5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http://is.muni.cz/do/1499/el/estud/pedf/js07/mineraly/materialy/pages/predmluva.html</a:t>
            </a:r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323528" y="1268760"/>
            <a:ext cx="4211960" cy="442108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cs-CZ" dirty="0" smtClean="0"/>
              <a:t>Metamorfóza (přeměna) - regionální a kontaktní, magma, čas, teplota, tlak, hloubka, fylit, svor, </a:t>
            </a:r>
            <a:r>
              <a:rPr lang="cs-CZ" dirty="0" err="1" smtClean="0"/>
              <a:t>ortoruly</a:t>
            </a:r>
            <a:r>
              <a:rPr lang="cs-CZ" dirty="0" smtClean="0"/>
              <a:t>, pararuly, mramor, zvětrávání, eroze, sedimentace, horninový cyklus</a:t>
            </a:r>
          </a:p>
          <a:p>
            <a:pPr>
              <a:buNone/>
            </a:pPr>
            <a:r>
              <a:rPr lang="cs-CZ" sz="2000" dirty="0" smtClean="0">
                <a:hlinkClick r:id="rId2"/>
              </a:rPr>
              <a:t>http://cs.wikipedia.org/wiki/Svor</a:t>
            </a:r>
            <a:endParaRPr lang="cs-CZ" sz="2000" dirty="0" smtClean="0"/>
          </a:p>
          <a:p>
            <a:pPr>
              <a:buNone/>
            </a:pPr>
            <a:endParaRPr lang="cs-CZ" sz="2000" dirty="0"/>
          </a:p>
        </p:txBody>
      </p:sp>
      <p:pic>
        <p:nvPicPr>
          <p:cNvPr id="4" name="Obrázek 3" descr="sv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268760"/>
            <a:ext cx="4085167" cy="4176464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827584" y="5661248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„Žula, rula, svor – to je kámen hor“</a:t>
            </a:r>
            <a:endParaRPr lang="cs-CZ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Metamorfóza hornin - přeměna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Podmínky přeměny: tlak, teplota, čas, hloubka</a:t>
            </a:r>
          </a:p>
          <a:p>
            <a:r>
              <a:rPr lang="cs-CZ" dirty="0" smtClean="0"/>
              <a:t>Dochází ke změnám ve stavbě původních hornin – magmatických, usazených i již v minulosti přeměněných</a:t>
            </a:r>
          </a:p>
          <a:p>
            <a:r>
              <a:rPr lang="cs-CZ" dirty="0" smtClean="0"/>
              <a:t>Přeměně často předchází horotvorná a vulkanická  činnost (rozlámání zemské kůry, pronikání magmatu po puklinách, tlaky a tahy v různých hloubkách zemské kůry)</a:t>
            </a:r>
          </a:p>
          <a:p>
            <a:r>
              <a:rPr lang="cs-CZ" dirty="0" smtClean="0"/>
              <a:t>Stavba kontaktně přeměněných hornin je všesměrná (hlavní faktor je teplota)</a:t>
            </a:r>
          </a:p>
          <a:p>
            <a:r>
              <a:rPr lang="cs-CZ" dirty="0" smtClean="0"/>
              <a:t>Stavba regionálně přeměněných hornin vykazuje rovnoběžné linie a plochy jednotlivých minerálů – páskování, břidličnatost (hlavní faktor tlak)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cs-CZ" b="1" dirty="0" smtClean="0"/>
              <a:t>Metamorfóza kontaktní</a:t>
            </a:r>
            <a:endParaRPr lang="cs-CZ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4294967295"/>
          </p:nvPr>
        </p:nvSpPr>
        <p:spPr>
          <a:xfrm>
            <a:off x="467544" y="1268760"/>
            <a:ext cx="8229600" cy="4857403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Probíhá v blízkosti velkých magmatických těles (</a:t>
            </a:r>
            <a:r>
              <a:rPr lang="cs-CZ" dirty="0" smtClean="0"/>
              <a:t>plutonů</a:t>
            </a:r>
            <a:r>
              <a:rPr lang="cs-CZ" dirty="0" smtClean="0"/>
              <a:t>) a vulkanických žil</a:t>
            </a:r>
          </a:p>
          <a:p>
            <a:r>
              <a:rPr lang="cs-CZ" dirty="0" smtClean="0"/>
              <a:t>Zvláštní případ – požáry uhelných slojí – vznikají vypálené horniny</a:t>
            </a:r>
          </a:p>
          <a:p>
            <a:r>
              <a:rPr lang="cs-CZ" dirty="0" smtClean="0"/>
              <a:t>Přeměna se týká řádově několika stovek metrů, vzdálenost od tepelného zdroje snižuje stupeň přeměny</a:t>
            </a:r>
          </a:p>
          <a:p>
            <a:r>
              <a:rPr lang="cs-CZ" dirty="0" smtClean="0"/>
              <a:t>Na území ČR  - </a:t>
            </a:r>
            <a:r>
              <a:rPr lang="cs-CZ" dirty="0" err="1" smtClean="0"/>
              <a:t>Říčansko</a:t>
            </a:r>
            <a:r>
              <a:rPr lang="cs-CZ" dirty="0" smtClean="0"/>
              <a:t> (středočeský pluton) a Českomoravská vrchovina (</a:t>
            </a:r>
            <a:r>
              <a:rPr lang="cs-CZ" dirty="0" err="1" smtClean="0"/>
              <a:t>moldanubický</a:t>
            </a:r>
            <a:r>
              <a:rPr lang="cs-CZ" dirty="0" smtClean="0"/>
              <a:t> pluton)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61156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Jak to vidí studenti – kontaktní přeměna</a:t>
            </a:r>
            <a:br>
              <a:rPr lang="cs-CZ" b="1" dirty="0" smtClean="0"/>
            </a:br>
            <a:r>
              <a:rPr lang="cs-CZ" sz="2700" b="1" dirty="0" smtClean="0"/>
              <a:t>Autorka: Terezka </a:t>
            </a:r>
            <a:r>
              <a:rPr lang="cs-CZ" sz="2700" b="1" dirty="0" err="1" smtClean="0"/>
              <a:t>Rajnišová</a:t>
            </a:r>
            <a:r>
              <a:rPr lang="cs-CZ" sz="2700" b="1" dirty="0" smtClean="0"/>
              <a:t>, 2013</a:t>
            </a:r>
            <a:endParaRPr lang="cs-CZ" sz="2700" b="1" dirty="0"/>
          </a:p>
        </p:txBody>
      </p:sp>
      <p:pic>
        <p:nvPicPr>
          <p:cNvPr id="4" name="Obrázek 3" descr="rajnisovapremena 001_kontakt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916832"/>
            <a:ext cx="8600709" cy="42701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1520" y="548680"/>
            <a:ext cx="8892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000" b="1" dirty="0" smtClean="0"/>
              <a:t>Jak to vidí studenti – kontaktní přeměna</a:t>
            </a:r>
            <a:br>
              <a:rPr lang="cs-CZ" sz="4000" b="1" dirty="0" smtClean="0"/>
            </a:br>
            <a:r>
              <a:rPr lang="cs-CZ" sz="2400" b="1" dirty="0" smtClean="0"/>
              <a:t>Autorka: Anička Votrubová, 2013</a:t>
            </a:r>
            <a:endParaRPr lang="cs-CZ" sz="2400" dirty="0"/>
          </a:p>
        </p:txBody>
      </p:sp>
      <p:pic>
        <p:nvPicPr>
          <p:cNvPr id="3" name="Obrázek 2" descr="votrubova8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691640"/>
            <a:ext cx="6967728" cy="51663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Regionální metamorfóza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Vznikají na rozsáhlých územích v souvislosti s </a:t>
            </a:r>
            <a:r>
              <a:rPr lang="cs-CZ" b="1" dirty="0" smtClean="0"/>
              <a:t>velkými vrásněními </a:t>
            </a:r>
            <a:r>
              <a:rPr lang="cs-CZ" dirty="0" smtClean="0"/>
              <a:t>(kaledonské, variské, </a:t>
            </a:r>
            <a:r>
              <a:rPr lang="cs-CZ" dirty="0" err="1" smtClean="0"/>
              <a:t>alpinské</a:t>
            </a:r>
            <a:r>
              <a:rPr lang="cs-CZ" dirty="0" smtClean="0"/>
              <a:t>) – ponoření velkých bloků do hloubky, velké tlaky při pohybech zemských ker a vystoupení magmatu do těsné blízkosti kůry</a:t>
            </a:r>
          </a:p>
          <a:p>
            <a:r>
              <a:rPr lang="cs-CZ" dirty="0" smtClean="0"/>
              <a:t>Vznikají tak celá pohoří - přeměna hornin v období třetihor ve většině pohraničních hor České republiky</a:t>
            </a:r>
          </a:p>
          <a:p>
            <a:r>
              <a:rPr lang="cs-CZ" dirty="0" smtClean="0"/>
              <a:t>Nejčastější metamorfované horniny jsou podle stupně přeměny – břidlice, fylity, svory, ruly (</a:t>
            </a:r>
            <a:r>
              <a:rPr lang="cs-CZ" dirty="0" err="1" smtClean="0"/>
              <a:t>ortoruly</a:t>
            </a:r>
            <a:r>
              <a:rPr lang="cs-CZ" dirty="0" smtClean="0"/>
              <a:t>, pararuly) a mramory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1520" y="404664"/>
            <a:ext cx="856895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000" b="1" dirty="0" smtClean="0"/>
              <a:t>Jak to vidí studenti – stupně přeměny vzhledem k hloubce, tlaku a teplotě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2400" b="1" dirty="0" smtClean="0"/>
              <a:t>Autorka: Terezka </a:t>
            </a:r>
            <a:r>
              <a:rPr lang="cs-CZ" sz="2400" b="1" dirty="0" err="1" smtClean="0"/>
              <a:t>Rajnišová</a:t>
            </a:r>
            <a:r>
              <a:rPr lang="cs-CZ" sz="2400" b="1" dirty="0" smtClean="0"/>
              <a:t>, 2013</a:t>
            </a:r>
            <a:endParaRPr lang="cs-CZ" sz="2400" dirty="0"/>
          </a:p>
        </p:txBody>
      </p:sp>
      <p:pic>
        <p:nvPicPr>
          <p:cNvPr id="3" name="Obrázek 2" descr="rajnisovapremenaajejistup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04864"/>
            <a:ext cx="9144000" cy="417646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rajnisovawegener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45431"/>
            <a:ext cx="9144000" cy="5112569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0" y="404664"/>
            <a:ext cx="9144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/>
              <a:t>Jak to vidí studenti – horninový cyklus</a:t>
            </a:r>
          </a:p>
          <a:p>
            <a:pPr algn="ctr"/>
            <a:r>
              <a:rPr lang="cs-CZ" sz="2400" b="1" dirty="0" smtClean="0"/>
              <a:t>Autorka: Terezka </a:t>
            </a:r>
            <a:r>
              <a:rPr lang="cs-CZ" sz="2400" b="1" dirty="0" err="1" smtClean="0"/>
              <a:t>Rajnišová</a:t>
            </a:r>
            <a:r>
              <a:rPr lang="cs-CZ" sz="2400" b="1" dirty="0" smtClean="0"/>
              <a:t>, 2012</a:t>
            </a:r>
          </a:p>
          <a:p>
            <a:pPr algn="ctr"/>
            <a:r>
              <a:rPr lang="cs-CZ" sz="4000" b="1" dirty="0" smtClean="0"/>
              <a:t> </a:t>
            </a:r>
            <a:endParaRPr lang="cs-CZ" sz="4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627</Words>
  <Application>Microsoft Office PowerPoint</Application>
  <PresentationFormat>Předvádění na obrazovce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Metamorfóza hornin - přeměna</vt:lpstr>
      <vt:lpstr>Metamorfóza kontaktní</vt:lpstr>
      <vt:lpstr>Jak to vidí studenti – kontaktní přeměna Autorka: Terezka Rajnišová, 2013</vt:lpstr>
      <vt:lpstr>Snímek 6</vt:lpstr>
      <vt:lpstr>Regionální metamorfóza</vt:lpstr>
      <vt:lpstr>Snímek 8</vt:lpstr>
      <vt:lpstr>Snímek 9</vt:lpstr>
      <vt:lpstr>Snímek 10</vt:lpstr>
      <vt:lpstr>Břidlice</vt:lpstr>
      <vt:lpstr>Fylit</vt:lpstr>
      <vt:lpstr>Svor</vt:lpstr>
      <vt:lpstr>Pararuly a ortoruly</vt:lpstr>
      <vt:lpstr>Mramor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41</cp:revision>
  <dcterms:created xsi:type="dcterms:W3CDTF">2013-01-11T17:05:52Z</dcterms:created>
  <dcterms:modified xsi:type="dcterms:W3CDTF">2013-03-19T17:55:30Z</dcterms:modified>
</cp:coreProperties>
</file>