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57" r:id="rId2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 varScale="1">
        <p:scale>
          <a:sx n="66" d="100"/>
          <a:sy n="66" d="100"/>
        </p:scale>
        <p:origin x="-14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3.7.2013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geotech.fce.vutbr.cz/studium/geologie/skripta/SEDIMENT.htm" TargetMode="External"/><Relationship Id="rId2" Type="http://schemas.openxmlformats.org/officeDocument/2006/relationships/hyperlink" Target="http://atlas.horniny.sci.muni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cs.wikipedia.org/wiki/Slepenec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Sediment%C3%A1rn%C3%AD_hornina" TargetMode="External"/><Relationship Id="rId5" Type="http://schemas.openxmlformats.org/officeDocument/2006/relationships/hyperlink" Target="http://cs.wikipedia.org/wiki/Brekcie" TargetMode="Externa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s.wikipedia.org/wiki/B%C5%99idlice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s.wikipedia.org/wiki/Opuka" TargetMode="External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Kras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://cs.wikipedia.org/wiki/%C4%8Cern%C3%A9_uhl%C3%AD" TargetMode="External"/><Relationship Id="rId7" Type="http://schemas.openxmlformats.org/officeDocument/2006/relationships/image" Target="../media/image12.jpeg"/><Relationship Id="rId2" Type="http://schemas.openxmlformats.org/officeDocument/2006/relationships/hyperlink" Target="http://cs.wikipedia.org/wiki/Antraci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ed.muni.cz/wbio/studium/stud_mat/Mat-mat.htm" TargetMode="External"/><Relationship Id="rId5" Type="http://schemas.openxmlformats.org/officeDocument/2006/relationships/hyperlink" Target="http://www.google.cz/imgres?imgurl=http://" TargetMode="External"/><Relationship Id="rId4" Type="http://schemas.openxmlformats.org/officeDocument/2006/relationships/hyperlink" Target="http://cs.wikipedia.org/wiki/Uhl%C3%AD" TargetMode="External"/><Relationship Id="rId9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cs.wikipedia.org/wiki/Buli%C5%BEn%C3%ADk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cs.wikipedia.org/wiki/Travertin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smtClean="0">
                <a:latin typeface="Times New Roman" pitchFamily="18" charset="0"/>
                <a:cs typeface="Times New Roman" pitchFamily="18" charset="0"/>
              </a:rPr>
              <a:t>VY_32_INOVACE_2606</a:t>
            </a:r>
            <a:endParaRPr lang="cs-CZ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4000" b="1" dirty="0"/>
              <a:t>Zvětrávání, eroze a usazené horniny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Eroze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Zvětralý materiál podléhá procesu přemísťování (</a:t>
            </a:r>
            <a:r>
              <a:rPr lang="cs-CZ" sz="3600" b="1" dirty="0" smtClean="0"/>
              <a:t>transportu</a:t>
            </a:r>
            <a:r>
              <a:rPr lang="cs-CZ" sz="3600" dirty="0" smtClean="0"/>
              <a:t>), který nazýváme </a:t>
            </a:r>
            <a:r>
              <a:rPr lang="cs-CZ" sz="3600" b="1" dirty="0" smtClean="0"/>
              <a:t>eroze</a:t>
            </a:r>
          </a:p>
          <a:p>
            <a:r>
              <a:rPr lang="cs-CZ" sz="3600" dirty="0" smtClean="0"/>
              <a:t>Výsledkem je </a:t>
            </a:r>
            <a:r>
              <a:rPr lang="cs-CZ" sz="3600" b="1" dirty="0" smtClean="0"/>
              <a:t>ukládání materiálu </a:t>
            </a:r>
            <a:r>
              <a:rPr lang="cs-CZ" sz="3600" dirty="0" smtClean="0"/>
              <a:t>na nová místa a tam vznikají </a:t>
            </a:r>
            <a:r>
              <a:rPr lang="cs-CZ" sz="3600" b="1" dirty="0" smtClean="0"/>
              <a:t>sedimentární (usazené) horniny</a:t>
            </a:r>
          </a:p>
          <a:p>
            <a:r>
              <a:rPr lang="cs-CZ" sz="3600" dirty="0" smtClean="0"/>
              <a:t>Hlavní erozní síly jsou</a:t>
            </a:r>
            <a:r>
              <a:rPr lang="cs-CZ" sz="3600" b="1" dirty="0" smtClean="0"/>
              <a:t> voda</a:t>
            </a:r>
            <a:r>
              <a:rPr lang="cs-CZ" sz="3600" dirty="0" smtClean="0"/>
              <a:t>, </a:t>
            </a:r>
            <a:r>
              <a:rPr lang="cs-CZ" sz="3600" b="1" dirty="0" smtClean="0"/>
              <a:t>vítr a led</a:t>
            </a:r>
            <a:endParaRPr lang="cs-CZ" sz="3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Vodní eroze - říční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323528" y="141277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sz="2800" dirty="0" smtClean="0"/>
              <a:t>	</a:t>
            </a:r>
            <a:r>
              <a:rPr lang="cs-CZ" sz="2800" b="1" dirty="0" smtClean="0"/>
              <a:t>Horní tok řeky</a:t>
            </a:r>
          </a:p>
          <a:p>
            <a:pPr lvl="1">
              <a:buNone/>
            </a:pPr>
            <a:r>
              <a:rPr lang="cs-CZ" dirty="0" smtClean="0"/>
              <a:t>Největší erozní schopnost, unáší i velké balvany, vyrývá koryto (kaňony, úzké soutěsky)</a:t>
            </a:r>
            <a:r>
              <a:rPr lang="cs-CZ" b="1" dirty="0" smtClean="0"/>
              <a:t> ve tvaru V</a:t>
            </a:r>
            <a:r>
              <a:rPr lang="cs-CZ" dirty="0" smtClean="0"/>
              <a:t>, překonává strmé skalní stupně vytváří</a:t>
            </a:r>
            <a:r>
              <a:rPr lang="cs-CZ" b="1" dirty="0" smtClean="0"/>
              <a:t> vodopády</a:t>
            </a:r>
          </a:p>
          <a:p>
            <a:pPr lvl="1">
              <a:buNone/>
            </a:pPr>
            <a:r>
              <a:rPr lang="cs-CZ" b="1" dirty="0" smtClean="0"/>
              <a:t>Střední tok řeky</a:t>
            </a:r>
          </a:p>
          <a:p>
            <a:pPr lvl="1">
              <a:buNone/>
            </a:pPr>
            <a:r>
              <a:rPr lang="cs-CZ" dirty="0" smtClean="0"/>
              <a:t>	Erozní schopnost klesá, tok se zpomaluje, překonává menší výškové rozdíly, vytváří </a:t>
            </a:r>
            <a:r>
              <a:rPr lang="cs-CZ" b="1" dirty="0" smtClean="0"/>
              <a:t>meandry </a:t>
            </a:r>
          </a:p>
          <a:p>
            <a:pPr lvl="1">
              <a:buNone/>
            </a:pPr>
            <a:r>
              <a:rPr lang="cs-CZ" b="1" dirty="0" smtClean="0"/>
              <a:t>Dolní tok</a:t>
            </a:r>
          </a:p>
          <a:p>
            <a:pPr lvl="1">
              <a:buNone/>
            </a:pPr>
            <a:r>
              <a:rPr lang="cs-CZ" dirty="0" smtClean="0"/>
              <a:t>Ukládání převažuje nad erozí, časté mísení mořské a říční vody(</a:t>
            </a:r>
            <a:r>
              <a:rPr lang="cs-CZ" b="1" dirty="0" smtClean="0"/>
              <a:t>brakické vody</a:t>
            </a:r>
            <a:r>
              <a:rPr lang="cs-CZ" dirty="0" smtClean="0"/>
              <a:t>), vzniká </a:t>
            </a:r>
            <a:r>
              <a:rPr lang="cs-CZ" b="1" dirty="0" smtClean="0"/>
              <a:t>delta</a:t>
            </a:r>
            <a:r>
              <a:rPr lang="cs-CZ" dirty="0" smtClean="0"/>
              <a:t>, silný proud nese říční materiál daleko do moře (přes šelf až ke kontinentálnímu svahu a vzniká </a:t>
            </a:r>
            <a:r>
              <a:rPr lang="cs-CZ" b="1" dirty="0" smtClean="0"/>
              <a:t>výplavový kužel </a:t>
            </a:r>
            <a:r>
              <a:rPr lang="cs-CZ" dirty="0" smtClean="0"/>
              <a:t>původně pevninských materiálů)</a:t>
            </a:r>
          </a:p>
          <a:p>
            <a:pPr lvl="1">
              <a:buNone/>
            </a:pPr>
            <a:endParaRPr lang="cs-CZ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Říční eroze očima studentů</a:t>
            </a:r>
            <a:endParaRPr lang="cs-CZ" b="1" dirty="0"/>
          </a:p>
        </p:txBody>
      </p:sp>
      <p:pic>
        <p:nvPicPr>
          <p:cNvPr id="4" name="Zástupný symbol pro obsah 3" descr="duskovareka 00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196752"/>
            <a:ext cx="3168352" cy="4741986"/>
          </a:xfrm>
        </p:spPr>
      </p:pic>
      <p:pic>
        <p:nvPicPr>
          <p:cNvPr id="6" name="Obrázek 5" descr="votrubova7 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196752"/>
            <a:ext cx="3240141" cy="460851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755576" y="616530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Autorky: Anička Dušková a Terezka </a:t>
            </a:r>
            <a:r>
              <a:rPr lang="cs-CZ" sz="2800" dirty="0" err="1" smtClean="0"/>
              <a:t>Rajnišová</a:t>
            </a:r>
            <a:r>
              <a:rPr lang="cs-CZ" sz="2800" dirty="0" smtClean="0"/>
              <a:t>, 2013</a:t>
            </a:r>
            <a:endParaRPr lang="cs-CZ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Vodní eroze - mořská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Energie oceánu vyvolaná slapovými jevy, větrem, mořskými bouřemi a mořskými proudy - vlny</a:t>
            </a:r>
          </a:p>
          <a:p>
            <a:r>
              <a:rPr lang="cs-CZ" dirty="0" smtClean="0"/>
              <a:t>Příboj a příliv nepřetržitě mění tvar pobřeží – </a:t>
            </a:r>
            <a:r>
              <a:rPr lang="cs-CZ" dirty="0" err="1" smtClean="0"/>
              <a:t>pobřeží</a:t>
            </a:r>
            <a:r>
              <a:rPr lang="cs-CZ" dirty="0" smtClean="0"/>
              <a:t> ustupuje v místech s méně odolnými materiály</a:t>
            </a:r>
          </a:p>
          <a:p>
            <a:r>
              <a:rPr lang="cs-CZ" dirty="0" smtClean="0"/>
              <a:t>Vlny drtí, omílají, ale i ukládají materiál – vznik pláží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Ledovcová eroze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Ledovce – </a:t>
            </a:r>
            <a:r>
              <a:rPr lang="cs-CZ" b="1" dirty="0" smtClean="0"/>
              <a:t>pevninské a horské </a:t>
            </a:r>
            <a:r>
              <a:rPr lang="cs-CZ" dirty="0" smtClean="0"/>
              <a:t>– na krajinu působí stejně</a:t>
            </a:r>
          </a:p>
          <a:p>
            <a:r>
              <a:rPr lang="cs-CZ" b="1" dirty="0" smtClean="0"/>
              <a:t>Firn</a:t>
            </a:r>
            <a:r>
              <a:rPr lang="cs-CZ" dirty="0" smtClean="0"/>
              <a:t> – sníh měnící se na led</a:t>
            </a:r>
          </a:p>
          <a:p>
            <a:r>
              <a:rPr lang="cs-CZ" b="1" dirty="0" smtClean="0"/>
              <a:t>Kar</a:t>
            </a:r>
            <a:r>
              <a:rPr lang="cs-CZ" dirty="0" smtClean="0"/>
              <a:t> – prohlubeň, kde se shromažďuje sníh, mění se na led a „vytéká“ v podobě </a:t>
            </a:r>
            <a:r>
              <a:rPr lang="cs-CZ" b="1" dirty="0" smtClean="0"/>
              <a:t>splazu</a:t>
            </a:r>
          </a:p>
          <a:p>
            <a:r>
              <a:rPr lang="cs-CZ" dirty="0" smtClean="0"/>
              <a:t>Led je </a:t>
            </a:r>
            <a:r>
              <a:rPr lang="cs-CZ" b="1" dirty="0" smtClean="0"/>
              <a:t>plastický</a:t>
            </a:r>
          </a:p>
          <a:p>
            <a:r>
              <a:rPr lang="cs-CZ" dirty="0" smtClean="0"/>
              <a:t>Spodní část ledovce pohlcuje do své hmoty materiál podloží – </a:t>
            </a:r>
            <a:r>
              <a:rPr lang="cs-CZ" b="1" dirty="0" smtClean="0"/>
              <a:t>hmotnost  ledovce a gravitace </a:t>
            </a:r>
            <a:r>
              <a:rPr lang="cs-CZ" dirty="0" smtClean="0"/>
              <a:t>způsobují pohyb spojený s obrušováním a transportem materiálu pod ledovcem, </a:t>
            </a:r>
            <a:r>
              <a:rPr lang="cs-CZ" b="1" dirty="0" smtClean="0"/>
              <a:t>vznikají údolí ve tvaru U</a:t>
            </a:r>
          </a:p>
          <a:p>
            <a:r>
              <a:rPr lang="cs-CZ" dirty="0" smtClean="0"/>
              <a:t>Po sestoupení ledovce do nadmořských výšek s teplotami nad bodem mrazu led taje, tvoří ledovcové řeky nebo ústí přímo do moře</a:t>
            </a:r>
          </a:p>
          <a:p>
            <a:r>
              <a:rPr lang="cs-CZ" b="1" dirty="0" smtClean="0"/>
              <a:t>Moréna</a:t>
            </a:r>
            <a:r>
              <a:rPr lang="cs-CZ" dirty="0" smtClean="0"/>
              <a:t> – vzniká na čele ledovce, je to materiál, který čelo tlačí před sebou</a:t>
            </a:r>
          </a:p>
          <a:p>
            <a:r>
              <a:rPr lang="cs-CZ" dirty="0" smtClean="0"/>
              <a:t>Ve </a:t>
            </a:r>
            <a:r>
              <a:rPr lang="cs-CZ" b="1" dirty="0" smtClean="0"/>
              <a:t>čtvrtohorách</a:t>
            </a:r>
            <a:r>
              <a:rPr lang="cs-CZ" dirty="0" smtClean="0"/>
              <a:t> ledovec formoval většinu euroasijského a severoamerického kontinentu – </a:t>
            </a:r>
            <a:r>
              <a:rPr lang="cs-CZ" b="1" dirty="0" smtClean="0"/>
              <a:t>doby ledové</a:t>
            </a:r>
            <a:r>
              <a:rPr lang="cs-CZ" dirty="0" smtClean="0"/>
              <a:t>, vznik </a:t>
            </a:r>
            <a:r>
              <a:rPr lang="cs-CZ" b="1" dirty="0" smtClean="0"/>
              <a:t>bludných kamenů </a:t>
            </a:r>
            <a:r>
              <a:rPr lang="cs-CZ" dirty="0" smtClean="0"/>
              <a:t>(z materiálů dalekých pohoří zavlečená ledovcem), na území CR zasahoval ledovec na území severních Cech, Slezska a Moravské brány, ovlivnil faunu i flóru </a:t>
            </a:r>
          </a:p>
          <a:p>
            <a:r>
              <a:rPr lang="cs-CZ" dirty="0" smtClean="0"/>
              <a:t>Antarktický a Grónský ledovec poutají asi 90 % sladké vody na Zemi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Větrná eroze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29411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Vítr a krajina bez vegetace vedou k pohybu velkého množství materiálu</a:t>
            </a:r>
          </a:p>
          <a:p>
            <a:r>
              <a:rPr lang="cs-CZ" dirty="0" smtClean="0"/>
              <a:t>Zásadně vytváří reliéf krajiny</a:t>
            </a:r>
          </a:p>
          <a:p>
            <a:r>
              <a:rPr lang="cs-CZ" dirty="0" smtClean="0"/>
              <a:t>Přenášený materiál obrušuje povrchy – nejvíce do výšky 1m – vznikají hřibovité útvary</a:t>
            </a:r>
          </a:p>
          <a:p>
            <a:r>
              <a:rPr lang="cs-CZ" dirty="0" smtClean="0"/>
              <a:t>Záleží na pevnosti materiálu – vznik bizardních tvarů (komíny, sloupy s pokličkami a brány v pískovcových oblastech)</a:t>
            </a:r>
          </a:p>
          <a:p>
            <a:r>
              <a:rPr lang="cs-CZ" dirty="0" smtClean="0"/>
              <a:t>Krajina bez vegetace nezadržuje půdní pokryv – větrná i vodní eroze</a:t>
            </a:r>
          </a:p>
          <a:p>
            <a:r>
              <a:rPr lang="cs-CZ" b="1" dirty="0" err="1" smtClean="0"/>
              <a:t>Dezertifikace</a:t>
            </a:r>
            <a:r>
              <a:rPr lang="cs-CZ" dirty="0" smtClean="0"/>
              <a:t> – rozšiřování pouští (globální problém – pouště se ročně rozšíří až o 120 000 km2))</a:t>
            </a:r>
          </a:p>
          <a:p>
            <a:r>
              <a:rPr lang="cs-CZ" dirty="0" smtClean="0"/>
              <a:t>Útvary vytvářené větrem - duny a přesypy z písku i ze sněhu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Usazené (sedimentární) horniny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Vznik sedimentárních hornin je poslední jev z řady </a:t>
            </a:r>
            <a:r>
              <a:rPr lang="cs-CZ" b="1" dirty="0" smtClean="0"/>
              <a:t>zvětrávání – eroze – usazování</a:t>
            </a:r>
          </a:p>
          <a:p>
            <a:r>
              <a:rPr lang="cs-CZ" dirty="0" smtClean="0"/>
              <a:t>Vznikají </a:t>
            </a:r>
            <a:r>
              <a:rPr lang="cs-CZ" b="1" dirty="0" smtClean="0"/>
              <a:t>vrstvy</a:t>
            </a:r>
            <a:r>
              <a:rPr lang="cs-CZ" dirty="0" smtClean="0"/>
              <a:t> ve vzájemném vztahu - </a:t>
            </a:r>
            <a:r>
              <a:rPr lang="cs-CZ" b="1" dirty="0" smtClean="0"/>
              <a:t>vrstevný sled</a:t>
            </a:r>
            <a:endParaRPr lang="cs-CZ" dirty="0" smtClean="0"/>
          </a:p>
          <a:p>
            <a:r>
              <a:rPr lang="cs-CZ" b="1" dirty="0" smtClean="0"/>
              <a:t>Souvrství</a:t>
            </a:r>
            <a:r>
              <a:rPr lang="cs-CZ" dirty="0" smtClean="0"/>
              <a:t> jsou vrstvy podobných vlastností</a:t>
            </a:r>
          </a:p>
          <a:p>
            <a:r>
              <a:rPr lang="cs-CZ" dirty="0" smtClean="0"/>
              <a:t>Podléhají </a:t>
            </a:r>
            <a:r>
              <a:rPr lang="cs-CZ" b="1" dirty="0" smtClean="0"/>
              <a:t>tektonickým jevům </a:t>
            </a:r>
            <a:r>
              <a:rPr lang="cs-CZ" dirty="0" smtClean="0"/>
              <a:t>(vznik vrás a zlomů)</a:t>
            </a:r>
          </a:p>
          <a:p>
            <a:r>
              <a:rPr lang="cs-CZ" dirty="0" smtClean="0"/>
              <a:t>Na vznik působí: </a:t>
            </a:r>
            <a:r>
              <a:rPr lang="cs-CZ" b="1" dirty="0" smtClean="0"/>
              <a:t>gravitace, vítr, led a voda</a:t>
            </a:r>
          </a:p>
          <a:p>
            <a:r>
              <a:rPr lang="cs-CZ" dirty="0" smtClean="0"/>
              <a:t>Vznikají: </a:t>
            </a:r>
          </a:p>
          <a:p>
            <a:pPr lvl="1"/>
            <a:r>
              <a:rPr lang="cs-CZ" b="1" dirty="0" smtClean="0"/>
              <a:t>Nahromaděním úlomků – nezpevněné a zpevněné</a:t>
            </a:r>
          </a:p>
          <a:p>
            <a:pPr lvl="1"/>
            <a:r>
              <a:rPr lang="cs-CZ" b="1" dirty="0" smtClean="0"/>
              <a:t>Z pozůstatků organismů - organogenní</a:t>
            </a:r>
          </a:p>
          <a:p>
            <a:pPr lvl="1"/>
            <a:r>
              <a:rPr lang="cs-CZ" b="1" dirty="0" smtClean="0"/>
              <a:t>Krystalizací z roztoků - krystalické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Nezpevněné a zpevněné sedimentární horniny – vznik hromaděním úlomků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Ostrohranné štěrky =&gt; brekcie</a:t>
            </a:r>
          </a:p>
          <a:p>
            <a:pPr>
              <a:buNone/>
            </a:pPr>
            <a:r>
              <a:rPr lang="cs-CZ" dirty="0" smtClean="0"/>
              <a:t>Štěrky obroušené transportem =&gt; slepence</a:t>
            </a:r>
          </a:p>
          <a:p>
            <a:pPr>
              <a:buNone/>
            </a:pPr>
            <a:r>
              <a:rPr lang="cs-CZ" dirty="0" smtClean="0"/>
              <a:t>Písky =&gt; pískovce, arkózy a droby</a:t>
            </a:r>
          </a:p>
          <a:p>
            <a:pPr>
              <a:buNone/>
            </a:pPr>
            <a:r>
              <a:rPr lang="cs-CZ" dirty="0" smtClean="0"/>
              <a:t>Jíly =&gt; jílovce</a:t>
            </a:r>
          </a:p>
          <a:p>
            <a:pPr>
              <a:buNone/>
            </a:pPr>
            <a:r>
              <a:rPr lang="cs-CZ" dirty="0" smtClean="0"/>
              <a:t>Úlomky vápence =&gt; vápenec</a:t>
            </a:r>
          </a:p>
          <a:p>
            <a:pPr>
              <a:buNone/>
            </a:pPr>
            <a:r>
              <a:rPr lang="cs-CZ" dirty="0" smtClean="0"/>
              <a:t>Nezpevněný materiál je spojen tmely, na spojení působí přítomnost a kvalita tmelících látek,  tlak v hloubce podloží a čas</a:t>
            </a:r>
            <a:endParaRPr lang="cs-CZ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Organogenní sedimentární horniny – z pozůstatků těl organismů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cs-CZ" sz="3600" b="1" dirty="0" smtClean="0"/>
              <a:t>Vápence</a:t>
            </a:r>
            <a:r>
              <a:rPr lang="cs-CZ" sz="3600" dirty="0" smtClean="0"/>
              <a:t>  - ze schránek korálů, hlavonožců, mikroskopických schránek řas (rozsivky), prvoků (dírkonožci a </a:t>
            </a:r>
            <a:r>
              <a:rPr lang="cs-CZ" sz="3600" dirty="0" err="1" smtClean="0"/>
              <a:t>mřížkovci</a:t>
            </a:r>
            <a:r>
              <a:rPr lang="cs-CZ" sz="3600" dirty="0" smtClean="0"/>
              <a:t>)</a:t>
            </a:r>
          </a:p>
          <a:p>
            <a:pPr>
              <a:buNone/>
            </a:pPr>
            <a:r>
              <a:rPr lang="cs-CZ" sz="3600" b="1" dirty="0" smtClean="0"/>
              <a:t>Uhlí antracit, černé, hnědé, rašelina </a:t>
            </a:r>
            <a:r>
              <a:rPr lang="cs-CZ" sz="3600" dirty="0" smtClean="0"/>
              <a:t>– z těl rostlin (prvohory – kapraďorosty, třetihory – nahosemenné rostliny)</a:t>
            </a:r>
          </a:p>
          <a:p>
            <a:pPr>
              <a:buNone/>
            </a:pPr>
            <a:r>
              <a:rPr lang="cs-CZ" sz="3600" b="1" dirty="0" smtClean="0"/>
              <a:t>Zemní plyn, ropa, asfalt </a:t>
            </a:r>
            <a:r>
              <a:rPr lang="cs-CZ" sz="3600" dirty="0" smtClean="0"/>
              <a:t>– z těl živočichů</a:t>
            </a:r>
            <a:endParaRPr lang="cs-CZ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err="1" smtClean="0"/>
              <a:t>Chemogenní</a:t>
            </a:r>
            <a:r>
              <a:rPr lang="cs-CZ" b="1" dirty="0" smtClean="0"/>
              <a:t> sedimentární horniny – vznikají krystalizací z roztoků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err="1" smtClean="0"/>
              <a:t>Travertýn</a:t>
            </a:r>
            <a:r>
              <a:rPr lang="cs-CZ" dirty="0" smtClean="0"/>
              <a:t> (</a:t>
            </a:r>
            <a:r>
              <a:rPr lang="cs-CZ" dirty="0" err="1" smtClean="0"/>
              <a:t>pěnovec</a:t>
            </a:r>
            <a:r>
              <a:rPr lang="cs-CZ" dirty="0" smtClean="0"/>
              <a:t>)</a:t>
            </a:r>
          </a:p>
          <a:p>
            <a:pPr>
              <a:buNone/>
            </a:pPr>
            <a:r>
              <a:rPr lang="cs-CZ" dirty="0" smtClean="0"/>
              <a:t>Buližníky</a:t>
            </a:r>
          </a:p>
          <a:p>
            <a:pPr>
              <a:buNone/>
            </a:pPr>
            <a:r>
              <a:rPr lang="cs-CZ" dirty="0" smtClean="0"/>
              <a:t>Vápence</a:t>
            </a:r>
          </a:p>
          <a:p>
            <a:pPr>
              <a:buNone/>
            </a:pPr>
            <a:r>
              <a:rPr lang="cs-CZ" b="1" dirty="0" smtClean="0"/>
              <a:t>Odkaz na atlasy hornin:</a:t>
            </a:r>
          </a:p>
          <a:p>
            <a:pPr>
              <a:buNone/>
            </a:pPr>
            <a:r>
              <a:rPr lang="cs-CZ" dirty="0" smtClean="0">
                <a:hlinkClick r:id="rId2"/>
              </a:rPr>
              <a:t>http://atlas.horniny.</a:t>
            </a:r>
            <a:r>
              <a:rPr lang="cs-CZ" dirty="0" err="1" smtClean="0">
                <a:hlinkClick r:id="rId2"/>
              </a:rPr>
              <a:t>sci.muni.cz</a:t>
            </a:r>
            <a:endParaRPr lang="cs-CZ" dirty="0" smtClean="0"/>
          </a:p>
          <a:p>
            <a:pPr>
              <a:buNone/>
            </a:pPr>
            <a:r>
              <a:rPr lang="cs-CZ" dirty="0" smtClean="0">
                <a:hlinkClick r:id="rId3"/>
              </a:rPr>
              <a:t>http://geotech.fce.vutbr.cz/studium/geologie/skripta/SEDIMENT.htm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cs-CZ" sz="2600" dirty="0" smtClean="0"/>
              <a:t>Zvětrávání - fyzikální, chemické, biologické , eroze – vodní, ledovcová, větrná, sedimentace,</a:t>
            </a:r>
            <a:r>
              <a:rPr lang="cs-CZ" sz="2600" b="1" dirty="0" smtClean="0"/>
              <a:t> </a:t>
            </a:r>
            <a:r>
              <a:rPr lang="cs-CZ" sz="2600" dirty="0" smtClean="0"/>
              <a:t>řeka, horní, střední a dolní tok, meandry, vodopády, delta, brakické vody, příboj, příliv, slapové jevy, pláže, ledovec – pevninský, horský, kar, horský hřbet, ledopád, moréna, duny, písečné přesypy, vrstva, vrstevný sled, mocnost vrstvy, souvrství, gravitace, sedimentární nezpevněné  úlomkovité horniny - štěrk, písky, jíly, sedimentární zpevněné horniny – slepence, pískovce, jílovce, slínovec – opuka, sedimentární organogenní horniny – vápence, uhlí, plyn, ropa, asfalt, sedimentární </a:t>
            </a:r>
            <a:r>
              <a:rPr lang="cs-CZ" sz="2600" dirty="0" err="1" smtClean="0"/>
              <a:t>chemogenní</a:t>
            </a:r>
            <a:r>
              <a:rPr lang="cs-CZ" sz="2600" dirty="0" smtClean="0"/>
              <a:t> – travertin, buližník, vápenec </a:t>
            </a:r>
          </a:p>
          <a:p>
            <a:endParaRPr lang="cs-CZ" sz="2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cs-CZ" b="1" dirty="0" smtClean="0"/>
              <a:t>ATLAS SEDIMENTÁRNÍCH HORNIN</a:t>
            </a:r>
            <a:endParaRPr lang="cs-CZ" b="1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4294967295"/>
          </p:nvPr>
        </p:nvSpPr>
        <p:spPr>
          <a:xfrm>
            <a:off x="467544" y="1556792"/>
            <a:ext cx="2843808" cy="639762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SLEPENEC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4294967295"/>
          </p:nvPr>
        </p:nvSpPr>
        <p:spPr>
          <a:xfrm>
            <a:off x="467544" y="5373216"/>
            <a:ext cx="3672408" cy="4320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cs-CZ" sz="1800" dirty="0" smtClean="0">
                <a:hlinkClick r:id="rId2"/>
              </a:rPr>
              <a:t>http://</a:t>
            </a:r>
            <a:r>
              <a:rPr lang="cs-CZ" sz="1900" dirty="0" smtClean="0">
                <a:hlinkClick r:id="rId2"/>
              </a:rPr>
              <a:t>cs.wikipedia.org/wiki/Slepenec</a:t>
            </a:r>
            <a:r>
              <a:rPr lang="cs-CZ" sz="1800" dirty="0" smtClean="0"/>
              <a:t> 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4294967295"/>
          </p:nvPr>
        </p:nvSpPr>
        <p:spPr>
          <a:xfrm>
            <a:off x="4788024" y="1556792"/>
            <a:ext cx="2206079" cy="639762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BREKCIE</a:t>
            </a:r>
            <a:endParaRPr lang="cs-CZ" dirty="0"/>
          </a:p>
        </p:txBody>
      </p:sp>
      <p:pic>
        <p:nvPicPr>
          <p:cNvPr id="9" name="Zástupný symbol pro obsah 8" descr="slepenec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611560" y="2132856"/>
            <a:ext cx="3552395" cy="2952328"/>
          </a:xfrm>
        </p:spPr>
      </p:pic>
      <p:pic>
        <p:nvPicPr>
          <p:cNvPr id="10" name="Obrázek 9" descr="BREKC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132856"/>
            <a:ext cx="3615304" cy="2952328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4572000" y="537321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http://cs.wikipedia.org/wiki/Brekcie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602128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hlinkClick r:id="rId6"/>
              </a:rPr>
              <a:t>http://cs.wikipedia.org/wiki/Sediment%C3%A1rn%C3%AD_hornina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BŘIDLICE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72816"/>
            <a:ext cx="4572000" cy="37338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67544" y="594928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2"/>
              </a:rPr>
              <a:t>http://cs.wikipedia.org/wiki/B%C5%99idlice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67544" y="83671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BŘIDLICE</a:t>
            </a:r>
            <a:endParaRPr lang="cs-CZ" sz="2400" b="1" dirty="0"/>
          </a:p>
        </p:txBody>
      </p:sp>
      <p:pic>
        <p:nvPicPr>
          <p:cNvPr id="5" name="Obrázek 4" descr="OPU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916832"/>
            <a:ext cx="4176464" cy="36004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644008" y="90872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OPUKA - SLÍNOVEC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4860032" y="594928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http://cs.wikipedia.org/wiki/Opuka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APENE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6768752" cy="5076564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67544" y="260648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VÁPENEC</a:t>
            </a:r>
          </a:p>
          <a:p>
            <a:pPr algn="ctr"/>
            <a:r>
              <a:rPr lang="cs-CZ" dirty="0" smtClean="0">
                <a:hlinkClick r:id="rId3"/>
              </a:rPr>
              <a:t>http://cs.wikipedia.org/wiki/Kras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cs-CZ" sz="2800" b="1" dirty="0" smtClean="0"/>
              <a:t>UHLÍ – ANTRACIT, ČERNÉ UHLÍ, HNĚDÉ UHLÍ, LIGNIT</a:t>
            </a:r>
            <a:br>
              <a:rPr lang="cs-CZ" sz="2800" b="1" dirty="0" smtClean="0"/>
            </a:br>
            <a:r>
              <a:rPr lang="cs-CZ" sz="2800" b="1" dirty="0" smtClean="0"/>
              <a:t>ENERGETICKÉ SUROVINY</a:t>
            </a:r>
            <a:endParaRPr lang="cs-CZ" sz="28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899592" y="5157192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2"/>
              </a:rPr>
              <a:t>http://cs.wikipedia.org/wiki/Antracit</a:t>
            </a:r>
            <a:r>
              <a:rPr lang="cs-CZ" dirty="0" smtClean="0"/>
              <a:t>, </a:t>
            </a:r>
            <a:r>
              <a:rPr lang="cs-CZ" dirty="0" smtClean="0">
                <a:hlinkClick r:id="rId3"/>
              </a:rPr>
              <a:t>http://cs.wikipedia.org/wiki/%C4%8Cern%C3%A9_uhl%C3%AD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http://cs.wikipedia.org/wiki/Uhl%C3%AD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google.cz</a:t>
            </a:r>
            <a:r>
              <a:rPr lang="cs-CZ" dirty="0" smtClean="0">
                <a:hlinkClick r:id="rId5"/>
              </a:rPr>
              <a:t>/</a:t>
            </a:r>
            <a:r>
              <a:rPr lang="cs-CZ" dirty="0" err="1" smtClean="0">
                <a:hlinkClick r:id="rId5"/>
              </a:rPr>
              <a:t>imgres</a:t>
            </a:r>
            <a:r>
              <a:rPr lang="cs-CZ" dirty="0" smtClean="0">
                <a:hlinkClick r:id="rId5"/>
              </a:rPr>
              <a:t>?</a:t>
            </a:r>
            <a:r>
              <a:rPr lang="cs-CZ" dirty="0" err="1" smtClean="0">
                <a:hlinkClick r:id="rId5"/>
              </a:rPr>
              <a:t>imgurl</a:t>
            </a:r>
            <a:r>
              <a:rPr lang="cs-CZ" dirty="0" smtClean="0">
                <a:hlinkClick r:id="rId5"/>
              </a:rPr>
              <a:t>=http://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http://www.</a:t>
            </a:r>
            <a:r>
              <a:rPr lang="cs-CZ" dirty="0" err="1" smtClean="0">
                <a:hlinkClick r:id="rId6"/>
              </a:rPr>
              <a:t>ped.muni.cz</a:t>
            </a:r>
            <a:r>
              <a:rPr lang="cs-CZ" dirty="0" smtClean="0">
                <a:hlinkClick r:id="rId6"/>
              </a:rPr>
              <a:t>/</a:t>
            </a:r>
            <a:r>
              <a:rPr lang="cs-CZ" dirty="0" err="1" smtClean="0">
                <a:hlinkClick r:id="rId6"/>
              </a:rPr>
              <a:t>wbio</a:t>
            </a:r>
            <a:r>
              <a:rPr lang="cs-CZ" dirty="0" smtClean="0">
                <a:hlinkClick r:id="rId6"/>
              </a:rPr>
              <a:t>/studium/stud_mat/Mat-mat.</a:t>
            </a:r>
            <a:r>
              <a:rPr lang="cs-CZ" dirty="0" err="1" smtClean="0">
                <a:hlinkClick r:id="rId6"/>
              </a:rPr>
              <a:t>htm</a:t>
            </a:r>
            <a:endParaRPr lang="cs-CZ" dirty="0" smtClean="0"/>
          </a:p>
        </p:txBody>
      </p:sp>
      <p:pic>
        <p:nvPicPr>
          <p:cNvPr id="6" name="Obrázek 5" descr="ANTRACI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1556792"/>
            <a:ext cx="2286000" cy="2139950"/>
          </a:xfrm>
          <a:prstGeom prst="rect">
            <a:avLst/>
          </a:prstGeom>
        </p:spPr>
      </p:pic>
      <p:pic>
        <p:nvPicPr>
          <p:cNvPr id="7" name="Obrázek 6" descr="CERNE UHL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15816" y="1772816"/>
            <a:ext cx="2438400" cy="1828800"/>
          </a:xfrm>
          <a:prstGeom prst="rect">
            <a:avLst/>
          </a:prstGeom>
        </p:spPr>
      </p:pic>
      <p:pic>
        <p:nvPicPr>
          <p:cNvPr id="8" name="Obrázek 7" descr="LIGNIT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24128" y="1772816"/>
            <a:ext cx="2603781" cy="1872208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971600" y="3789040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ANTRACIT 	ČERNÉ UHLÍ		LIGNIT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27584" y="450912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ODKAZY NA ENERGETICKÉ SUROVINY:</a:t>
            </a:r>
            <a:endParaRPr lang="cs-CZ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23528" y="1124744"/>
            <a:ext cx="4499992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BULIŽNÍK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200" dirty="0" smtClean="0">
                <a:hlinkClick r:id="rId2"/>
              </a:rPr>
              <a:t>http://cs.wikipedia.org/wiki/Buli%C5%BEn%C3%ADk</a:t>
            </a:r>
            <a:r>
              <a:rPr lang="cs-CZ" sz="2200" dirty="0" smtClean="0"/>
              <a:t/>
            </a:r>
            <a:br>
              <a:rPr lang="cs-CZ" sz="2200" dirty="0" smtClean="0"/>
            </a:br>
            <a:endParaRPr lang="cs-CZ" sz="2200" dirty="0"/>
          </a:p>
        </p:txBody>
      </p:sp>
      <p:pic>
        <p:nvPicPr>
          <p:cNvPr id="4" name="Obrázek 3" descr="BUKIŽNÍ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36912"/>
            <a:ext cx="4462467" cy="316835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076056" y="836712"/>
            <a:ext cx="38164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TRAVERTÝN</a:t>
            </a:r>
          </a:p>
          <a:p>
            <a:r>
              <a:rPr lang="cs-CZ" dirty="0" smtClean="0">
                <a:hlinkClick r:id="rId4"/>
              </a:rPr>
              <a:t>http://cs.wikipedia.org/wiki/Travertin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6" name="Obrázek 5" descr="CALCRE~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1916832"/>
            <a:ext cx="3519905" cy="431089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Tvořivé a ničivé síly Země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Vznik magmatických hornin – </a:t>
            </a:r>
            <a:r>
              <a:rPr lang="cs-CZ" b="1" dirty="0" smtClean="0"/>
              <a:t>tvořivé zemské síly</a:t>
            </a:r>
          </a:p>
          <a:p>
            <a:r>
              <a:rPr lang="cs-CZ" dirty="0" smtClean="0"/>
              <a:t>Zvětrávání a znovu roztavení hornin na </a:t>
            </a:r>
            <a:r>
              <a:rPr lang="cs-CZ" dirty="0" err="1" smtClean="0"/>
              <a:t>subdukčních</a:t>
            </a:r>
            <a:r>
              <a:rPr lang="cs-CZ" dirty="0" smtClean="0"/>
              <a:t> zónách – </a:t>
            </a:r>
            <a:r>
              <a:rPr lang="cs-CZ" b="1" dirty="0" smtClean="0"/>
              <a:t>ničivé zemské síly</a:t>
            </a:r>
          </a:p>
          <a:p>
            <a:r>
              <a:rPr lang="cs-CZ" dirty="0" smtClean="0"/>
              <a:t>Jsou to síly působící </a:t>
            </a:r>
            <a:r>
              <a:rPr lang="cs-CZ" b="1" dirty="0" smtClean="0"/>
              <a:t>současně a nepřetržitě </a:t>
            </a:r>
            <a:r>
              <a:rPr lang="cs-CZ" dirty="0" smtClean="0"/>
              <a:t>po celé geologické dějiny Země</a:t>
            </a:r>
          </a:p>
          <a:p>
            <a:r>
              <a:rPr lang="cs-CZ" dirty="0" smtClean="0"/>
              <a:t>Vrásnění povrchové struktury vyzvedává, zvětrávání povrch zarovnává</a:t>
            </a:r>
          </a:p>
          <a:p>
            <a:r>
              <a:rPr lang="cs-CZ" dirty="0" smtClean="0"/>
              <a:t>Území ČR bylo až do období třetihor jednou velkou plochou (zvětral a přemístil se materiál prvohorních vrásnění), ve třetihorách </a:t>
            </a:r>
            <a:r>
              <a:rPr lang="cs-CZ" dirty="0" err="1" smtClean="0"/>
              <a:t>alpinské</a:t>
            </a:r>
            <a:r>
              <a:rPr lang="cs-CZ" dirty="0" smtClean="0"/>
              <a:t> vrásnění povrch rozlámalo a vyzdvihlo věnec pohraničních horstev </a:t>
            </a:r>
          </a:p>
          <a:p>
            <a:r>
              <a:rPr lang="cs-CZ" dirty="0" smtClean="0"/>
              <a:t>Zbytky třetihorní paroviny – pláně Šumavy a Krušných hor</a:t>
            </a:r>
          </a:p>
          <a:p>
            <a:r>
              <a:rPr lang="cs-CZ" dirty="0" smtClean="0"/>
              <a:t>Tlaky způsobily vznik rul a svorů („Žula, rula, svor – to je kámen hor“)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Zvětrávání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Zvětrávání fyzikální: </a:t>
            </a:r>
            <a:r>
              <a:rPr lang="cs-CZ" dirty="0" smtClean="0"/>
              <a:t>M1 =&gt; n*M1, tj. horniny se drolí na jemné částice, křemen =&gt; písek</a:t>
            </a:r>
          </a:p>
          <a:p>
            <a:r>
              <a:rPr lang="cs-CZ" b="1" dirty="0" smtClean="0"/>
              <a:t>Zvětrávání chemické: </a:t>
            </a:r>
            <a:r>
              <a:rPr lang="cs-CZ" dirty="0" smtClean="0"/>
              <a:t>M1 =&gt; M2, tj. horniny mění chemické složení, živce =&gt; jílové materiály</a:t>
            </a:r>
          </a:p>
          <a:p>
            <a:r>
              <a:rPr lang="cs-CZ" b="1" dirty="0" smtClean="0"/>
              <a:t>Zvětrávání biologické: </a:t>
            </a:r>
            <a:r>
              <a:rPr lang="cs-CZ" dirty="0" smtClean="0"/>
              <a:t>M1 =&gt; n*M1 + M2, tj. ke změně objemu a chemického složení dochází vlivem působení organismů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Zvětrávání fyzikální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b="1" dirty="0" smtClean="0"/>
              <a:t>Rozpad horniny na menší úlomky</a:t>
            </a:r>
          </a:p>
          <a:p>
            <a:pPr>
              <a:buNone/>
            </a:pPr>
            <a:r>
              <a:rPr lang="cs-CZ" dirty="0" smtClean="0"/>
              <a:t>Příčiny</a:t>
            </a:r>
          </a:p>
          <a:p>
            <a:pPr lvl="1"/>
            <a:r>
              <a:rPr lang="cs-CZ" b="1" dirty="0" smtClean="0"/>
              <a:t>Změna objemu vody při mrznutí: </a:t>
            </a:r>
            <a:r>
              <a:rPr lang="cs-CZ" dirty="0" smtClean="0"/>
              <a:t>voda má anomálii, zmrznutím zvětšuje objem, nejmenší objem má při 4°C), proniknutí vody do pukliny =&gt; proces zmrznutí =&gt; roztržení horniny =&gt; proniknutí vody do pukliny hlouběji se nesčíslněkrát opakuje</a:t>
            </a:r>
          </a:p>
          <a:p>
            <a:pPr lvl="1"/>
            <a:r>
              <a:rPr lang="cs-CZ" b="1" dirty="0" smtClean="0"/>
              <a:t>Teplotní roztažnost materiálů: </a:t>
            </a:r>
            <a:r>
              <a:rPr lang="cs-CZ" dirty="0" smtClean="0"/>
              <a:t>rychlé střídání rozdílných teplot, silné ohřátí ve dne a prudké ochlazení v noci způsobuje také trhliny</a:t>
            </a:r>
          </a:p>
          <a:p>
            <a:pPr lvl="1">
              <a:buNone/>
            </a:pPr>
            <a:r>
              <a:rPr lang="cs-CZ" b="1" dirty="0" smtClean="0"/>
              <a:t>Význam: </a:t>
            </a:r>
            <a:r>
              <a:rPr lang="cs-CZ" dirty="0" smtClean="0"/>
              <a:t>tvorba reliéfu krajiny – zarovnávání hor a pohoří vyzdvižených vrásněním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Zvětrávání chemické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b="1" dirty="0" smtClean="0"/>
              <a:t>Mění se chemické složení materiálů - hornin i nerostů</a:t>
            </a:r>
          </a:p>
          <a:p>
            <a:pPr>
              <a:buNone/>
            </a:pPr>
            <a:r>
              <a:rPr lang="cs-CZ" b="1" dirty="0" smtClean="0"/>
              <a:t>Příčiny: </a:t>
            </a:r>
            <a:r>
              <a:rPr lang="cs-CZ" dirty="0" smtClean="0"/>
              <a:t>kyselé deště (voda + plyny =&gt; kyseliny), vysoké teploty v puklinách (působení vulkanismu</a:t>
            </a:r>
            <a:r>
              <a:rPr lang="cs-CZ" b="1" dirty="0" smtClean="0"/>
              <a:t>)</a:t>
            </a:r>
          </a:p>
          <a:p>
            <a:pPr>
              <a:buNone/>
            </a:pPr>
            <a:r>
              <a:rPr lang="cs-CZ" b="1" dirty="0" smtClean="0"/>
              <a:t>Souvisí s uvolňováním látek do vody </a:t>
            </a:r>
            <a:r>
              <a:rPr lang="cs-CZ" dirty="0" smtClean="0"/>
              <a:t>- slanost moře, mineralizace sladkých vod, obohacování povrchových vrstev vzlínajícími roztoky resp. vyplavení minerálů z povrchových vrstev do hloubek </a:t>
            </a:r>
          </a:p>
          <a:p>
            <a:pPr>
              <a:buNone/>
            </a:pPr>
            <a:r>
              <a:rPr lang="cs-CZ" b="1" dirty="0" smtClean="0"/>
              <a:t>Význam:</a:t>
            </a:r>
          </a:p>
          <a:p>
            <a:pPr lvl="1"/>
            <a:r>
              <a:rPr lang="cs-CZ" b="1" dirty="0" smtClean="0"/>
              <a:t>Vznik ložisek: </a:t>
            </a:r>
            <a:r>
              <a:rPr lang="cs-CZ" dirty="0" smtClean="0"/>
              <a:t>například vznik ložisek kaolínu (výroba porcelánu) nebo bauxitu (výroba hliníku)</a:t>
            </a:r>
          </a:p>
          <a:p>
            <a:pPr lvl="1"/>
            <a:r>
              <a:rPr lang="cs-CZ" b="1" dirty="0" smtClean="0"/>
              <a:t>Vznik půd:  </a:t>
            </a:r>
            <a:r>
              <a:rPr lang="cs-CZ" dirty="0" smtClean="0"/>
              <a:t>pro současný svět jsou důležité půdy vzniklé ve třetihorách)</a:t>
            </a:r>
          </a:p>
          <a:p>
            <a:pPr lvl="1"/>
            <a:r>
              <a:rPr lang="cs-CZ" b="1" dirty="0" smtClean="0"/>
              <a:t>Vznik krasových jevů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Krasové jevy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Na území s velkým výskytem </a:t>
            </a:r>
            <a:r>
              <a:rPr lang="cs-CZ" b="1" dirty="0" smtClean="0"/>
              <a:t>vápenců a dolomitů</a:t>
            </a:r>
          </a:p>
          <a:p>
            <a:r>
              <a:rPr lang="cs-CZ" b="1" dirty="0" smtClean="0"/>
              <a:t>Chemicky jde o působení kyselého deště na vápenec, který rozpouští za vzniku puklin až jeskynních útvarů a podzemních prostorů (dómů), ztráta vody z roztoku vede ke krystalizaci – vznik krápníků (stalagmit – ze země - M, stalaktit – ze stropu - T, stalagnáty – spojení stalagmitu a stalaktitu)</a:t>
            </a:r>
          </a:p>
          <a:p>
            <a:r>
              <a:rPr lang="cs-CZ" b="1" dirty="0" smtClean="0"/>
              <a:t>Další krasové jevy jsou:</a:t>
            </a:r>
          </a:p>
          <a:p>
            <a:pPr lvl="1"/>
            <a:r>
              <a:rPr lang="cs-CZ" dirty="0" smtClean="0"/>
              <a:t>Závrty – nálevkovité deprese (propadliny)</a:t>
            </a:r>
          </a:p>
          <a:p>
            <a:pPr lvl="1"/>
            <a:r>
              <a:rPr lang="cs-CZ" dirty="0" smtClean="0"/>
              <a:t>Škrapy – zašpičatělé útvary (zbytek po vyplavení </a:t>
            </a:r>
            <a:r>
              <a:rPr lang="cs-CZ" dirty="0" err="1" smtClean="0"/>
              <a:t>zreagované</a:t>
            </a:r>
            <a:r>
              <a:rPr lang="cs-CZ" dirty="0" smtClean="0"/>
              <a:t> ho materiálu)</a:t>
            </a:r>
          </a:p>
          <a:p>
            <a:pPr lvl="1"/>
            <a:r>
              <a:rPr lang="cs-CZ" dirty="0" smtClean="0"/>
              <a:t>Ponorné řeky</a:t>
            </a:r>
          </a:p>
          <a:p>
            <a:pPr lvl="1"/>
            <a:r>
              <a:rPr lang="cs-CZ" dirty="0" smtClean="0"/>
              <a:t>Nejznámější krasové oblasti v Čechách a na Moravě: Český kras, </a:t>
            </a:r>
            <a:r>
              <a:rPr lang="cs-CZ" dirty="0" err="1" smtClean="0"/>
              <a:t>Chýnovské</a:t>
            </a:r>
            <a:r>
              <a:rPr lang="cs-CZ" dirty="0" smtClean="0"/>
              <a:t> jeskyně na </a:t>
            </a:r>
            <a:r>
              <a:rPr lang="cs-CZ" dirty="0" err="1" smtClean="0"/>
              <a:t>Táborsku</a:t>
            </a:r>
            <a:r>
              <a:rPr lang="cs-CZ" dirty="0" smtClean="0"/>
              <a:t>, Moravský kras – jsou v systému CHKO </a:t>
            </a:r>
            <a:r>
              <a:rPr lang="cs-CZ" dirty="0" err="1" smtClean="0"/>
              <a:t>tj</a:t>
            </a:r>
            <a:r>
              <a:rPr lang="cs-CZ" dirty="0" smtClean="0"/>
              <a:t>, chráněné krajinné oblasti</a:t>
            </a:r>
          </a:p>
          <a:p>
            <a:pPr lvl="1"/>
            <a:r>
              <a:rPr lang="cs-CZ" dirty="0" smtClean="0"/>
              <a:t>Nejznámější krasové oblasti Evropy: jeskyně na Slovensku, Slovinsku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Krasové jevy očima studentů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539552" y="5301208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Autor: Matěj Blín, 2013</a:t>
            </a:r>
          </a:p>
          <a:p>
            <a:r>
              <a:rPr lang="cs-CZ" sz="2800" dirty="0" smtClean="0"/>
              <a:t>1 – závrt, 2 – </a:t>
            </a:r>
            <a:r>
              <a:rPr lang="cs-CZ" sz="2800" dirty="0" err="1" smtClean="0"/>
              <a:t>škrap</a:t>
            </a:r>
            <a:r>
              <a:rPr lang="cs-CZ" sz="2800" dirty="0" smtClean="0"/>
              <a:t>, 3 – jeskyně s krápníky, 4 - propast</a:t>
            </a:r>
            <a:endParaRPr lang="cs-CZ" sz="2800" dirty="0"/>
          </a:p>
        </p:txBody>
      </p:sp>
      <p:pic>
        <p:nvPicPr>
          <p:cNvPr id="7" name="Zástupný symbol pro obsah 6" descr="blínkras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84784"/>
            <a:ext cx="6245352" cy="341528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Krasové jevy očima studentů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43608" y="602128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Autorka: Terezka </a:t>
            </a:r>
            <a:r>
              <a:rPr lang="cs-CZ" sz="2800" dirty="0" err="1" smtClean="0"/>
              <a:t>Rajnišová</a:t>
            </a:r>
            <a:r>
              <a:rPr lang="cs-CZ" sz="2800" dirty="0" smtClean="0"/>
              <a:t>, 2013</a:t>
            </a:r>
            <a:endParaRPr lang="cs-CZ" sz="2800" dirty="0"/>
          </a:p>
        </p:txBody>
      </p:sp>
      <p:pic>
        <p:nvPicPr>
          <p:cNvPr id="7" name="Zástupný symbol pro obsah 6" descr="rajnisovakras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96752"/>
            <a:ext cx="7586521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1347</Words>
  <Application>Microsoft Office PowerPoint</Application>
  <PresentationFormat>Předvádění na obrazovce (4:3)</PresentationFormat>
  <Paragraphs>142</Paragraphs>
  <Slides>25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6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Tvořivé a ničivé síly Země</vt:lpstr>
      <vt:lpstr>Zvětrávání</vt:lpstr>
      <vt:lpstr>Zvětrávání fyzikální</vt:lpstr>
      <vt:lpstr>Zvětrávání chemické</vt:lpstr>
      <vt:lpstr>Krasové jevy</vt:lpstr>
      <vt:lpstr>Krasové jevy očima studentů</vt:lpstr>
      <vt:lpstr>Krasové jevy očima studentů</vt:lpstr>
      <vt:lpstr>Eroze</vt:lpstr>
      <vt:lpstr>Vodní eroze - říční</vt:lpstr>
      <vt:lpstr>Říční eroze očima studentů</vt:lpstr>
      <vt:lpstr>Vodní eroze - mořská</vt:lpstr>
      <vt:lpstr>Ledovcová eroze</vt:lpstr>
      <vt:lpstr>Větrná eroze</vt:lpstr>
      <vt:lpstr>Usazené (sedimentární) horniny</vt:lpstr>
      <vt:lpstr>Nezpevněné a zpevněné sedimentární horniny – vznik hromaděním úlomků</vt:lpstr>
      <vt:lpstr>Organogenní sedimentární horniny – z pozůstatků těl organismů</vt:lpstr>
      <vt:lpstr>Chemogenní sedimentární horniny – vznikají krystalizací z roztoků</vt:lpstr>
      <vt:lpstr>ATLAS SEDIMENTÁRNÍCH HORNIN</vt:lpstr>
      <vt:lpstr>Snímek 21</vt:lpstr>
      <vt:lpstr>Snímek 22</vt:lpstr>
      <vt:lpstr>UHLÍ – ANTRACIT, ČERNÉ UHLÍ, HNĚDÉ UHLÍ, LIGNIT ENERGETICKÉ SUROVINY</vt:lpstr>
      <vt:lpstr>BULIŽNÍK http://cs.wikipedia.org/wiki/Buli%C5%BEn%C3%ADk 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65</cp:revision>
  <dcterms:created xsi:type="dcterms:W3CDTF">2013-01-11T17:05:52Z</dcterms:created>
  <dcterms:modified xsi:type="dcterms:W3CDTF">2013-07-03T11:56:25Z</dcterms:modified>
</cp:coreProperties>
</file>