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3" r:id="rId5"/>
    <p:sldId id="261" r:id="rId6"/>
    <p:sldId id="260" r:id="rId7"/>
    <p:sldId id="274" r:id="rId8"/>
    <p:sldId id="275" r:id="rId9"/>
    <p:sldId id="264" r:id="rId10"/>
    <p:sldId id="262" r:id="rId11"/>
    <p:sldId id="266" r:id="rId12"/>
    <p:sldId id="268" r:id="rId13"/>
    <p:sldId id="271" r:id="rId14"/>
    <p:sldId id="267" r:id="rId15"/>
    <p:sldId id="269" r:id="rId16"/>
    <p:sldId id="270" r:id="rId17"/>
    <p:sldId id="272" r:id="rId18"/>
    <p:sldId id="273" r:id="rId19"/>
    <p:sldId id="265" r:id="rId20"/>
    <p:sldId id="257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%C4%8Cedi%C4%8D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Ryolit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Gabro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s.wikipedia.org/wiki/%C5%BDula" TargetMode="Externa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cs.wikipedia.org/wiki/Andezit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Fonolit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Zem%C4%9Bt%C5%99esen%C3%A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cs.wikipedia.org/wiki/Zem%C4%9Bt%C5%99esen%C3%AD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pky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pky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VY_32_INOVACE_2604</a:t>
            </a:r>
          </a:p>
          <a:p>
            <a:pPr algn="ctr"/>
            <a:r>
              <a:rPr lang="cs-CZ" sz="4000" b="1" dirty="0"/>
              <a:t>Sopečná činnost, zemětřesení a vyvřelé horniny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Magma a jeho vlastnosti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Magma  - žhavá tavenina, směs nerostů, obsahuje i vodu a plyna, je to  základ pro vznik magmatických (vyvřelých) hornin</a:t>
            </a:r>
          </a:p>
          <a:p>
            <a:r>
              <a:rPr lang="cs-CZ" dirty="0" smtClean="0"/>
              <a:t>Láva – magma na povrchu Země</a:t>
            </a:r>
          </a:p>
          <a:p>
            <a:r>
              <a:rPr lang="cs-CZ" dirty="0" smtClean="0"/>
              <a:t>Magma čedičové – přítomnost Si nízká, „černé nerosty“ (amfibol, pyroxen, plagioklas – živec), rychle teče („sirup“), rychle tuhne, mikroskopické krystalky nerostů</a:t>
            </a:r>
          </a:p>
          <a:p>
            <a:r>
              <a:rPr lang="cs-CZ" dirty="0" smtClean="0"/>
              <a:t>Magma žulová – vysoký podíl Si, „světlé“ nerosty (křemen, živce – plagioklas, ortoklas, slídy (muskovit, biotit), pomalu teče („med“), zvolna tuhne, krystaly jsou zřetelné, často velké - vyrostlice</a:t>
            </a:r>
          </a:p>
          <a:p>
            <a:r>
              <a:rPr lang="cs-CZ" dirty="0" smtClean="0"/>
              <a:t>Polštářová láva – rychle vychladlá láva na dně oceánů</a:t>
            </a:r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Magmatické horniny výlevné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Z čedičového magmatu – </a:t>
            </a:r>
            <a:r>
              <a:rPr lang="cs-CZ" b="1" dirty="0" smtClean="0"/>
              <a:t>čedič</a:t>
            </a:r>
            <a:r>
              <a:rPr lang="cs-CZ" dirty="0" smtClean="0"/>
              <a:t> - magma pochází z taveniny svrchního pláště – obsahuje více hořčíku a železa, je tmavé, s vysokou viskozitou</a:t>
            </a:r>
          </a:p>
          <a:p>
            <a:r>
              <a:rPr lang="cs-CZ" dirty="0" smtClean="0"/>
              <a:t>Z </a:t>
            </a:r>
            <a:r>
              <a:rPr lang="cs-CZ" dirty="0" smtClean="0"/>
              <a:t>magmat </a:t>
            </a:r>
            <a:r>
              <a:rPr lang="cs-CZ" dirty="0" smtClean="0"/>
              <a:t>přechodného typu - </a:t>
            </a:r>
            <a:r>
              <a:rPr lang="cs-CZ" b="1" dirty="0" smtClean="0"/>
              <a:t>andezit, fonolit</a:t>
            </a:r>
          </a:p>
          <a:p>
            <a:r>
              <a:rPr lang="cs-CZ" dirty="0" smtClean="0"/>
              <a:t>Z žulového magmatu  - </a:t>
            </a:r>
            <a:r>
              <a:rPr lang="cs-CZ" b="1" dirty="0" smtClean="0"/>
              <a:t>ryolit</a:t>
            </a:r>
            <a:r>
              <a:rPr lang="cs-CZ" dirty="0" smtClean="0"/>
              <a:t> – magma vzniká v pevninské kůře, bohaté na křemík, světlé, s menší viskozitou</a:t>
            </a:r>
          </a:p>
          <a:p>
            <a:pPr algn="ctr">
              <a:buNone/>
            </a:pPr>
            <a:r>
              <a:rPr lang="cs-CZ" b="1" dirty="0" smtClean="0"/>
              <a:t>Krystaly nerostů jsou malé, horniny jsou jemnozrnné </a:t>
            </a:r>
            <a:endParaRPr lang="cs-CZ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914400" y="188913"/>
            <a:ext cx="8229600" cy="1143000"/>
          </a:xfrm>
        </p:spPr>
        <p:txBody>
          <a:bodyPr/>
          <a:lstStyle/>
          <a:p>
            <a:r>
              <a:rPr lang="cs-CZ" b="1" dirty="0" smtClean="0"/>
              <a:t>Čedič</a:t>
            </a:r>
            <a:endParaRPr lang="cs-CZ" b="1" dirty="0"/>
          </a:p>
        </p:txBody>
      </p:sp>
      <p:pic>
        <p:nvPicPr>
          <p:cNvPr id="8" name="Zástupný symbol pro obsah 7" descr="cedic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3575570" cy="2592288"/>
          </a:xfrm>
        </p:spPr>
      </p:pic>
      <p:sp>
        <p:nvSpPr>
          <p:cNvPr id="7" name="TextovéPole 6"/>
          <p:cNvSpPr txBox="1"/>
          <p:nvPr/>
        </p:nvSpPr>
        <p:spPr>
          <a:xfrm>
            <a:off x="251520" y="623731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http://cs.wikipedia.org/wiki/%C4%8Cedi%C4%8D</a:t>
            </a:r>
            <a:endParaRPr lang="cs-CZ" dirty="0" smtClean="0"/>
          </a:p>
        </p:txBody>
      </p:sp>
      <p:pic>
        <p:nvPicPr>
          <p:cNvPr id="9" name="Obrázek 8" descr="800px-Panska_skal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429000"/>
            <a:ext cx="3552394" cy="2664296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4283968" y="1268760"/>
            <a:ext cx="432048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Šedočerná barva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Jemnozrnná hornina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Složen z plagioklasu (živec sodnovápenatý), augitu, amfibolu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V ČR e z čediče České středohoří, </a:t>
            </a:r>
            <a:r>
              <a:rPr lang="cs-CZ" sz="2000" dirty="0" err="1" smtClean="0"/>
              <a:t>Doupovské</a:t>
            </a:r>
            <a:r>
              <a:rPr lang="cs-CZ" sz="2000" dirty="0" smtClean="0"/>
              <a:t> hory, Říp, </a:t>
            </a:r>
            <a:r>
              <a:rPr lang="cs-CZ" sz="2000" dirty="0" err="1" smtClean="0"/>
              <a:t>Kozákov</a:t>
            </a:r>
            <a:r>
              <a:rPr lang="cs-CZ" sz="2000" dirty="0" smtClean="0"/>
              <a:t>, Trosky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Melafyr – čedič s puklinami druhotně vyplněnými křemenem, kalcitem) – </a:t>
            </a:r>
            <a:r>
              <a:rPr lang="cs-CZ" sz="2000" dirty="0" err="1" smtClean="0"/>
              <a:t>Kozákov</a:t>
            </a:r>
            <a:endParaRPr lang="cs-CZ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Sloupcovitá odlučnost – viz. Panská skála u Kamenického </a:t>
            </a:r>
            <a:r>
              <a:rPr lang="cs-CZ" sz="2000" dirty="0" err="1" smtClean="0"/>
              <a:t>Šenova</a:t>
            </a:r>
            <a:r>
              <a:rPr lang="cs-CZ" sz="2000" dirty="0" smtClean="0"/>
              <a:t> (</a:t>
            </a:r>
            <a:r>
              <a:rPr lang="cs-CZ" sz="2000" dirty="0" smtClean="0"/>
              <a:t>Pyšná princezna)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Používá se jako stavební kámen - dlažební kostky, taví se a lijí se roury, dlaždice, </a:t>
            </a:r>
            <a:r>
              <a:rPr lang="cs-CZ" sz="2000" dirty="0" err="1" smtClean="0"/>
              <a:t>geotextilie</a:t>
            </a:r>
            <a:endParaRPr lang="cs-CZ" sz="2000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Ryolit</a:t>
            </a:r>
            <a:endParaRPr lang="cs-CZ" b="1" dirty="0"/>
          </a:p>
        </p:txBody>
      </p:sp>
      <p:pic>
        <p:nvPicPr>
          <p:cNvPr id="5" name="Zástupný symbol pro obsah 4" descr="RhyoliteUSGO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4038600" cy="4464496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Světle šedý, šedorůžový, načervenalý</a:t>
            </a:r>
          </a:p>
          <a:p>
            <a:r>
              <a:rPr lang="cs-CZ" dirty="0" smtClean="0"/>
              <a:t>Jemnozrnná hornina</a:t>
            </a:r>
          </a:p>
          <a:p>
            <a:r>
              <a:rPr lang="cs-CZ" dirty="0" smtClean="0"/>
              <a:t>Složen z křemene, živců a slídy (biotit)</a:t>
            </a:r>
          </a:p>
          <a:p>
            <a:r>
              <a:rPr lang="cs-CZ" dirty="0" smtClean="0"/>
              <a:t>V ČR na území mezi Rokycany a Křivoklátem</a:t>
            </a:r>
          </a:p>
          <a:p>
            <a:r>
              <a:rPr lang="cs-CZ" dirty="0" smtClean="0"/>
              <a:t>Používá se drcený jako štěrk</a:t>
            </a:r>
          </a:p>
          <a:p>
            <a:r>
              <a:rPr lang="cs-CZ" dirty="0" smtClean="0">
                <a:hlinkClick r:id="rId3"/>
              </a:rPr>
              <a:t>http://cs.wikipedia.org/wiki/Ryolit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Magmatické horniny hlubinné</a:t>
            </a:r>
            <a:endParaRPr lang="cs-CZ" b="1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Z čedičového magmatu – </a:t>
            </a:r>
            <a:r>
              <a:rPr lang="cs-CZ" b="1" dirty="0" smtClean="0"/>
              <a:t>gabro </a:t>
            </a:r>
            <a:r>
              <a:rPr lang="cs-CZ" dirty="0" smtClean="0"/>
              <a:t>- magma pochází z taveniny svrchního pláště – obsahuje více hořčíku a železa, je tmavé, s vysokou viskozitou</a:t>
            </a:r>
          </a:p>
          <a:p>
            <a:r>
              <a:rPr lang="cs-CZ" dirty="0" smtClean="0"/>
              <a:t>Z žulového magmatu  - </a:t>
            </a:r>
            <a:r>
              <a:rPr lang="cs-CZ" b="1" dirty="0" smtClean="0"/>
              <a:t>žula </a:t>
            </a:r>
            <a:r>
              <a:rPr lang="cs-CZ" dirty="0" smtClean="0"/>
              <a:t>– magma vzniká v pevninské kůře, bohaté na křemík, světlé, s menší viskozitou</a:t>
            </a:r>
          </a:p>
          <a:p>
            <a:pPr algn="ctr">
              <a:buNone/>
            </a:pPr>
            <a:r>
              <a:rPr lang="cs-CZ" b="1" dirty="0" smtClean="0"/>
              <a:t>Krystaly nerostů jsou okem dobře viditelné, horniny jsou hrubozrnné až s výskytem vyrostlic křemenů a živců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Gabro</a:t>
            </a:r>
            <a:endParaRPr lang="cs-CZ" b="1" dirty="0"/>
          </a:p>
        </p:txBody>
      </p:sp>
      <p:pic>
        <p:nvPicPr>
          <p:cNvPr id="5" name="Zástupný symbol pro obsah 4" descr="Gabr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4038600" cy="3240360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Šedočerné</a:t>
            </a:r>
          </a:p>
          <a:p>
            <a:r>
              <a:rPr lang="cs-CZ" dirty="0" err="1" smtClean="0"/>
              <a:t>Všeměrně</a:t>
            </a:r>
            <a:r>
              <a:rPr lang="cs-CZ" dirty="0" smtClean="0"/>
              <a:t> zrnitá hornina s vyrostlicemi</a:t>
            </a:r>
          </a:p>
          <a:p>
            <a:r>
              <a:rPr lang="cs-CZ" dirty="0" smtClean="0"/>
              <a:t>Živec, pyroxen, amfibol, olivín</a:t>
            </a:r>
          </a:p>
          <a:p>
            <a:r>
              <a:rPr lang="cs-CZ" dirty="0" smtClean="0"/>
              <a:t>V západních Čechách u Kdyně, Špičák v Orlických horách, u </a:t>
            </a:r>
            <a:r>
              <a:rPr lang="cs-CZ" dirty="0" err="1" smtClean="0"/>
              <a:t>Slavonic</a:t>
            </a:r>
            <a:endParaRPr lang="cs-CZ" dirty="0" smtClean="0"/>
          </a:p>
          <a:p>
            <a:r>
              <a:rPr lang="cs-CZ" dirty="0" smtClean="0"/>
              <a:t>Dekorační kámen</a:t>
            </a:r>
          </a:p>
          <a:p>
            <a:r>
              <a:rPr lang="cs-CZ" dirty="0" smtClean="0">
                <a:hlinkClick r:id="rId3"/>
              </a:rPr>
              <a:t>http://cs.wikipedia.org/wiki/Gabro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cs-CZ" b="1" dirty="0" smtClean="0"/>
              <a:t>Žula - granit</a:t>
            </a:r>
            <a:endParaRPr lang="cs-CZ" b="1" dirty="0"/>
          </a:p>
        </p:txBody>
      </p:sp>
      <p:pic>
        <p:nvPicPr>
          <p:cNvPr id="5" name="Zástupný symbol pro obsah 4" descr="Rapakivigranite_ss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2540000" cy="2540000"/>
          </a:xfrm>
        </p:spPr>
      </p:pic>
      <p:pic>
        <p:nvPicPr>
          <p:cNvPr id="6" name="Obrázek 5" descr="Granite_gran_viol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908720"/>
            <a:ext cx="2520280" cy="2520280"/>
          </a:xfrm>
          <a:prstGeom prst="rect">
            <a:avLst/>
          </a:prstGeom>
        </p:spPr>
      </p:pic>
      <p:pic>
        <p:nvPicPr>
          <p:cNvPr id="7" name="Obrázek 6" descr="Granite_gial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908720"/>
            <a:ext cx="2520280" cy="252028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23528" y="3429000"/>
            <a:ext cx="7920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Světlá, narůžovělá - </a:t>
            </a:r>
            <a:r>
              <a:rPr lang="cs-CZ" sz="2000" dirty="0" err="1" smtClean="0"/>
              <a:t>rapakiwi</a:t>
            </a:r>
            <a:r>
              <a:rPr lang="cs-CZ" sz="2000" dirty="0" smtClean="0"/>
              <a:t>, bělošedá</a:t>
            </a:r>
          </a:p>
          <a:p>
            <a:r>
              <a:rPr lang="cs-CZ" sz="2000" dirty="0" err="1" smtClean="0"/>
              <a:t>Všeměrně</a:t>
            </a:r>
            <a:r>
              <a:rPr lang="cs-CZ" sz="2000" dirty="0" smtClean="0"/>
              <a:t> zrnitá hornina s vyrostlicemi</a:t>
            </a:r>
          </a:p>
          <a:p>
            <a:r>
              <a:rPr lang="cs-CZ" sz="2000" dirty="0" smtClean="0"/>
              <a:t>Složena z živců, slíd a křemene</a:t>
            </a:r>
          </a:p>
          <a:p>
            <a:r>
              <a:rPr lang="cs-CZ" sz="2000" dirty="0" smtClean="0"/>
              <a:t>Žulová ve </a:t>
            </a:r>
            <a:r>
              <a:rPr lang="cs-CZ" sz="2000" dirty="0" err="1" smtClean="0"/>
              <a:t>Slezku</a:t>
            </a:r>
            <a:r>
              <a:rPr lang="cs-CZ" sz="2000" dirty="0" smtClean="0"/>
              <a:t>, Českomoravská vrchovina, Šumava – </a:t>
            </a:r>
            <a:r>
              <a:rPr lang="cs-CZ" sz="2000" dirty="0" err="1" smtClean="0"/>
              <a:t>moldanubický</a:t>
            </a:r>
            <a:r>
              <a:rPr lang="cs-CZ" sz="2000" dirty="0" smtClean="0"/>
              <a:t> </a:t>
            </a:r>
            <a:r>
              <a:rPr lang="cs-CZ" sz="2000" dirty="0" err="1" smtClean="0"/>
              <a:t>plutón</a:t>
            </a:r>
            <a:r>
              <a:rPr lang="cs-CZ" sz="2000" dirty="0" smtClean="0"/>
              <a:t>, střední Čechy – středočeský </a:t>
            </a:r>
            <a:r>
              <a:rPr lang="cs-CZ" sz="2000" dirty="0" err="1" smtClean="0"/>
              <a:t>plutón</a:t>
            </a:r>
            <a:r>
              <a:rPr lang="cs-CZ" sz="2000" dirty="0" smtClean="0"/>
              <a:t>, západní Čechy, Krušné hory, Jizerské hory, Krkonoše - </a:t>
            </a:r>
            <a:r>
              <a:rPr lang="cs-CZ" sz="2000" dirty="0" err="1" smtClean="0"/>
              <a:t>krkonošsko</a:t>
            </a:r>
            <a:r>
              <a:rPr lang="cs-CZ" sz="2000" dirty="0" smtClean="0"/>
              <a:t> – jizerský </a:t>
            </a:r>
            <a:r>
              <a:rPr lang="cs-CZ" sz="2000" dirty="0" err="1" smtClean="0"/>
              <a:t>plutón</a:t>
            </a:r>
            <a:r>
              <a:rPr lang="cs-CZ" sz="2000" dirty="0" smtClean="0"/>
              <a:t>, Lužické hory, Železné hory, </a:t>
            </a:r>
          </a:p>
          <a:p>
            <a:r>
              <a:rPr lang="cs-CZ" sz="2000" dirty="0" smtClean="0"/>
              <a:t>Výroba dlažebních kostek a obrubníků, stavební a dekorační kámen, štěrk do betonu, kámen na stavbu komunikací</a:t>
            </a:r>
          </a:p>
          <a:p>
            <a:r>
              <a:rPr lang="cs-CZ" sz="2000" dirty="0" smtClean="0">
                <a:hlinkClick r:id="rId5"/>
              </a:rPr>
              <a:t>http://cs.wikipedia.org/wiki/%C5%BDula</a:t>
            </a:r>
            <a:endParaRPr lang="cs-CZ" sz="20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Přechodné horniny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323528" y="1412776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sz="2400" b="1" dirty="0" smtClean="0"/>
              <a:t>Andezit</a:t>
            </a:r>
          </a:p>
          <a:p>
            <a:r>
              <a:rPr lang="cs-CZ" sz="2400" dirty="0" smtClean="0"/>
              <a:t>Světlešedá až šedočerná</a:t>
            </a:r>
          </a:p>
          <a:p>
            <a:r>
              <a:rPr lang="cs-CZ" sz="2400" dirty="0" smtClean="0"/>
              <a:t>Celistvá struktura s občasnými zrny živce</a:t>
            </a:r>
          </a:p>
          <a:p>
            <a:r>
              <a:rPr lang="cs-CZ" sz="2400" dirty="0" smtClean="0"/>
              <a:t>Živec plagioklas, amfibol, pyroxen, slída biotit</a:t>
            </a:r>
          </a:p>
          <a:p>
            <a:r>
              <a:rPr lang="cs-CZ" sz="2400" dirty="0" smtClean="0"/>
              <a:t>Často považován za výlevnou horninu</a:t>
            </a:r>
          </a:p>
          <a:p>
            <a:r>
              <a:rPr lang="cs-CZ" sz="2400" dirty="0" smtClean="0"/>
              <a:t>Druhý nejrozšířenější po čediči</a:t>
            </a:r>
          </a:p>
          <a:p>
            <a:r>
              <a:rPr lang="cs-CZ" sz="2400" dirty="0" smtClean="0"/>
              <a:t>Stavební kámen, štěrk</a:t>
            </a:r>
          </a:p>
          <a:p>
            <a:r>
              <a:rPr lang="cs-CZ" sz="2400" dirty="0" smtClean="0">
                <a:hlinkClick r:id="rId2"/>
              </a:rPr>
              <a:t>http://cs.wikipedia.org/wiki/Andezit</a:t>
            </a:r>
            <a:endParaRPr lang="cs-CZ" sz="24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2000" dirty="0"/>
          </a:p>
        </p:txBody>
      </p:sp>
      <p:pic>
        <p:nvPicPr>
          <p:cNvPr id="5" name="Obrázek 4" descr="andez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412776"/>
            <a:ext cx="4186436" cy="418643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Přechodné horniny</a:t>
            </a:r>
            <a:endParaRPr lang="cs-CZ" dirty="0"/>
          </a:p>
        </p:txBody>
      </p:sp>
      <p:pic>
        <p:nvPicPr>
          <p:cNvPr id="3" name="Obrázek 2" descr="fonol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1487" y="1628800"/>
            <a:ext cx="4652513" cy="4106901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395536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79512" y="1772816"/>
            <a:ext cx="4752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Fonolit  - znělec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Zelenošedý až hnědošedý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Celistvá hornina s drobnými krystaly živce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Živec, </a:t>
            </a:r>
            <a:r>
              <a:rPr lang="cs-CZ" sz="2400" dirty="0" smtClean="0"/>
              <a:t>nefelin</a:t>
            </a:r>
            <a:r>
              <a:rPr lang="cs-CZ" sz="2400" dirty="0" smtClean="0"/>
              <a:t>, pyroxen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České středohoří, Milešovka, Velký a Malý Bezděz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Využívá se k výrobě štěrku a skla na lahve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>
                <a:hlinkClick r:id="rId3"/>
              </a:rPr>
              <a:t>http://cs.wikipedia.org/wiki/Fonolit</a:t>
            </a:r>
            <a:endParaRPr lang="cs-CZ" sz="2400" dirty="0" smtClean="0"/>
          </a:p>
          <a:p>
            <a:endParaRPr lang="cs-CZ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Zemětřesení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Vznikají na základě </a:t>
            </a:r>
            <a:r>
              <a:rPr lang="cs-CZ" b="1" dirty="0" smtClean="0"/>
              <a:t>uvolnění nahromaděné energie </a:t>
            </a:r>
            <a:r>
              <a:rPr lang="cs-CZ" dirty="0" smtClean="0"/>
              <a:t>při sopečných erupcích, při vzniku křehkých deformací a pohybu litosférických desek</a:t>
            </a:r>
          </a:p>
          <a:p>
            <a:pPr>
              <a:buNone/>
            </a:pPr>
            <a:r>
              <a:rPr lang="cs-CZ" b="1" dirty="0" smtClean="0"/>
              <a:t>Richterova stupnice </a:t>
            </a:r>
            <a:r>
              <a:rPr lang="cs-CZ" dirty="0" smtClean="0"/>
              <a:t>(není jediná): 1 – 9 stupňů, každý následující je 10x silnější než předcházející</a:t>
            </a:r>
          </a:p>
          <a:p>
            <a:pPr>
              <a:buNone/>
            </a:pPr>
            <a:r>
              <a:rPr lang="cs-CZ" b="1" dirty="0" smtClean="0"/>
              <a:t>Zemětřesení </a:t>
            </a:r>
          </a:p>
          <a:p>
            <a:r>
              <a:rPr lang="cs-CZ" b="1" dirty="0" smtClean="0"/>
              <a:t>Tektonická </a:t>
            </a:r>
            <a:r>
              <a:rPr lang="cs-CZ" dirty="0" smtClean="0"/>
              <a:t>– souvisí s pohybem litosférických desek, nejsilnější, nejničivější, často doprovodné jevy - tsunami</a:t>
            </a:r>
          </a:p>
          <a:p>
            <a:r>
              <a:rPr lang="cs-CZ" b="1" dirty="0" smtClean="0"/>
              <a:t>Sopečná</a:t>
            </a:r>
            <a:r>
              <a:rPr lang="cs-CZ" dirty="0" smtClean="0"/>
              <a:t> – vyvolaná sopečným výbuchem</a:t>
            </a:r>
          </a:p>
          <a:p>
            <a:r>
              <a:rPr lang="cs-CZ" b="1" dirty="0" smtClean="0"/>
              <a:t>Řítivá </a:t>
            </a:r>
            <a:r>
              <a:rPr lang="cs-CZ" dirty="0" smtClean="0"/>
              <a:t>– propadnutí stropů jeskyň např. v krasových oblastech nebo propady těžebních prostorů</a:t>
            </a:r>
          </a:p>
          <a:p>
            <a:pPr>
              <a:buNone/>
            </a:pPr>
            <a:r>
              <a:rPr lang="cs-CZ" b="1" dirty="0" smtClean="0"/>
              <a:t>Epicentrum</a:t>
            </a:r>
            <a:r>
              <a:rPr lang="cs-CZ" dirty="0" smtClean="0"/>
              <a:t> -  </a:t>
            </a:r>
            <a:r>
              <a:rPr lang="cs-CZ" dirty="0" err="1" smtClean="0"/>
              <a:t>nejbluižší</a:t>
            </a:r>
            <a:r>
              <a:rPr lang="cs-CZ" dirty="0" smtClean="0"/>
              <a:t> místo nad hypocentrem</a:t>
            </a:r>
          </a:p>
          <a:p>
            <a:pPr>
              <a:buNone/>
            </a:pPr>
            <a:r>
              <a:rPr lang="cs-CZ" b="1" dirty="0" smtClean="0"/>
              <a:t>Hypocentrum</a:t>
            </a:r>
            <a:r>
              <a:rPr lang="cs-CZ" dirty="0" smtClean="0"/>
              <a:t>  - ohnisko zemětřesení pod povrchem</a:t>
            </a:r>
          </a:p>
          <a:p>
            <a:pPr>
              <a:buNone/>
            </a:pPr>
            <a:r>
              <a:rPr lang="cs-CZ" b="1" dirty="0" smtClean="0"/>
              <a:t>Seizmograf</a:t>
            </a:r>
            <a:r>
              <a:rPr lang="cs-CZ" dirty="0" smtClean="0"/>
              <a:t> – měřící přístroj</a:t>
            </a:r>
          </a:p>
          <a:p>
            <a:pPr>
              <a:buNone/>
            </a:pPr>
            <a:r>
              <a:rPr lang="cs-CZ" dirty="0" smtClean="0">
                <a:hlinkClick r:id="rId2"/>
              </a:rPr>
              <a:t>http://cs.wikipedia.org/wiki/Zem%C4%9Bt%C5%99esen%C3%AD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vulkán, magma - čedičové, žulové, ohnivý prstenec, horké skvrny, magmatický krb, přívodní kanály, ložní žíla, pravá žíla, viskozita, kráter, žíla, štítové sopky, pluton, lakolit, andezitové sopky, stratovulkán, </a:t>
            </a:r>
            <a:r>
              <a:rPr lang="cs-CZ" dirty="0" err="1" smtClean="0"/>
              <a:t>pyroklastika</a:t>
            </a:r>
            <a:r>
              <a:rPr lang="cs-CZ" dirty="0" smtClean="0"/>
              <a:t>, bahnotok, zemětřesení – tektonická, sopečná, řítivá, hypocentrum, epicentrum, Richterova stupnice, tsunami, seizmograf, láva, sopečné sklo, pyroklastické horniny, čedič, gabro, žula (granit), ryolit, andezit, znělec (fonolit)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http://cs.wikipedia.org/wiki/Zem%C4%9Bt%C5%99esen%C3%AD 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Vulkanismus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Vnitřní endogenní tvořivé síly planety</a:t>
            </a:r>
          </a:p>
          <a:p>
            <a:r>
              <a:rPr lang="cs-CZ" dirty="0" smtClean="0"/>
              <a:t>Nejčastěji vázán na okraje litosférických desek</a:t>
            </a:r>
          </a:p>
          <a:p>
            <a:r>
              <a:rPr lang="cs-CZ" dirty="0" smtClean="0"/>
              <a:t>„Ohnivý prstenec“: západní  pobřeží Amerik – Aljaška - Aleuty – Kamčatka – Japonsko – Filipíny – Nový Zéland</a:t>
            </a:r>
          </a:p>
          <a:p>
            <a:r>
              <a:rPr lang="cs-CZ" dirty="0" smtClean="0"/>
              <a:t>Asi  1400 činných sopek</a:t>
            </a:r>
          </a:p>
          <a:p>
            <a:r>
              <a:rPr lang="cs-CZ" dirty="0" smtClean="0"/>
              <a:t>Horké skvrny – </a:t>
            </a:r>
            <a:r>
              <a:rPr lang="cs-CZ" dirty="0" err="1" smtClean="0"/>
              <a:t>hot</a:t>
            </a:r>
            <a:r>
              <a:rPr lang="cs-CZ" dirty="0" smtClean="0"/>
              <a:t> </a:t>
            </a:r>
            <a:r>
              <a:rPr lang="cs-CZ" dirty="0" err="1" smtClean="0"/>
              <a:t>spots</a:t>
            </a:r>
            <a:r>
              <a:rPr lang="cs-CZ" dirty="0" smtClean="0"/>
              <a:t> – úzké kanály z pláště, stoupá jimi hlavně čedičové magma – vznik sopečných ostrovů</a:t>
            </a:r>
          </a:p>
          <a:p>
            <a:r>
              <a:rPr lang="cs-CZ" dirty="0" smtClean="0"/>
              <a:t>Další projevy – termální prameny, výrony plynů, jezera s horkou a pro většinu organismů jedovatou vodou</a:t>
            </a:r>
          </a:p>
          <a:p>
            <a:r>
              <a:rPr lang="cs-CZ" dirty="0" smtClean="0"/>
              <a:t>Jeho projevy jsou zřetelné i na některých planetách Sluneční soustavy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Stavba sopky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Magmatický krb </a:t>
            </a:r>
            <a:r>
              <a:rPr lang="cs-CZ" dirty="0" smtClean="0"/>
              <a:t>– nahromaděné magma několik stovek metrů pod povrchem</a:t>
            </a:r>
          </a:p>
          <a:p>
            <a:r>
              <a:rPr lang="cs-CZ" b="1" dirty="0" smtClean="0"/>
              <a:t>Hlavní přívodní kanál – sopouch </a:t>
            </a:r>
            <a:r>
              <a:rPr lang="cs-CZ" dirty="0" smtClean="0"/>
              <a:t>– prostor pro magma vystupující k povrchu</a:t>
            </a:r>
          </a:p>
          <a:p>
            <a:r>
              <a:rPr lang="cs-CZ" b="1" dirty="0" smtClean="0"/>
              <a:t>Kráter </a:t>
            </a:r>
            <a:r>
              <a:rPr lang="cs-CZ" dirty="0" smtClean="0"/>
              <a:t>– poslední úsek sopouchu</a:t>
            </a:r>
          </a:p>
          <a:p>
            <a:r>
              <a:rPr lang="cs-CZ" b="1" dirty="0" smtClean="0"/>
              <a:t>Postranní přívodní kanály </a:t>
            </a:r>
            <a:r>
              <a:rPr lang="cs-CZ" dirty="0" smtClean="0"/>
              <a:t>– často navazují na pukliny a trhliny ve </a:t>
            </a:r>
            <a:r>
              <a:rPr lang="cs-CZ" dirty="0" smtClean="0"/>
              <a:t>svahu </a:t>
            </a:r>
            <a:r>
              <a:rPr lang="cs-CZ" dirty="0" smtClean="0"/>
              <a:t>sopky</a:t>
            </a:r>
          </a:p>
          <a:p>
            <a:r>
              <a:rPr lang="cs-CZ" b="1" dirty="0" smtClean="0"/>
              <a:t>Lakolity</a:t>
            </a:r>
            <a:r>
              <a:rPr lang="cs-CZ" dirty="0" smtClean="0"/>
              <a:t> – bochníkovitá podpovrchová tělesa menších rozměrů</a:t>
            </a:r>
          </a:p>
          <a:p>
            <a:r>
              <a:rPr lang="cs-CZ" b="1" dirty="0" smtClean="0"/>
              <a:t>Plutóny</a:t>
            </a:r>
            <a:r>
              <a:rPr lang="cs-CZ" dirty="0" smtClean="0"/>
              <a:t> – podpovrchová tělesa tvořena </a:t>
            </a:r>
            <a:r>
              <a:rPr lang="cs-CZ" dirty="0" smtClean="0"/>
              <a:t>ztuhlým </a:t>
            </a:r>
            <a:r>
              <a:rPr lang="cs-CZ" dirty="0" smtClean="0"/>
              <a:t>žulovým magmatem – hlubinné horniny (žula)</a:t>
            </a:r>
          </a:p>
          <a:p>
            <a:r>
              <a:rPr lang="cs-CZ" b="1" dirty="0" err="1" smtClean="0"/>
              <a:t>Pyroklastika</a:t>
            </a:r>
            <a:r>
              <a:rPr lang="cs-CZ" b="1" dirty="0" smtClean="0"/>
              <a:t> </a:t>
            </a:r>
            <a:r>
              <a:rPr lang="cs-CZ" dirty="0" smtClean="0"/>
              <a:t>– popel a ztuhlé pórovité materiály</a:t>
            </a:r>
          </a:p>
          <a:p>
            <a:r>
              <a:rPr lang="cs-CZ" b="1" dirty="0" smtClean="0"/>
              <a:t>Pravá žíla </a:t>
            </a:r>
            <a:r>
              <a:rPr lang="cs-CZ" dirty="0" smtClean="0"/>
              <a:t>– prasklina vyplněná magmatem jdoucí napříč vrstvami (kříží vrstvy), deskovité těleso</a:t>
            </a:r>
          </a:p>
          <a:p>
            <a:r>
              <a:rPr lang="cs-CZ" b="1" dirty="0" smtClean="0"/>
              <a:t>Ložní žíla </a:t>
            </a:r>
            <a:r>
              <a:rPr lang="cs-CZ" dirty="0" smtClean="0"/>
              <a:t>– magma se vtlačilo mezi vrstvy, deskovitý útvar</a:t>
            </a:r>
          </a:p>
          <a:p>
            <a:r>
              <a:rPr lang="cs-CZ" b="1" dirty="0" smtClean="0"/>
              <a:t>Bahnotok</a:t>
            </a:r>
            <a:r>
              <a:rPr lang="cs-CZ" dirty="0" smtClean="0"/>
              <a:t> – roztátý sníh s povrchovými materiály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Stavba vulkánu (sopky)</a:t>
            </a:r>
            <a:endParaRPr lang="cs-CZ" b="1" dirty="0"/>
          </a:p>
        </p:txBody>
      </p:sp>
      <p:pic>
        <p:nvPicPr>
          <p:cNvPr id="5" name="Zástupný symbol pro obsah 4" descr="sopka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196752"/>
            <a:ext cx="5184576" cy="4176464"/>
          </a:xfrm>
        </p:spPr>
      </p:pic>
      <p:sp>
        <p:nvSpPr>
          <p:cNvPr id="6" name="TextovéPole 5"/>
          <p:cNvSpPr txBox="1"/>
          <p:nvPr/>
        </p:nvSpPr>
        <p:spPr>
          <a:xfrm>
            <a:off x="683568" y="4949785"/>
            <a:ext cx="78488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cs-CZ" sz="2000" dirty="0" smtClean="0"/>
              <a:t>Lakolit – 1, 7</a:t>
            </a:r>
          </a:p>
          <a:p>
            <a:pPr marL="342900" indent="-342900"/>
            <a:r>
              <a:rPr lang="cs-CZ" sz="2000" dirty="0" smtClean="0"/>
              <a:t>Sopouch a kráter,  odbočuje vedlejší přívodní kanál – 6</a:t>
            </a:r>
          </a:p>
          <a:p>
            <a:pPr marL="342900" indent="-342900"/>
            <a:r>
              <a:rPr lang="cs-CZ" sz="2000" dirty="0" smtClean="0"/>
              <a:t>Ložní žíla a její přívodní kanál – 4, 5</a:t>
            </a:r>
          </a:p>
          <a:p>
            <a:pPr marL="342900" indent="-342900"/>
            <a:r>
              <a:rPr lang="cs-CZ" sz="2000" dirty="0" smtClean="0"/>
              <a:t>Magmatický krb – žhavé magma – 3</a:t>
            </a:r>
          </a:p>
          <a:p>
            <a:pPr marL="342900" indent="-342900"/>
            <a:r>
              <a:rPr lang="cs-CZ" sz="2000" dirty="0" smtClean="0">
                <a:hlinkClick r:id="rId3"/>
              </a:rPr>
              <a:t>http://cs.wikipedia.org/wiki/Sopky</a:t>
            </a:r>
            <a:endParaRPr lang="cs-CZ" dirty="0" smtClean="0"/>
          </a:p>
          <a:p>
            <a:pPr marL="342900" indent="-342900">
              <a:buAutoNum type="arabicParenR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Stratovulkán </a:t>
            </a:r>
            <a:r>
              <a:rPr lang="cs-CZ" b="1" dirty="0" err="1" smtClean="0"/>
              <a:t>Colimo</a:t>
            </a:r>
            <a:r>
              <a:rPr lang="cs-CZ" b="1" dirty="0" smtClean="0"/>
              <a:t>, Mexiko</a:t>
            </a:r>
            <a:endParaRPr lang="cs-CZ" b="1" dirty="0"/>
          </a:p>
        </p:txBody>
      </p:sp>
      <p:pic>
        <p:nvPicPr>
          <p:cNvPr id="4" name="Zástupný symbol pro obsah 3" descr="stratovulká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2234" y="1600200"/>
            <a:ext cx="6019531" cy="4525963"/>
          </a:xfrm>
        </p:spPr>
      </p:pic>
      <p:sp>
        <p:nvSpPr>
          <p:cNvPr id="5" name="TextovéPole 4"/>
          <p:cNvSpPr txBox="1"/>
          <p:nvPr/>
        </p:nvSpPr>
        <p:spPr>
          <a:xfrm>
            <a:off x="2123728" y="623731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http://cs.wikipedia.org/wiki/Sopky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Jak to vidí studenti - sopka</a:t>
            </a:r>
            <a:endParaRPr lang="cs-CZ" b="1" dirty="0"/>
          </a:p>
        </p:txBody>
      </p:sp>
      <p:pic>
        <p:nvPicPr>
          <p:cNvPr id="3" name="Obrázek 2" descr="blín sopka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5929884" cy="503377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796136" y="1268760"/>
            <a:ext cx="29878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1 – magmatický krb</a:t>
            </a:r>
          </a:p>
          <a:p>
            <a:r>
              <a:rPr lang="cs-CZ" sz="2400" b="1" dirty="0" smtClean="0"/>
              <a:t>2 – sopouch</a:t>
            </a:r>
          </a:p>
          <a:p>
            <a:r>
              <a:rPr lang="cs-CZ" sz="2400" b="1" dirty="0" smtClean="0"/>
              <a:t>3 – kráter</a:t>
            </a:r>
          </a:p>
          <a:p>
            <a:r>
              <a:rPr lang="cs-CZ" sz="2400" b="1" dirty="0" smtClean="0"/>
              <a:t>4 – pravá žíla</a:t>
            </a:r>
          </a:p>
          <a:p>
            <a:r>
              <a:rPr lang="cs-CZ" sz="2400" b="1" dirty="0" smtClean="0"/>
              <a:t>5 – ložní žíla</a:t>
            </a:r>
          </a:p>
          <a:p>
            <a:r>
              <a:rPr lang="cs-CZ" sz="2400" b="1" dirty="0" smtClean="0"/>
              <a:t>6 – pluton (magma)</a:t>
            </a:r>
          </a:p>
          <a:p>
            <a:r>
              <a:rPr lang="cs-CZ" sz="2400" b="1" dirty="0" smtClean="0"/>
              <a:t>7 – lakolit</a:t>
            </a:r>
          </a:p>
          <a:p>
            <a:r>
              <a:rPr lang="cs-CZ" sz="2400" b="1" dirty="0" smtClean="0"/>
              <a:t>8 – vedlejší vývodní 	kanál</a:t>
            </a:r>
          </a:p>
          <a:p>
            <a:r>
              <a:rPr lang="cs-CZ" sz="2400" b="1" dirty="0" smtClean="0"/>
              <a:t>9 – </a:t>
            </a:r>
            <a:r>
              <a:rPr lang="cs-CZ" sz="2400" b="1" dirty="0" err="1" smtClean="0"/>
              <a:t>utuhlé</a:t>
            </a:r>
            <a:r>
              <a:rPr lang="cs-CZ" sz="2400" b="1" dirty="0" smtClean="0"/>
              <a:t> horniny</a:t>
            </a:r>
          </a:p>
          <a:p>
            <a:endParaRPr lang="cs-CZ" sz="2400" b="1" dirty="0" smtClean="0"/>
          </a:p>
          <a:p>
            <a:r>
              <a:rPr lang="cs-CZ" sz="2400" b="1" dirty="0" smtClean="0"/>
              <a:t>Autor: Matěj Blín, 2012 </a:t>
            </a:r>
            <a:endParaRPr lang="cs-CZ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cs-CZ" b="1" dirty="0" smtClean="0"/>
              <a:t>Jak to vidí studenti - vulkanismus</a:t>
            </a:r>
            <a:endParaRPr lang="cs-CZ" b="1" dirty="0"/>
          </a:p>
        </p:txBody>
      </p:sp>
      <p:pic>
        <p:nvPicPr>
          <p:cNvPr id="3" name="Obrázek 2" descr="votrubova1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8532440" cy="524283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043608" y="6309320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Autorka: Anička Votrubová, 2012</a:t>
            </a:r>
            <a:endParaRPr lang="cs-CZ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Typy sopek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Stratovulkán – vznikl střídáním pyroklastických a lávových vrstev</a:t>
            </a:r>
          </a:p>
          <a:p>
            <a:r>
              <a:rPr lang="cs-CZ" dirty="0" smtClean="0"/>
              <a:t>Sypaný kužel – strmý kužel ze sypaných materiálů - </a:t>
            </a:r>
            <a:r>
              <a:rPr lang="cs-CZ" dirty="0" err="1" smtClean="0"/>
              <a:t>pyroklastik</a:t>
            </a:r>
            <a:endParaRPr lang="cs-CZ" dirty="0" smtClean="0"/>
          </a:p>
          <a:p>
            <a:r>
              <a:rPr lang="cs-CZ" dirty="0" smtClean="0"/>
              <a:t>Štítová sopka – vzniká z čedičové lávy, rozlévá se doširoka, nízká s </a:t>
            </a:r>
            <a:r>
              <a:rPr lang="cs-CZ" dirty="0" smtClean="0"/>
              <a:t>pozvolnými </a:t>
            </a:r>
            <a:r>
              <a:rPr lang="cs-CZ" dirty="0" smtClean="0"/>
              <a:t>svahy</a:t>
            </a:r>
          </a:p>
          <a:p>
            <a:r>
              <a:rPr lang="cs-CZ" dirty="0" smtClean="0"/>
              <a:t>Andezitové sopky – vznikají z pomalu tekoucí na Si bohaté lávy, bohaté na plyny, ničivé výbuchy, strmé svahy</a:t>
            </a:r>
          </a:p>
          <a:p>
            <a:r>
              <a:rPr lang="cs-CZ" dirty="0" smtClean="0"/>
              <a:t>Světově proslulé sopky: Vesuv, Etna, sv. Helena, </a:t>
            </a:r>
            <a:r>
              <a:rPr lang="cs-CZ" dirty="0" smtClean="0"/>
              <a:t>Kilimandžáro</a:t>
            </a:r>
            <a:r>
              <a:rPr lang="cs-CZ" dirty="0" smtClean="0"/>
              <a:t>, sopky na Islandu</a:t>
            </a:r>
          </a:p>
          <a:p>
            <a:r>
              <a:rPr lang="cs-CZ" dirty="0" smtClean="0"/>
              <a:t>Sopky a sopečná pohoří v ČR – Komorní hůrka, Železná hůrka, České středohoří, </a:t>
            </a:r>
            <a:r>
              <a:rPr lang="cs-CZ" dirty="0" err="1" smtClean="0"/>
              <a:t>Doupovské</a:t>
            </a:r>
            <a:r>
              <a:rPr lang="cs-CZ" dirty="0" smtClean="0"/>
              <a:t> </a:t>
            </a:r>
            <a:r>
              <a:rPr lang="cs-CZ" dirty="0" smtClean="0"/>
              <a:t>hory</a:t>
            </a:r>
            <a:endParaRPr lang="cs-CZ" dirty="0" smtClean="0"/>
          </a:p>
          <a:p>
            <a:r>
              <a:rPr lang="cs-CZ" dirty="0" smtClean="0"/>
              <a:t>Hory sopečného původu – Milešovka,Říp, </a:t>
            </a:r>
            <a:r>
              <a:rPr lang="cs-CZ" dirty="0" err="1" smtClean="0"/>
              <a:t>Lovoš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1204</Words>
  <Application>Microsoft Office PowerPoint</Application>
  <PresentationFormat>Předvádění na obrazovce (4:3)</PresentationFormat>
  <Paragraphs>143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Vulkanismus</vt:lpstr>
      <vt:lpstr>Stavba sopky</vt:lpstr>
      <vt:lpstr>Stavba vulkánu (sopky)</vt:lpstr>
      <vt:lpstr>Stratovulkán Colimo, Mexiko</vt:lpstr>
      <vt:lpstr>Jak to vidí studenti - sopka</vt:lpstr>
      <vt:lpstr>Jak to vidí studenti - vulkanismus</vt:lpstr>
      <vt:lpstr>Typy sopek</vt:lpstr>
      <vt:lpstr>Magma a jeho vlastnosti</vt:lpstr>
      <vt:lpstr>Magmatické horniny výlevné</vt:lpstr>
      <vt:lpstr>Čedič</vt:lpstr>
      <vt:lpstr>Ryolit</vt:lpstr>
      <vt:lpstr>Magmatické horniny hlubinné</vt:lpstr>
      <vt:lpstr>Gabro</vt:lpstr>
      <vt:lpstr>Žula - granit</vt:lpstr>
      <vt:lpstr>Přechodné horniny</vt:lpstr>
      <vt:lpstr>Přechodné horniny</vt:lpstr>
      <vt:lpstr>Zemětřesení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47</cp:revision>
  <dcterms:created xsi:type="dcterms:W3CDTF">2013-01-11T17:05:52Z</dcterms:created>
  <dcterms:modified xsi:type="dcterms:W3CDTF">2013-03-19T17:39:31Z</dcterms:modified>
</cp:coreProperties>
</file>