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2" r:id="rId4"/>
    <p:sldId id="260" r:id="rId5"/>
    <p:sldId id="263" r:id="rId6"/>
    <p:sldId id="264" r:id="rId7"/>
    <p:sldId id="261" r:id="rId8"/>
    <p:sldId id="265" r:id="rId9"/>
    <p:sldId id="266" r:id="rId10"/>
    <p:sldId id="267" r:id="rId11"/>
    <p:sldId id="259" r:id="rId12"/>
    <p:sldId id="268" r:id="rId13"/>
    <p:sldId id="257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imgres?hl=cs&amp;tbo=d&amp;biw=1366&amp;bih=555&amp;tbm=isch&amp;tbnid=x6IkVpwo1Aaq2M:&amp;imgrefurl=http://geologie.vsb.cz/geomorfologie/Prednasky/4_kapitola.htm&amp;docid=VS1_8HZYdZAoFM&amp;imgurl=http://geologie.vsb.cz/geomorfologie/Prednasky/4_obrazky/3_34_East_%25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ynklin%C3%A1la" TargetMode="External"/><Relationship Id="rId3" Type="http://schemas.openxmlformats.org/officeDocument/2006/relationships/hyperlink" Target="http://web.natur.cuni.cz/ugmnz/mineral/" TargetMode="External"/><Relationship Id="rId7" Type="http://schemas.openxmlformats.org/officeDocument/2006/relationships/hyperlink" Target="http://zemepis.jergym.cz/foto/33/ipage00013.htm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10" Type="http://schemas.openxmlformats.org/officeDocument/2006/relationships/hyperlink" Target="http://geologie.vsb.cz/jelinek/Nauka_o_Zemi_PTO.htm" TargetMode="External"/><Relationship Id="rId4" Type="http://schemas.openxmlformats.org/officeDocument/2006/relationships/hyperlink" Target="http://geologie.vsb.cz/mineralogie/" TargetMode="External"/><Relationship Id="rId9" Type="http://schemas.openxmlformats.org/officeDocument/2006/relationships/hyperlink" Target="http://cs.wikipedia.org/wiki/Tektonik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ynklin%C3%A1l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geologie.vsb.cz/jelinek/tc-sekun-telesa.htm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imgres?num=10&amp;hl=cs&amp;tbo=d&amp;biw=1366&amp;bih=555&amp;tbm=isch&amp;tbnid=HExLxSnzIWpeEM:&amp;imgrefurl=http://www.rade.ic.cz/1rocnik/EP/ep.html&amp;docid=KocFsmPSi3LGlM&amp;imgurl=http://www.rade.ic.cz/1rocnik/EP/obr/hp%20pr%20propadlina.gif&amp;w=556&amp;h=328&amp;ei=o7HyUOndBMSM4ATlgYGYCQ&amp;zoom=1&amp;iact=hc&amp;vpx=695&amp;vpy=146&amp;dur=644&amp;hovh=172&amp;hovw=292&amp;tx=175&amp;ty=67&amp;sig=101628324579103424825&amp;page=1&amp;tbnh=155&amp;tbnw=247&amp;start=0&amp;ndsp=21&amp;ved=1t:429,r:5,s:0,i:97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google.cz/imgres?num=10&amp;hl=cs&amp;tbo=d&amp;biw=1366&amp;bih=555&amp;tbm=isch&amp;tbnid=HExLxSnzIWpeEM:&amp;imgrefurl=http://www.rade.ic.cz/1rocnik/EP/ep.html&amp;docid=KocFsmPSi3LGlM&amp;imgurl=http://www.rade.ic.cz/1rocnik/EP/obr/hp%20pr%20propadlina.gif&amp;w=556&amp;h=328&amp;ei=o7HyUOndBMSM4ATlgYGYCQ&amp;zoom=1&amp;iact=hc&amp;vpx=695&amp;vpy=146&amp;dur=644&amp;hovh=172&amp;hovw=292&amp;tx=175&amp;ty=67&amp;sig=101628324579103424825&amp;page=1&amp;tbnh=155&amp;tbnw=247&amp;start=0&amp;ndsp=21&amp;ved=1t:429,r:5,s:0,i:9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VY_32_INOVACE_2604</a:t>
            </a:r>
          </a:p>
          <a:p>
            <a:pPr algn="ctr"/>
            <a:endParaRPr lang="cs-CZ" sz="4000" b="1" dirty="0" smtClean="0"/>
          </a:p>
          <a:p>
            <a:pPr algn="ctr"/>
            <a:r>
              <a:rPr lang="cs-CZ" sz="4000" b="1" dirty="0" smtClean="0"/>
              <a:t>Tektonika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Riftová údolí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Mají charakter úzkých dlouhých údolí – otvírají prostor pro nové oceány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dirty="0" smtClean="0"/>
              <a:t>Nejznámější je Východoafrický prolom – odděluje  západní část Afriky</a:t>
            </a:r>
          </a:p>
          <a:p>
            <a:pPr>
              <a:buNone/>
            </a:pPr>
            <a:r>
              <a:rPr lang="cs-CZ" dirty="0" smtClean="0"/>
              <a:t>Jsou v něm hluboká úzká jezera(</a:t>
            </a:r>
            <a:r>
              <a:rPr lang="cs-CZ" dirty="0" err="1" smtClean="0"/>
              <a:t>Taganika</a:t>
            </a:r>
            <a:r>
              <a:rPr lang="cs-CZ" dirty="0" smtClean="0"/>
              <a:t>) a projevy vulkanické činnosti – sopky, jedovatá jezera, plynové výrony</a:t>
            </a:r>
          </a:p>
          <a:p>
            <a:pPr>
              <a:buNone/>
            </a:pPr>
            <a:r>
              <a:rPr lang="cs-CZ" dirty="0" smtClean="0"/>
              <a:t>Na území Čech se v období třetihor otevíral Podkrušnohorský prolom (</a:t>
            </a:r>
            <a:r>
              <a:rPr lang="cs-CZ" dirty="0" err="1" smtClean="0"/>
              <a:t>ohárecký</a:t>
            </a:r>
            <a:r>
              <a:rPr lang="cs-CZ" dirty="0" smtClean="0"/>
              <a:t> rift)</a:t>
            </a:r>
          </a:p>
          <a:p>
            <a:pPr>
              <a:buNone/>
            </a:pPr>
            <a:r>
              <a:rPr lang="cs-CZ" dirty="0" smtClean="0"/>
              <a:t>Dnes se na jeho území nachází velké množství termálních pramenů (Karlovy Vary) a pozůstatků sopečné činnosti (České středohoří a </a:t>
            </a:r>
            <a:r>
              <a:rPr lang="cs-CZ" dirty="0" err="1" smtClean="0"/>
              <a:t>Doupovské</a:t>
            </a:r>
            <a:r>
              <a:rPr lang="cs-CZ" dirty="0" smtClean="0"/>
              <a:t> hory)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Východoafrický prolom</a:t>
            </a:r>
            <a:endParaRPr lang="cs-CZ" dirty="0"/>
          </a:p>
        </p:txBody>
      </p:sp>
      <p:pic>
        <p:nvPicPr>
          <p:cNvPr id="7" name="Zástupný symbol pro obsah 6" descr="3_34_East_%20Africa_Rifts%20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716016" y="2204864"/>
            <a:ext cx="4041775" cy="2537366"/>
          </a:xfrm>
        </p:spPr>
      </p:pic>
      <p:sp>
        <p:nvSpPr>
          <p:cNvPr id="8" name="TextovéPole 7"/>
          <p:cNvSpPr txBox="1"/>
          <p:nvPr/>
        </p:nvSpPr>
        <p:spPr>
          <a:xfrm>
            <a:off x="5004048" y="5013176"/>
            <a:ext cx="3600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>
                <a:hlinkClick r:id="rId3"/>
              </a:rPr>
              <a:t>http://www.</a:t>
            </a:r>
            <a:r>
              <a:rPr lang="cs-CZ" sz="1000" dirty="0" err="1" smtClean="0">
                <a:hlinkClick r:id="rId3"/>
              </a:rPr>
              <a:t>google.cz</a:t>
            </a:r>
            <a:r>
              <a:rPr lang="cs-CZ" sz="1000" dirty="0" smtClean="0">
                <a:hlinkClick r:id="rId3"/>
              </a:rPr>
              <a:t>/</a:t>
            </a:r>
            <a:r>
              <a:rPr lang="cs-CZ" sz="1000" dirty="0" err="1" smtClean="0">
                <a:hlinkClick r:id="rId3"/>
              </a:rPr>
              <a:t>imgres</a:t>
            </a:r>
            <a:r>
              <a:rPr lang="cs-CZ" sz="1000" dirty="0" smtClean="0">
                <a:hlinkClick r:id="rId3"/>
              </a:rPr>
              <a:t>?</a:t>
            </a:r>
            <a:r>
              <a:rPr lang="cs-CZ" sz="1000" dirty="0" err="1" smtClean="0">
                <a:hlinkClick r:id="rId3"/>
              </a:rPr>
              <a:t>hl</a:t>
            </a:r>
            <a:r>
              <a:rPr lang="cs-CZ" sz="1000" dirty="0" smtClean="0">
                <a:hlinkClick r:id="rId3"/>
              </a:rPr>
              <a:t>=</a:t>
            </a:r>
            <a:r>
              <a:rPr lang="cs-CZ" sz="1000" dirty="0" err="1" smtClean="0">
                <a:hlinkClick r:id="rId3"/>
              </a:rPr>
              <a:t>cs</a:t>
            </a:r>
            <a:r>
              <a:rPr lang="cs-CZ" sz="1000" dirty="0" smtClean="0">
                <a:hlinkClick r:id="rId3"/>
              </a:rPr>
              <a:t>&amp;</a:t>
            </a:r>
            <a:r>
              <a:rPr lang="cs-CZ" sz="1000" dirty="0" err="1" smtClean="0">
                <a:hlinkClick r:id="rId3"/>
              </a:rPr>
              <a:t>tbo</a:t>
            </a:r>
            <a:r>
              <a:rPr lang="cs-CZ" sz="1000" dirty="0" smtClean="0">
                <a:hlinkClick r:id="rId3"/>
              </a:rPr>
              <a:t>=d&amp;</a:t>
            </a:r>
            <a:r>
              <a:rPr lang="cs-CZ" sz="1000" dirty="0" err="1" smtClean="0">
                <a:hlinkClick r:id="rId3"/>
              </a:rPr>
              <a:t>biw</a:t>
            </a:r>
            <a:r>
              <a:rPr lang="cs-CZ" sz="1000" dirty="0" smtClean="0">
                <a:hlinkClick r:id="rId3"/>
              </a:rPr>
              <a:t>=1366&amp;</a:t>
            </a:r>
            <a:r>
              <a:rPr lang="cs-CZ" sz="1000" dirty="0" err="1" smtClean="0">
                <a:hlinkClick r:id="rId3"/>
              </a:rPr>
              <a:t>bih</a:t>
            </a:r>
            <a:r>
              <a:rPr lang="cs-CZ" sz="1000" dirty="0" smtClean="0">
                <a:hlinkClick r:id="rId3"/>
              </a:rPr>
              <a:t>=555&amp;</a:t>
            </a:r>
            <a:r>
              <a:rPr lang="cs-CZ" sz="1000" dirty="0" err="1" smtClean="0">
                <a:hlinkClick r:id="rId3"/>
              </a:rPr>
              <a:t>tbm</a:t>
            </a:r>
            <a:r>
              <a:rPr lang="cs-CZ" sz="1000" dirty="0" smtClean="0">
                <a:hlinkClick r:id="rId3"/>
              </a:rPr>
              <a:t>=</a:t>
            </a:r>
            <a:r>
              <a:rPr lang="cs-CZ" sz="1000" dirty="0" err="1" smtClean="0">
                <a:hlinkClick r:id="rId3"/>
              </a:rPr>
              <a:t>isch</a:t>
            </a:r>
            <a:r>
              <a:rPr lang="cs-CZ" sz="1000" dirty="0" smtClean="0">
                <a:hlinkClick r:id="rId3"/>
              </a:rPr>
              <a:t>&amp;</a:t>
            </a:r>
            <a:r>
              <a:rPr lang="cs-CZ" sz="1000" dirty="0" err="1" smtClean="0">
                <a:hlinkClick r:id="rId3"/>
              </a:rPr>
              <a:t>tbnid</a:t>
            </a:r>
            <a:r>
              <a:rPr lang="cs-CZ" sz="1000" dirty="0" smtClean="0">
                <a:hlinkClick r:id="rId3"/>
              </a:rPr>
              <a:t>=x6IkVpwo1Aaq2M:&amp;</a:t>
            </a:r>
            <a:r>
              <a:rPr lang="cs-CZ" sz="1000" dirty="0" err="1" smtClean="0">
                <a:hlinkClick r:id="rId3"/>
              </a:rPr>
              <a:t>imgrefurl</a:t>
            </a:r>
            <a:r>
              <a:rPr lang="cs-CZ" sz="1000" dirty="0" smtClean="0">
                <a:hlinkClick r:id="rId3"/>
              </a:rPr>
              <a:t>=http://geologie.</a:t>
            </a:r>
            <a:r>
              <a:rPr lang="cs-CZ" sz="1000" dirty="0" err="1" smtClean="0">
                <a:hlinkClick r:id="rId3"/>
              </a:rPr>
              <a:t>vsb.cz</a:t>
            </a:r>
            <a:r>
              <a:rPr lang="cs-CZ" sz="1000" dirty="0" smtClean="0">
                <a:hlinkClick r:id="rId3"/>
              </a:rPr>
              <a:t>/geomorfologie/</a:t>
            </a:r>
            <a:r>
              <a:rPr lang="cs-CZ" sz="1000" dirty="0" err="1" smtClean="0">
                <a:hlinkClick r:id="rId3"/>
              </a:rPr>
              <a:t>Prednasky</a:t>
            </a:r>
            <a:r>
              <a:rPr lang="cs-CZ" sz="1000" dirty="0" smtClean="0">
                <a:hlinkClick r:id="rId3"/>
              </a:rPr>
              <a:t>/4_kapitola.</a:t>
            </a:r>
            <a:r>
              <a:rPr lang="cs-CZ" sz="1000" dirty="0" err="1" smtClean="0">
                <a:hlinkClick r:id="rId3"/>
              </a:rPr>
              <a:t>htm</a:t>
            </a:r>
            <a:r>
              <a:rPr lang="cs-CZ" sz="1000" dirty="0" smtClean="0">
                <a:hlinkClick r:id="rId3"/>
              </a:rPr>
              <a:t>&amp;</a:t>
            </a:r>
            <a:r>
              <a:rPr lang="cs-CZ" sz="1000" dirty="0" err="1" smtClean="0">
                <a:hlinkClick r:id="rId3"/>
              </a:rPr>
              <a:t>docid</a:t>
            </a:r>
            <a:r>
              <a:rPr lang="cs-CZ" sz="1000" dirty="0" smtClean="0">
                <a:hlinkClick r:id="rId3"/>
              </a:rPr>
              <a:t>=VS1_8HZYdZAoFM&amp;</a:t>
            </a:r>
            <a:r>
              <a:rPr lang="cs-CZ" sz="1000" dirty="0" err="1" smtClean="0">
                <a:hlinkClick r:id="rId3"/>
              </a:rPr>
              <a:t>imgurl</a:t>
            </a:r>
            <a:r>
              <a:rPr lang="cs-CZ" sz="1000" dirty="0" smtClean="0">
                <a:hlinkClick r:id="rId3"/>
              </a:rPr>
              <a:t>=http://geologie.</a:t>
            </a:r>
            <a:r>
              <a:rPr lang="cs-CZ" sz="1000" dirty="0" err="1" smtClean="0">
                <a:hlinkClick r:id="rId3"/>
              </a:rPr>
              <a:t>vsb.cz</a:t>
            </a:r>
            <a:r>
              <a:rPr lang="cs-CZ" sz="1000" dirty="0" smtClean="0">
                <a:hlinkClick r:id="rId3"/>
              </a:rPr>
              <a:t>/geomorfologie/</a:t>
            </a:r>
            <a:r>
              <a:rPr lang="cs-CZ" sz="1000" dirty="0" err="1" smtClean="0">
                <a:hlinkClick r:id="rId3"/>
              </a:rPr>
              <a:t>Prednasky</a:t>
            </a:r>
            <a:r>
              <a:rPr lang="cs-CZ" sz="1000" dirty="0" smtClean="0">
                <a:hlinkClick r:id="rId3"/>
              </a:rPr>
              <a:t>/4_</a:t>
            </a:r>
            <a:r>
              <a:rPr lang="cs-CZ" sz="1000" dirty="0" err="1" smtClean="0">
                <a:hlinkClick r:id="rId3"/>
              </a:rPr>
              <a:t>obrazky</a:t>
            </a:r>
            <a:r>
              <a:rPr lang="cs-CZ" sz="1000" dirty="0" smtClean="0">
                <a:hlinkClick r:id="rId3"/>
              </a:rPr>
              <a:t>/3_34_</a:t>
            </a:r>
            <a:r>
              <a:rPr lang="cs-CZ" sz="1000" dirty="0" err="1" smtClean="0">
                <a:hlinkClick r:id="rId3"/>
              </a:rPr>
              <a:t>East</a:t>
            </a:r>
            <a:r>
              <a:rPr lang="cs-CZ" dirty="0" smtClean="0">
                <a:hlinkClick r:id="rId3"/>
              </a:rPr>
              <a:t>_%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Jak to vidí studenti</a:t>
            </a:r>
            <a:endParaRPr lang="cs-CZ" b="1" dirty="0"/>
          </a:p>
        </p:txBody>
      </p:sp>
      <p:pic>
        <p:nvPicPr>
          <p:cNvPr id="4" name="Zástupný symbol pro obsah 3" descr="votrubova2 00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3259138" cy="4525962"/>
          </a:xfrm>
        </p:spPr>
      </p:pic>
      <p:pic>
        <p:nvPicPr>
          <p:cNvPr id="5" name="Obrázek 4" descr="votrubova3 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052736"/>
            <a:ext cx="2376264" cy="2808312"/>
          </a:xfrm>
          <a:prstGeom prst="rect">
            <a:avLst/>
          </a:prstGeom>
        </p:spPr>
      </p:pic>
      <p:pic>
        <p:nvPicPr>
          <p:cNvPr id="7" name="Obrázek 6" descr="votrubova4 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933056"/>
            <a:ext cx="3347840" cy="2543174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79512" y="6093296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Autorka: Anička Votrubová, 2013</a:t>
            </a:r>
            <a:endParaRPr lang="cs-CZ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5868144" y="274638"/>
            <a:ext cx="2361456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Jak to vidí studenti</a:t>
            </a:r>
            <a:endParaRPr lang="cs-CZ" b="1" dirty="0"/>
          </a:p>
        </p:txBody>
      </p:sp>
      <p:pic>
        <p:nvPicPr>
          <p:cNvPr id="3" name="Obrázek 2" descr="duskovapresmyk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5844038" cy="6858001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300192" y="1988840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Autorka: </a:t>
            </a:r>
          </a:p>
          <a:p>
            <a:r>
              <a:rPr lang="cs-CZ" sz="2400" b="1" dirty="0" smtClean="0"/>
              <a:t>Anička Dušková, 2013</a:t>
            </a:r>
            <a:endParaRPr lang="cs-CZ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http://zemepis.jergym.cz/foto/33/ipage00013.htm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http://cs.wikipedia.org/wiki/Synklin%C3%A1la</a:t>
            </a:r>
            <a:endParaRPr lang="cs-CZ" dirty="0" smtClean="0"/>
          </a:p>
          <a:p>
            <a:r>
              <a:rPr lang="cs-CZ" dirty="0" smtClean="0">
                <a:hlinkClick r:id="rId9"/>
              </a:rPr>
              <a:t>http://cs.wikipedia.org/wiki/Tektonika</a:t>
            </a:r>
            <a:endParaRPr lang="cs-CZ" dirty="0" smtClean="0"/>
          </a:p>
          <a:p>
            <a:r>
              <a:rPr lang="cs-CZ" dirty="0" smtClean="0">
                <a:hlinkClick r:id="rId10"/>
              </a:rPr>
              <a:t>http://geologie.</a:t>
            </a:r>
            <a:r>
              <a:rPr lang="cs-CZ" dirty="0" err="1" smtClean="0">
                <a:hlinkClick r:id="rId10"/>
              </a:rPr>
              <a:t>vsb.cz</a:t>
            </a:r>
            <a:r>
              <a:rPr lang="cs-CZ" dirty="0" smtClean="0">
                <a:hlinkClick r:id="rId10"/>
              </a:rPr>
              <a:t>/</a:t>
            </a:r>
            <a:r>
              <a:rPr lang="cs-CZ" dirty="0" err="1" smtClean="0">
                <a:hlinkClick r:id="rId10"/>
              </a:rPr>
              <a:t>jelinek</a:t>
            </a:r>
            <a:r>
              <a:rPr lang="cs-CZ" dirty="0" smtClean="0">
                <a:hlinkClick r:id="rId10"/>
              </a:rPr>
              <a:t>/Nauka_o_Zemi_</a:t>
            </a:r>
            <a:r>
              <a:rPr lang="cs-CZ" dirty="0" err="1" smtClean="0">
                <a:hlinkClick r:id="rId10"/>
              </a:rPr>
              <a:t>PTO.htm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Tektonika, plastické deformace, vrásy – kolmá, šikmá, překocená, sedlo - antiklinála, koryto – synklinála, rameno vrásy, příkrovy, vrstvy, stratigrafický </a:t>
            </a:r>
            <a:r>
              <a:rPr lang="cs-CZ" dirty="0" err="1" smtClean="0"/>
              <a:t>hyád</a:t>
            </a:r>
            <a:r>
              <a:rPr lang="cs-CZ" dirty="0" smtClean="0"/>
              <a:t>, křehké deformace, pukliny, zlomy, rifty, horizontální posun, kerný přesmyk, kerný pokles, </a:t>
            </a:r>
            <a:r>
              <a:rPr lang="cs-CZ" dirty="0" err="1" smtClean="0"/>
              <a:t>hrásť</a:t>
            </a:r>
            <a:r>
              <a:rPr lang="cs-CZ" dirty="0" smtClean="0"/>
              <a:t>, příkopová propadlina, šárecký rift, Východoafrický prolom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Tektonika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Vědní disciplína zabývající se obecně deformacemi zemské kůry</a:t>
            </a:r>
          </a:p>
          <a:p>
            <a:r>
              <a:rPr lang="cs-CZ" dirty="0" smtClean="0"/>
              <a:t>Studuje plastické deformace (zlomy, pukliny) a křehké deformace (vrásy) a jejich kombinace</a:t>
            </a:r>
          </a:p>
          <a:p>
            <a:r>
              <a:rPr lang="cs-CZ" dirty="0" smtClean="0"/>
              <a:t>Význam tektoniky: objasňuje mechanismus vzniku rozmanitosti zemského povrchu, vzniku ložisek surovin (vysrážených v puklinách), pohyb roztoků (voda a rozpuštěné látky)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cs-CZ" b="1" dirty="0" smtClean="0"/>
              <a:t>Plastické deformace - vrásy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4294967295"/>
          </p:nvPr>
        </p:nvSpPr>
        <p:spPr>
          <a:xfrm>
            <a:off x="0" y="2174875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7" name="Zástupný symbol pro obsah 6" descr="synklinála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95536" y="2852936"/>
            <a:ext cx="3692525" cy="3051646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idx="4294967295"/>
          </p:nvPr>
        </p:nvSpPr>
        <p:spPr>
          <a:xfrm>
            <a:off x="323528" y="5949280"/>
            <a:ext cx="4040188" cy="63976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cs-CZ" sz="5100" b="1" dirty="0" smtClean="0"/>
          </a:p>
          <a:p>
            <a:pPr>
              <a:buNone/>
            </a:pPr>
            <a:r>
              <a:rPr lang="cs-CZ" dirty="0" smtClean="0">
                <a:hlinkClick r:id="rId3"/>
              </a:rPr>
              <a:t>Vrása - </a:t>
            </a:r>
            <a:r>
              <a:rPr lang="cs-CZ" dirty="0" err="1" smtClean="0">
                <a:hlinkClick r:id="rId3"/>
              </a:rPr>
              <a:t>Wikipedie</a:t>
            </a:r>
            <a:endParaRPr lang="cs-CZ" dirty="0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4294967295"/>
          </p:nvPr>
        </p:nvSpPr>
        <p:spPr>
          <a:xfrm>
            <a:off x="467544" y="1052736"/>
            <a:ext cx="8388425" cy="172819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cs-CZ" dirty="0" smtClean="0"/>
              <a:t>Základem jsou vrstvy sedimentů různého složení – tedy i vlastností, několik vrstev tvoří souvrství, spodní vrstva (podloží) je starší než vrstva uložená nad ní (nadloží), tvoří vrstevný sled důležitý pro určování stáří sedimentárních hornin</a:t>
            </a:r>
          </a:p>
          <a:p>
            <a:pPr>
              <a:buNone/>
            </a:pPr>
            <a:r>
              <a:rPr lang="cs-CZ" dirty="0" smtClean="0"/>
              <a:t>Tlaky a tahy působící na vrstvy je deformují – vznikají vrásy – spojité deformace</a:t>
            </a:r>
          </a:p>
          <a:p>
            <a:pPr>
              <a:buNone/>
            </a:pPr>
            <a:r>
              <a:rPr lang="cs-CZ" dirty="0" smtClean="0"/>
              <a:t>Vrása je složena ze sedla (antiklinály), koryta (synklinály) a ramene (spojnice)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10" name="Obrázek 9" descr="synklinál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2852936"/>
            <a:ext cx="432048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8229600" cy="1143000"/>
          </a:xfrm>
        </p:spPr>
        <p:txBody>
          <a:bodyPr>
            <a:normAutofit/>
          </a:bodyPr>
          <a:lstStyle/>
          <a:p>
            <a:r>
              <a:rPr lang="cs-CZ" b="1" dirty="0" smtClean="0"/>
              <a:t>Typy vrás a jejich význam 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23528" y="6211669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hlinkClick r:id="rId2"/>
              </a:rPr>
              <a:t>tc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sekun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telesa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23528" y="1196752"/>
            <a:ext cx="835292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Podle tvaru: </a:t>
            </a:r>
            <a:r>
              <a:rPr lang="cs-CZ" sz="2400" dirty="0" smtClean="0"/>
              <a:t>kufrovité, vějířovité</a:t>
            </a:r>
          </a:p>
          <a:p>
            <a:r>
              <a:rPr lang="cs-CZ" sz="2400" b="1" dirty="0" smtClean="0"/>
              <a:t>Podle osní pozice: </a:t>
            </a:r>
            <a:r>
              <a:rPr lang="cs-CZ" sz="2400" dirty="0" smtClean="0"/>
              <a:t>přímé, šikmé, překocené, ležaté, ponořené</a:t>
            </a:r>
          </a:p>
          <a:p>
            <a:r>
              <a:rPr lang="cs-CZ" sz="2400" b="1" dirty="0" smtClean="0"/>
              <a:t>Podle parametru vrásy: </a:t>
            </a:r>
            <a:r>
              <a:rPr lang="cs-CZ" sz="2400" dirty="0" smtClean="0"/>
              <a:t>rozevřené, otevřené, zavřené, sevřené, zaškrcené – hřibovité</a:t>
            </a:r>
          </a:p>
          <a:p>
            <a:r>
              <a:rPr lang="cs-CZ" sz="2400" dirty="0" smtClean="0"/>
              <a:t>Zřídka existují samostatně – vytvářejí celé skupiny různě vyvinutých vrás</a:t>
            </a:r>
          </a:p>
          <a:p>
            <a:r>
              <a:rPr lang="cs-CZ" sz="2400" dirty="0" smtClean="0"/>
              <a:t>Často se vrásy kombinují s křehkými deformacemi (pukliny, přetržení materiálu vrstvy) – tj. vrásová skladba je přerušena zlomy</a:t>
            </a:r>
            <a:endParaRPr lang="cs-CZ" sz="2400" b="1" dirty="0" smtClean="0"/>
          </a:p>
          <a:p>
            <a:r>
              <a:rPr lang="cs-CZ" sz="2400" b="1" dirty="0" smtClean="0"/>
              <a:t>Příkrov</a:t>
            </a:r>
            <a:r>
              <a:rPr lang="cs-CZ" sz="2400" dirty="0" smtClean="0"/>
              <a:t> – vzniká ze systému ležatých vrás</a:t>
            </a:r>
          </a:p>
          <a:p>
            <a:r>
              <a:rPr lang="cs-CZ" sz="2400" b="1" dirty="0" smtClean="0"/>
              <a:t>Stratigrafický </a:t>
            </a:r>
            <a:r>
              <a:rPr lang="cs-CZ" sz="2400" b="1" dirty="0" err="1" smtClean="0"/>
              <a:t>hyád</a:t>
            </a:r>
            <a:r>
              <a:rPr lang="cs-CZ" sz="2400" b="1" dirty="0" smtClean="0"/>
              <a:t> </a:t>
            </a:r>
            <a:r>
              <a:rPr lang="cs-CZ" sz="2400" dirty="0" smtClean="0"/>
              <a:t>– porušení vrstevného sledu – mladší vrstvy se dostávají pod starší</a:t>
            </a:r>
          </a:p>
          <a:p>
            <a:r>
              <a:rPr lang="cs-CZ" sz="2400" b="1" dirty="0" smtClean="0"/>
              <a:t>Vrásová pohoří </a:t>
            </a:r>
            <a:r>
              <a:rPr lang="cs-CZ" sz="2400" dirty="0" smtClean="0"/>
              <a:t>– např. Alpy, Vysoké Tatry, Himaláje </a:t>
            </a:r>
            <a:endParaRPr lang="cs-CZ" sz="2400" dirty="0" smtClean="0"/>
          </a:p>
          <a:p>
            <a:r>
              <a:rPr lang="cs-CZ" sz="2400" dirty="0" smtClean="0"/>
              <a:t>Více na:</a:t>
            </a:r>
            <a:endParaRPr lang="cs-CZ" sz="2400" dirty="0" smtClean="0"/>
          </a:p>
          <a:p>
            <a:endParaRPr lang="cs-CZ" sz="2200" dirty="0" smtClean="0"/>
          </a:p>
          <a:p>
            <a:endParaRPr lang="cs-CZ" sz="2200" dirty="0" smtClean="0"/>
          </a:p>
          <a:p>
            <a:endParaRPr lang="cs-CZ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Vznik vrásových pohoří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+mj-lt"/>
              <a:buAutoNum type="arabicPeriod"/>
            </a:pPr>
            <a:r>
              <a:rPr lang="cs-CZ" dirty="0" smtClean="0"/>
              <a:t>plochá pánev s mělkým mořem -&gt; usazeniny v mocných vrstvách</a:t>
            </a:r>
          </a:p>
          <a:p>
            <a:pPr>
              <a:buFont typeface="+mj-lt"/>
              <a:buAutoNum type="arabicPeriod"/>
            </a:pPr>
            <a:r>
              <a:rPr lang="cs-CZ" dirty="0" smtClean="0"/>
              <a:t>moře leželo v místě přibližování se pevninských ker, zmenšuje se, zaniká</a:t>
            </a:r>
          </a:p>
          <a:p>
            <a:pPr>
              <a:buFont typeface="+mj-lt"/>
              <a:buAutoNum type="arabicPeriod"/>
            </a:pPr>
            <a:r>
              <a:rPr lang="cs-CZ" dirty="0" smtClean="0"/>
              <a:t>vrstvy usazených hornin se utrhly od podloží, došlo k přesunu a vyvrásnění spolu s výstupem těles ze</a:t>
            </a:r>
            <a:r>
              <a:rPr lang="cs-CZ" b="1" dirty="0" smtClean="0"/>
              <a:t> žul </a:t>
            </a:r>
            <a:r>
              <a:rPr lang="cs-CZ" dirty="0" smtClean="0"/>
              <a:t>(tlaky a tahy -&gt;ze žul a usazenin vznikají </a:t>
            </a:r>
            <a:r>
              <a:rPr lang="cs-CZ" b="1" dirty="0" smtClean="0"/>
              <a:t>ruly</a:t>
            </a:r>
            <a:r>
              <a:rPr lang="cs-CZ" dirty="0" smtClean="0"/>
              <a:t>) – původní usazeniny vyneseny i  do velkých nadmořských výšek, vznikají pukliny, zlomy a uplatňují se </a:t>
            </a:r>
            <a:r>
              <a:rPr lang="cs-CZ" b="1" dirty="0" smtClean="0"/>
              <a:t>křehké deformace</a:t>
            </a:r>
          </a:p>
          <a:p>
            <a:pPr>
              <a:buFont typeface="+mj-lt"/>
              <a:buAutoNum type="arabicPeriod"/>
            </a:pPr>
            <a:r>
              <a:rPr lang="cs-CZ" dirty="0" smtClean="0"/>
              <a:t>neutržené vápence vytvářejí obalové jednotky - </a:t>
            </a:r>
            <a:r>
              <a:rPr lang="cs-CZ" b="1" dirty="0" smtClean="0"/>
              <a:t>flyše</a:t>
            </a:r>
          </a:p>
          <a:p>
            <a:pPr>
              <a:buFont typeface="+mj-lt"/>
              <a:buAutoNum type="arabicPeriod"/>
            </a:pPr>
            <a:r>
              <a:rPr lang="cs-CZ" dirty="0" smtClean="0"/>
              <a:t>opětovné vniknutí moře – nejmladší usazeniny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Křehké deformace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b="1" dirty="0" smtClean="0"/>
              <a:t>Pukliny</a:t>
            </a:r>
            <a:r>
              <a:rPr lang="cs-CZ" dirty="0" smtClean="0"/>
              <a:t> -  v rozsahu cm – m, v lomech, běžný jev</a:t>
            </a:r>
          </a:p>
          <a:p>
            <a:pPr>
              <a:buNone/>
            </a:pPr>
            <a:r>
              <a:rPr lang="cs-CZ" b="1" dirty="0" smtClean="0"/>
              <a:t>Zlomy</a:t>
            </a:r>
            <a:r>
              <a:rPr lang="cs-CZ" dirty="0" smtClean="0"/>
              <a:t> - n*100 m, často ve </a:t>
            </a:r>
            <a:r>
              <a:rPr lang="cs-CZ" b="1" dirty="0" smtClean="0"/>
              <a:t>zlomových pásmech </a:t>
            </a:r>
            <a:r>
              <a:rPr lang="cs-CZ" dirty="0" smtClean="0"/>
              <a:t>– souběžné trhliny </a:t>
            </a:r>
          </a:p>
          <a:p>
            <a:pPr>
              <a:buNone/>
            </a:pPr>
            <a:r>
              <a:rPr lang="cs-CZ" b="1" dirty="0" smtClean="0"/>
              <a:t>Hlubinné zlomy </a:t>
            </a:r>
            <a:r>
              <a:rPr lang="cs-CZ" dirty="0" smtClean="0"/>
              <a:t>- řádově km – oddělují litosférické desky)</a:t>
            </a:r>
          </a:p>
          <a:p>
            <a:pPr>
              <a:buNone/>
            </a:pPr>
            <a:r>
              <a:rPr lang="cs-CZ" b="1" dirty="0" smtClean="0"/>
              <a:t>Význam: </a:t>
            </a:r>
          </a:p>
          <a:p>
            <a:r>
              <a:rPr lang="cs-CZ" dirty="0" smtClean="0"/>
              <a:t>tvorba reliéfu krajiny</a:t>
            </a:r>
          </a:p>
          <a:p>
            <a:r>
              <a:rPr lang="cs-CZ" dirty="0" smtClean="0"/>
              <a:t>dynamika roztoků a vody</a:t>
            </a:r>
          </a:p>
          <a:p>
            <a:r>
              <a:rPr lang="cs-CZ" dirty="0" smtClean="0"/>
              <a:t>vznik pramenů</a:t>
            </a:r>
          </a:p>
          <a:p>
            <a:r>
              <a:rPr lang="cs-CZ" dirty="0" smtClean="0"/>
              <a:t>vznik ložisek nerostů krystalizujících z roztoků</a:t>
            </a:r>
          </a:p>
          <a:p>
            <a:r>
              <a:rPr lang="cs-CZ" dirty="0" smtClean="0"/>
              <a:t>vznik  rudních žil (deskovité útvary)</a:t>
            </a:r>
          </a:p>
          <a:p>
            <a:r>
              <a:rPr lang="cs-CZ" dirty="0" smtClean="0"/>
              <a:t>způsobují zemětřesení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Křehké deformace</a:t>
            </a:r>
            <a:endParaRPr lang="cs-CZ" b="1" dirty="0"/>
          </a:p>
        </p:txBody>
      </p:sp>
      <p:pic>
        <p:nvPicPr>
          <p:cNvPr id="4" name="Zástupný symbol pro obsah 3" descr="zlomy - typ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5" y="1600200"/>
            <a:ext cx="2520279" cy="4525963"/>
          </a:xfrm>
        </p:spPr>
      </p:pic>
      <p:sp>
        <p:nvSpPr>
          <p:cNvPr id="5" name="TextovéPole 4"/>
          <p:cNvSpPr txBox="1"/>
          <p:nvPr/>
        </p:nvSpPr>
        <p:spPr>
          <a:xfrm>
            <a:off x="3563888" y="1988840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Horizontální posun – bloky zemské  kůra se posouvají  vodorovně, nedochází k výzdvihu ani poklesu </a:t>
            </a:r>
            <a:endParaRPr lang="cs-CZ" sz="20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3635896" y="3717032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Pokles – pravá kra se posouvá po zlomové ploše dolů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3707904" y="5085184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Kerný přesmyk - pravá kra se posouvá po zlomové ploše nahoru</a:t>
            </a:r>
            <a:endParaRPr lang="cs-CZ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6309320"/>
            <a:ext cx="7884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hlinkClick r:id="rId3"/>
              </a:rPr>
              <a:t>Výsledky obrázků </a:t>
            </a:r>
            <a:r>
              <a:rPr lang="cs-CZ" sz="1400" dirty="0" err="1" smtClean="0">
                <a:hlinkClick r:id="rId3"/>
              </a:rPr>
              <a:t>Google</a:t>
            </a:r>
            <a:r>
              <a:rPr lang="cs-CZ" sz="1400" dirty="0" smtClean="0">
                <a:hlinkClick r:id="rId3"/>
              </a:rPr>
              <a:t> pro http://www.</a:t>
            </a:r>
            <a:r>
              <a:rPr lang="cs-CZ" sz="1400" dirty="0" err="1" smtClean="0">
                <a:hlinkClick r:id="rId3"/>
              </a:rPr>
              <a:t>rade.ic.cz</a:t>
            </a:r>
            <a:r>
              <a:rPr lang="cs-CZ" sz="1400" dirty="0" smtClean="0">
                <a:hlinkClick r:id="rId3"/>
              </a:rPr>
              <a:t>/1rocnik/EP/obr/</a:t>
            </a:r>
            <a:r>
              <a:rPr lang="cs-CZ" sz="1400" dirty="0" err="1" smtClean="0">
                <a:hlinkClick r:id="rId3"/>
              </a:rPr>
              <a:t>hp</a:t>
            </a:r>
            <a:r>
              <a:rPr lang="cs-CZ" sz="1400" dirty="0" smtClean="0">
                <a:hlinkClick r:id="rId3"/>
              </a:rPr>
              <a:t>%2520pr%2520propadlina.gif</a:t>
            </a:r>
            <a:endParaRPr lang="cs-CZ" sz="1400" dirty="0" smtClean="0"/>
          </a:p>
          <a:p>
            <a:pPr algn="ctr"/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Další křehké deformace</a:t>
            </a:r>
            <a:endParaRPr lang="cs-CZ" b="1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Příkopová propadlina - prolom</a:t>
            </a:r>
            <a:endParaRPr lang="cs-CZ" dirty="0"/>
          </a:p>
        </p:txBody>
      </p:sp>
      <p:pic>
        <p:nvPicPr>
          <p:cNvPr id="8" name="Zástupný symbol pro obsah 7" descr="hp%20pr%20propadlina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348880"/>
            <a:ext cx="4040188" cy="3456384"/>
          </a:xfrm>
        </p:spPr>
      </p:pic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err="1" smtClean="0"/>
              <a:t>Hrásť</a:t>
            </a:r>
            <a:endParaRPr lang="cs-CZ" dirty="0"/>
          </a:p>
        </p:txBody>
      </p:sp>
      <p:pic>
        <p:nvPicPr>
          <p:cNvPr id="10" name="Zástupný symbol pro obsah 9" descr="hp%20hrast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924944"/>
            <a:ext cx="4041775" cy="2557807"/>
          </a:xfrm>
        </p:spPr>
      </p:pic>
      <p:sp>
        <p:nvSpPr>
          <p:cNvPr id="9" name="TextovéPole 8"/>
          <p:cNvSpPr txBox="1"/>
          <p:nvPr/>
        </p:nvSpPr>
        <p:spPr>
          <a:xfrm>
            <a:off x="611560" y="5877272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hlinkClick r:id="rId4"/>
              </a:rPr>
              <a:t>Výsledky obrázků </a:t>
            </a:r>
            <a:r>
              <a:rPr lang="cs-CZ" sz="1600" dirty="0" err="1" smtClean="0">
                <a:hlinkClick r:id="rId4"/>
              </a:rPr>
              <a:t>Google</a:t>
            </a:r>
            <a:r>
              <a:rPr lang="cs-CZ" sz="1600" dirty="0" smtClean="0">
                <a:hlinkClick r:id="rId4"/>
              </a:rPr>
              <a:t> pro http://www.</a:t>
            </a:r>
            <a:r>
              <a:rPr lang="cs-CZ" sz="1600" dirty="0" err="1" smtClean="0">
                <a:hlinkClick r:id="rId4"/>
              </a:rPr>
              <a:t>rade.ic.cz</a:t>
            </a:r>
            <a:r>
              <a:rPr lang="cs-CZ" sz="1600" dirty="0" smtClean="0">
                <a:hlinkClick r:id="rId4"/>
              </a:rPr>
              <a:t>/1rocnik/EP/obr/</a:t>
            </a:r>
            <a:r>
              <a:rPr lang="cs-CZ" sz="1600" dirty="0" err="1" smtClean="0">
                <a:hlinkClick r:id="rId4"/>
              </a:rPr>
              <a:t>hp</a:t>
            </a:r>
            <a:r>
              <a:rPr lang="cs-CZ" sz="1600" dirty="0" smtClean="0">
                <a:hlinkClick r:id="rId4"/>
              </a:rPr>
              <a:t>%2520pr%2520propadlina.gif</a:t>
            </a:r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717</Words>
  <Application>Microsoft Office PowerPoint</Application>
  <PresentationFormat>Předvádění na obrazovce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Tektonika</vt:lpstr>
      <vt:lpstr>Plastické deformace - vrásy</vt:lpstr>
      <vt:lpstr>Typy vrás a jejich význam </vt:lpstr>
      <vt:lpstr>Vznik vrásových pohoří</vt:lpstr>
      <vt:lpstr>Křehké deformace</vt:lpstr>
      <vt:lpstr>Křehké deformace</vt:lpstr>
      <vt:lpstr>Další křehké deformace</vt:lpstr>
      <vt:lpstr>Riftová údolí</vt:lpstr>
      <vt:lpstr>Jak to vidí studenti</vt:lpstr>
      <vt:lpstr>Jak to vidí studenti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41</cp:revision>
  <dcterms:created xsi:type="dcterms:W3CDTF">2013-01-11T17:05:52Z</dcterms:created>
  <dcterms:modified xsi:type="dcterms:W3CDTF">2013-03-19T17:34:50Z</dcterms:modified>
</cp:coreProperties>
</file>