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8" r:id="rId10"/>
    <p:sldId id="267" r:id="rId11"/>
    <p:sldId id="266" r:id="rId12"/>
    <p:sldId id="269" r:id="rId13"/>
    <p:sldId id="270" r:id="rId14"/>
    <p:sldId id="262" r:id="rId15"/>
    <p:sldId id="271" r:id="rId16"/>
    <p:sldId id="257" r:id="rId1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94660"/>
  </p:normalViewPr>
  <p:slideViewPr>
    <p:cSldViewPr>
      <p:cViewPr varScale="1">
        <p:scale>
          <a:sx n="68" d="100"/>
          <a:sy n="68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2EB956-1133-49A0-A88D-2FDB8988E07E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ABEEBD-A103-4EA7-AAAC-5B178DA55023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ABEEBD-A103-4EA7-AAAC-5B178DA55023}" type="slidenum">
              <a:rPr lang="cs-CZ" smtClean="0"/>
              <a:pPr/>
              <a:t>3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DB4E2-CA91-4A47-A236-EE8875905A64}" type="datetimeFigureOut">
              <a:rPr lang="cs-CZ" smtClean="0"/>
              <a:pPr/>
              <a:t>19.3.2013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A3A4A-BB2F-440D-84DB-C9DE7FD43B1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lidinsky@gymberoun.cz" TargetMode="External"/><Relationship Id="rId2" Type="http://schemas.openxmlformats.org/officeDocument/2006/relationships/hyperlink" Target="http://www.gymberoun.cz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wmf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oubor:682px-Plates_tect2_sk.png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Mari%C3%A1nsk%C3%BD_p%C5%99%C3%ADkop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eb.natur.cuni.cz/ugmnz/mineral/" TargetMode="External"/><Relationship Id="rId7" Type="http://schemas.openxmlformats.org/officeDocument/2006/relationships/hyperlink" Target="http://cs.wikipedia.org/wiki/Deskov%C3%A1_tektonika" TargetMode="External"/><Relationship Id="rId2" Type="http://schemas.openxmlformats.org/officeDocument/2006/relationships/hyperlink" Target="http://www.zatlanka.cz/vyukove-materialy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s.muni.cz/do/1499/el/estud/pedf/js07/mineraly/materialy/pages/predmluva.html" TargetMode="External"/><Relationship Id="rId5" Type="http://schemas.openxmlformats.org/officeDocument/2006/relationships/hyperlink" Target="http://www.sci.muni.cz/mineralogie/" TargetMode="External"/><Relationship Id="rId4" Type="http://schemas.openxmlformats.org/officeDocument/2006/relationships/hyperlink" Target="http://geologie.vsb.cz/mineralogie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upload.wikimedia.org/wikipedia/commons/8/8e/Pangea_animation_03.gif" TargetMode="External"/><Relationship Id="rId4" Type="http://schemas.openxmlformats.org/officeDocument/2006/relationships/hyperlink" Target="http://cs.wikipedia.org/wiki/Alfred_Wegener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Deskov%C3%A1_tektonika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Deskov%C3%A1_tektonika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5.xml"/><Relationship Id="rId5" Type="http://schemas.openxmlformats.org/officeDocument/2006/relationships/hyperlink" Target="http://cs.wikipedia.org/wiki/Him%C3%A1laj" TargetMode="External"/><Relationship Id="rId4" Type="http://schemas.openxmlformats.org/officeDocument/2006/relationships/hyperlink" Target="http://cs.wikipedia.org/wiki/Indick%C3%A1_desk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835696" y="2636912"/>
            <a:ext cx="6840760" cy="648072"/>
          </a:xfrm>
        </p:spPr>
        <p:txBody>
          <a:bodyPr>
            <a:noAutofit/>
          </a:bodyPr>
          <a:lstStyle/>
          <a:p>
            <a:pPr algn="l"/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Gymnázium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Joachima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Barranda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Beroun, </a:t>
            </a:r>
            <a:r>
              <a:rPr lang="cs-CZ" sz="1600" b="1" dirty="0" err="1">
                <a:latin typeface="Times New Roman" pitchFamily="18" charset="0"/>
                <a:cs typeface="Times New Roman" pitchFamily="18" charset="0"/>
              </a:rPr>
              <a:t>Talichova</a:t>
            </a: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 824, Beroun 2, 26601</a:t>
            </a:r>
            <a:br>
              <a:rPr lang="cs-CZ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tel., +420 (311) 623435, +420 (311) 621232, fax: +420 (311) 623435 </a:t>
            </a:r>
            <a:r>
              <a:rPr lang="cs-CZ" sz="1600" u="sng" dirty="0">
                <a:latin typeface="Times New Roman" pitchFamily="18" charset="0"/>
                <a:cs typeface="Times New Roman" pitchFamily="18" charset="0"/>
                <a:hlinkClick r:id="rId2"/>
              </a:rPr>
              <a:t>www.</a:t>
            </a: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2"/>
              </a:rPr>
              <a:t>gymberoun.cz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cs-CZ" sz="1600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lidinsky</a:t>
            </a:r>
            <a:r>
              <a:rPr lang="cs-CZ" sz="1600" u="sng" dirty="0">
                <a:latin typeface="Times New Roman" pitchFamily="18" charset="0"/>
                <a:cs typeface="Times New Roman" pitchFamily="18" charset="0"/>
                <a:hlinkClick r:id="rId3"/>
              </a:rPr>
              <a:t>@</a:t>
            </a:r>
            <a:r>
              <a:rPr lang="cs-CZ" sz="16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gymberoun.cz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,  IČ: 47558407,  </a:t>
            </a:r>
            <a:r>
              <a:rPr lang="cs-CZ" sz="1600" dirty="0" err="1">
                <a:latin typeface="Times New Roman" pitchFamily="18" charset="0"/>
                <a:cs typeface="Times New Roman" pitchFamily="18" charset="0"/>
              </a:rPr>
              <a:t>č.ú</a:t>
            </a:r>
            <a:r>
              <a:rPr lang="cs-CZ" sz="1600" dirty="0">
                <a:latin typeface="Times New Roman" pitchFamily="18" charset="0"/>
                <a:cs typeface="Times New Roman" pitchFamily="18" charset="0"/>
              </a:rPr>
              <a:t>. 775 711 0297 / 0100 u KB Beroun</a:t>
            </a:r>
            <a:br>
              <a:rPr lang="cs-CZ" sz="1600" dirty="0">
                <a:latin typeface="Times New Roman" pitchFamily="18" charset="0"/>
                <a:cs typeface="Times New Roman" pitchFamily="18" charset="0"/>
              </a:rPr>
            </a:br>
            <a:r>
              <a:rPr lang="cs-CZ" sz="16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cs-CZ" sz="1600" dirty="0"/>
              <a:t/>
            </a:r>
            <a:br>
              <a:rPr lang="cs-CZ" sz="1600" dirty="0"/>
            </a:br>
            <a:endParaRPr lang="cs-CZ" sz="16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b="1" dirty="0"/>
          </a:p>
          <a:p>
            <a:endParaRPr lang="cs-CZ" dirty="0"/>
          </a:p>
        </p:txBody>
      </p:sp>
      <p:pic>
        <p:nvPicPr>
          <p:cNvPr id="5" name="Obrázek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764704"/>
            <a:ext cx="7848872" cy="115212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Obrázek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2204864"/>
            <a:ext cx="1152128" cy="108012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8" name="TextovéPole 7"/>
          <p:cNvSpPr txBox="1"/>
          <p:nvPr/>
        </p:nvSpPr>
        <p:spPr>
          <a:xfrm>
            <a:off x="1115616" y="3933056"/>
            <a:ext cx="655272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>
                <a:latin typeface="Times New Roman" pitchFamily="18" charset="0"/>
                <a:cs typeface="Times New Roman" pitchFamily="18" charset="0"/>
              </a:rPr>
              <a:t>VY_32_INOVACE_2603</a:t>
            </a:r>
          </a:p>
          <a:p>
            <a:pPr algn="ctr"/>
            <a:r>
              <a:rPr lang="cs-CZ" sz="4000" b="1" dirty="0" err="1" smtClean="0"/>
              <a:t>Wegenerova</a:t>
            </a:r>
            <a:r>
              <a:rPr lang="cs-CZ" sz="4000" b="1" dirty="0" smtClean="0"/>
              <a:t> teorie kontinentálního driftu</a:t>
            </a:r>
            <a:endParaRPr lang="cs-CZ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Litosférické desky a jejich pohyb</a:t>
            </a:r>
            <a:endParaRPr lang="cs-CZ" b="1" dirty="0"/>
          </a:p>
        </p:txBody>
      </p:sp>
      <p:pic>
        <p:nvPicPr>
          <p:cNvPr id="4" name="Zástupný symbol pro obsah 3" descr="682px-Plates_tect2_sk - desky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31408" y="1600200"/>
            <a:ext cx="6681184" cy="4525963"/>
          </a:xfrm>
        </p:spPr>
      </p:pic>
      <p:sp>
        <p:nvSpPr>
          <p:cNvPr id="5" name="TextovéPole 4"/>
          <p:cNvSpPr txBox="1"/>
          <p:nvPr/>
        </p:nvSpPr>
        <p:spPr>
          <a:xfrm>
            <a:off x="1403648" y="6093296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</a:t>
            </a:r>
            <a:r>
              <a:rPr lang="cs-CZ" dirty="0" smtClean="0">
                <a:hlinkClick r:id="rId3"/>
              </a:rPr>
              <a:t>cs.wikipedia.org/wiki/Soubor:682px-Plates_tect2_sk.png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cs-CZ" b="1" dirty="0" smtClean="0"/>
              <a:t>Střet oceánských desek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0" y="119675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	</a:t>
            </a:r>
            <a:r>
              <a:rPr lang="cs-CZ" sz="2800" dirty="0" smtClean="0"/>
              <a:t>pacifická – filipínská: Mariánský příkop, Filipíny, Japonsko – ostrovní oblouk, sopečná činnost</a:t>
            </a:r>
          </a:p>
          <a:p>
            <a:pPr>
              <a:buNone/>
            </a:pPr>
            <a:endParaRPr lang="cs-CZ" dirty="0" smtClean="0"/>
          </a:p>
        </p:txBody>
      </p:sp>
      <p:pic>
        <p:nvPicPr>
          <p:cNvPr id="4" name="Obrázek 3" descr="Cross_section_of_mariana_trench_svg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132856"/>
            <a:ext cx="7416824" cy="3943278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467544" y="6237312"/>
            <a:ext cx="7522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hlinkClick r:id="rId3"/>
              </a:rPr>
              <a:t>http://cs.wikipedia.org/wiki/Mari%C3%A1nsk%C3%BD_p%C5%99%C3%ADkop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Tvary mořského dna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b="1" dirty="0" smtClean="0"/>
              <a:t>Šelf</a:t>
            </a:r>
            <a:r>
              <a:rPr lang="cs-CZ" dirty="0" smtClean="0"/>
              <a:t> – pevnina zvolna přechází do moře, hloubka nepřesahuje 300 m, místo mocných usazenin, často zdroje surovin – ropa, vhodné pro těžbu</a:t>
            </a:r>
          </a:p>
          <a:p>
            <a:r>
              <a:rPr lang="cs-CZ" b="1" dirty="0" smtClean="0"/>
              <a:t>Pevninský svah </a:t>
            </a:r>
            <a:r>
              <a:rPr lang="cs-CZ" dirty="0" smtClean="0"/>
              <a:t>– strmý pokles do hlubin, končí pevninským úpatím</a:t>
            </a:r>
          </a:p>
          <a:p>
            <a:r>
              <a:rPr lang="cs-CZ" b="1" dirty="0" smtClean="0"/>
              <a:t>Hlubokomořské roviny </a:t>
            </a:r>
            <a:r>
              <a:rPr lang="cs-CZ" dirty="0" smtClean="0"/>
              <a:t>– v hloubkách n.1000 m, přerušené rifty, </a:t>
            </a:r>
            <a:r>
              <a:rPr lang="cs-CZ" dirty="0" err="1" smtClean="0"/>
              <a:t>středooceánskými</a:t>
            </a:r>
            <a:r>
              <a:rPr lang="cs-CZ" dirty="0" smtClean="0"/>
              <a:t> hřbety, podmořskými sopkami, sopečnými ostrovy, hlubokomořskými příkopy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Koloběh látek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err="1" smtClean="0"/>
              <a:t>Wegenerova</a:t>
            </a:r>
            <a:r>
              <a:rPr lang="cs-CZ" dirty="0" smtClean="0"/>
              <a:t> teorie podporuje existenci </a:t>
            </a:r>
            <a:r>
              <a:rPr lang="cs-CZ" b="1" dirty="0" smtClean="0"/>
              <a:t>koloběhu látek</a:t>
            </a:r>
            <a:r>
              <a:rPr lang="cs-CZ" dirty="0" smtClean="0"/>
              <a:t> resp. </a:t>
            </a:r>
            <a:r>
              <a:rPr lang="cs-CZ" b="1" dirty="0" smtClean="0"/>
              <a:t>horninový cyklus</a:t>
            </a:r>
          </a:p>
          <a:p>
            <a:r>
              <a:rPr lang="cs-CZ" dirty="0" smtClean="0"/>
              <a:t>Vznik hornin z magmatu (přirůstání zemské kůry)</a:t>
            </a:r>
          </a:p>
          <a:p>
            <a:r>
              <a:rPr lang="cs-CZ" dirty="0" smtClean="0"/>
              <a:t>Vznik usazenin na mořském dně (nánosy zvětralých materiálů z pevniny, které dopraví řeky; zbytky organismů))</a:t>
            </a:r>
          </a:p>
          <a:p>
            <a:r>
              <a:rPr lang="cs-CZ" dirty="0" smtClean="0"/>
              <a:t>V </a:t>
            </a:r>
            <a:r>
              <a:rPr lang="cs-CZ" dirty="0" err="1" smtClean="0"/>
              <a:t>subdukčních</a:t>
            </a:r>
            <a:r>
              <a:rPr lang="cs-CZ" dirty="0" smtClean="0"/>
              <a:t> zónách se materiál vrací do přetavené formy - magmatu</a:t>
            </a:r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cs-CZ" b="1" dirty="0" smtClean="0"/>
              <a:t>Jak to vidí studenti</a:t>
            </a:r>
            <a:endParaRPr lang="cs-CZ" b="1" dirty="0"/>
          </a:p>
        </p:txBody>
      </p:sp>
      <p:pic>
        <p:nvPicPr>
          <p:cNvPr id="6" name="Zástupný symbol pro obsah 5" descr="blínlitosferickedesky 001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412776"/>
            <a:ext cx="6769100" cy="4525963"/>
          </a:xfrm>
        </p:spPr>
      </p:pic>
      <p:sp>
        <p:nvSpPr>
          <p:cNvPr id="7" name="TextovéPole 6"/>
          <p:cNvSpPr txBox="1"/>
          <p:nvPr/>
        </p:nvSpPr>
        <p:spPr>
          <a:xfrm>
            <a:off x="899592" y="6093296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Autor: Matěj Blín, 2013 </a:t>
            </a:r>
            <a:endParaRPr lang="cs-CZ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251520" y="0"/>
            <a:ext cx="8229600" cy="1143000"/>
          </a:xfrm>
        </p:spPr>
        <p:txBody>
          <a:bodyPr/>
          <a:lstStyle/>
          <a:p>
            <a:r>
              <a:rPr lang="cs-CZ" b="1" dirty="0" smtClean="0"/>
              <a:t>Jak to vidí studenti</a:t>
            </a:r>
            <a:endParaRPr lang="cs-CZ" b="1" dirty="0"/>
          </a:p>
        </p:txBody>
      </p:sp>
      <p:pic>
        <p:nvPicPr>
          <p:cNvPr id="3" name="Obrázek 2" descr="rajnisovawegener 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908720"/>
            <a:ext cx="7524328" cy="5179877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1259632" y="6309320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Autorka: Terezka </a:t>
            </a:r>
            <a:r>
              <a:rPr lang="cs-CZ" sz="2400" b="1" dirty="0" err="1" smtClean="0"/>
              <a:t>Rajnišová</a:t>
            </a:r>
            <a:r>
              <a:rPr lang="cs-CZ" sz="2400" b="1" dirty="0" smtClean="0"/>
              <a:t>, 2013</a:t>
            </a:r>
            <a:endParaRPr lang="cs-CZ" sz="24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Použitá literatura a webové stránky</a:t>
            </a: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 err="1"/>
              <a:t>Cílek</a:t>
            </a:r>
            <a:r>
              <a:rPr lang="cs-CZ" dirty="0"/>
              <a:t>, V. a kolektiv: Přírodopis IV., </a:t>
            </a:r>
            <a:r>
              <a:rPr lang="cs-CZ" dirty="0" err="1"/>
              <a:t>Scientia</a:t>
            </a:r>
            <a:r>
              <a:rPr lang="cs-CZ" dirty="0"/>
              <a:t>, Praha 2000</a:t>
            </a:r>
          </a:p>
          <a:p>
            <a:r>
              <a:rPr lang="cs-CZ" dirty="0" err="1"/>
              <a:t>Šnaidauf</a:t>
            </a:r>
            <a:r>
              <a:rPr lang="cs-CZ" dirty="0"/>
              <a:t>, .E.: Přírodní zajímavosti okresu Beroun, Středisko služby škole, Beroun </a:t>
            </a:r>
            <a:r>
              <a:rPr lang="cs-CZ" dirty="0" smtClean="0"/>
              <a:t>2000</a:t>
            </a:r>
          </a:p>
          <a:p>
            <a:r>
              <a:rPr lang="cs-CZ" dirty="0" smtClean="0"/>
              <a:t>Jelínek</a:t>
            </a:r>
            <a:r>
              <a:rPr lang="cs-CZ" dirty="0"/>
              <a:t>, J. a </a:t>
            </a:r>
            <a:r>
              <a:rPr lang="cs-CZ" dirty="0" err="1"/>
              <a:t>Zicháček</a:t>
            </a:r>
            <a:r>
              <a:rPr lang="cs-CZ" dirty="0"/>
              <a:t>, V.: Biologie pro gymnázia. Nakladatelství </a:t>
            </a:r>
            <a:r>
              <a:rPr lang="cs-CZ" dirty="0" smtClean="0"/>
              <a:t>Olomouc</a:t>
            </a:r>
          </a:p>
          <a:p>
            <a:r>
              <a:rPr lang="cs-CZ" dirty="0" smtClean="0">
                <a:hlinkClick r:id="rId2"/>
              </a:rPr>
              <a:t>http://www.</a:t>
            </a:r>
            <a:r>
              <a:rPr lang="cs-CZ" dirty="0" err="1" smtClean="0">
                <a:hlinkClick r:id="rId2"/>
              </a:rPr>
              <a:t>zatlanka.cz</a:t>
            </a:r>
            <a:r>
              <a:rPr lang="cs-CZ" dirty="0" smtClean="0">
                <a:hlinkClick r:id="rId2"/>
              </a:rPr>
              <a:t>/</a:t>
            </a:r>
            <a:r>
              <a:rPr lang="cs-CZ" dirty="0" err="1" smtClean="0">
                <a:hlinkClick r:id="rId2"/>
              </a:rPr>
              <a:t>vyukove</a:t>
            </a:r>
            <a:r>
              <a:rPr lang="cs-CZ" dirty="0" smtClean="0">
                <a:hlinkClick r:id="rId2"/>
              </a:rPr>
              <a:t>-</a:t>
            </a:r>
            <a:r>
              <a:rPr lang="cs-CZ" dirty="0" err="1" smtClean="0">
                <a:hlinkClick r:id="rId2"/>
              </a:rPr>
              <a:t>materialy</a:t>
            </a:r>
            <a:r>
              <a:rPr lang="cs-CZ" dirty="0" smtClean="0">
                <a:hlinkClick r:id="rId2"/>
              </a:rPr>
              <a:t>/</a:t>
            </a:r>
            <a:endParaRPr lang="cs-CZ" dirty="0" smtClean="0"/>
          </a:p>
          <a:p>
            <a:r>
              <a:rPr lang="cs-CZ" dirty="0" smtClean="0">
                <a:hlinkClick r:id="rId3"/>
              </a:rPr>
              <a:t>http://web.</a:t>
            </a:r>
            <a:r>
              <a:rPr lang="cs-CZ" dirty="0" err="1" smtClean="0">
                <a:hlinkClick r:id="rId3"/>
              </a:rPr>
              <a:t>natur.cuni.cz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ugmnz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mineral</a:t>
            </a:r>
            <a:r>
              <a:rPr lang="cs-CZ" dirty="0" smtClean="0">
                <a:hlinkClick r:id="rId3"/>
              </a:rPr>
              <a:t>/</a:t>
            </a:r>
            <a:endParaRPr lang="cs-CZ" dirty="0" smtClean="0"/>
          </a:p>
          <a:p>
            <a:r>
              <a:rPr lang="cs-CZ" dirty="0" smtClean="0">
                <a:hlinkClick r:id="rId4"/>
              </a:rPr>
              <a:t>http://geologie.</a:t>
            </a:r>
            <a:r>
              <a:rPr lang="cs-CZ" dirty="0" err="1" smtClean="0">
                <a:hlinkClick r:id="rId4"/>
              </a:rPr>
              <a:t>vsb.cz</a:t>
            </a:r>
            <a:r>
              <a:rPr lang="cs-CZ" dirty="0" smtClean="0">
                <a:hlinkClick r:id="rId4"/>
              </a:rPr>
              <a:t>/mineralogie/</a:t>
            </a:r>
            <a:endParaRPr lang="cs-CZ" dirty="0" smtClean="0"/>
          </a:p>
          <a:p>
            <a:r>
              <a:rPr lang="cs-CZ" dirty="0" smtClean="0">
                <a:hlinkClick r:id="rId5"/>
              </a:rPr>
              <a:t>http://www.</a:t>
            </a:r>
            <a:r>
              <a:rPr lang="cs-CZ" dirty="0" err="1" smtClean="0">
                <a:hlinkClick r:id="rId5"/>
              </a:rPr>
              <a:t>sci.muni.cz</a:t>
            </a:r>
            <a:r>
              <a:rPr lang="cs-CZ" dirty="0" smtClean="0">
                <a:hlinkClick r:id="rId5"/>
              </a:rPr>
              <a:t>/mineralogie/</a:t>
            </a:r>
            <a:endParaRPr lang="cs-CZ" dirty="0" smtClean="0"/>
          </a:p>
          <a:p>
            <a:r>
              <a:rPr lang="cs-CZ" dirty="0" smtClean="0">
                <a:hlinkClick r:id="rId6"/>
              </a:rPr>
              <a:t>http://is.muni.cz/do/1499/el/estud/pedf/js07/mineraly/materialy/pages/predmluva.html</a:t>
            </a:r>
            <a:endParaRPr lang="cs-CZ" dirty="0" smtClean="0"/>
          </a:p>
          <a:p>
            <a:r>
              <a:rPr lang="cs-CZ" dirty="0" smtClean="0">
                <a:hlinkClick r:id="rId7"/>
              </a:rPr>
              <a:t>http://cs.wikipedia.org/wiki/Deskov%C3%A1_tektonika</a:t>
            </a: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pPr>
              <a:buNone/>
            </a:pPr>
            <a:endParaRPr lang="cs-CZ" dirty="0"/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Klíčová slova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Alfred </a:t>
            </a:r>
            <a:r>
              <a:rPr lang="cs-CZ" dirty="0" err="1" smtClean="0"/>
              <a:t>Wegener</a:t>
            </a:r>
            <a:r>
              <a:rPr lang="cs-CZ" dirty="0" smtClean="0"/>
              <a:t>, litosférické desky, kontinenty, oceánská a pevninská kůra, kontinentální drift, rift, Pangea, konvekční proudění, </a:t>
            </a:r>
            <a:r>
              <a:rPr lang="cs-CZ" dirty="0" err="1" smtClean="0"/>
              <a:t>středooceánský</a:t>
            </a:r>
            <a:r>
              <a:rPr lang="cs-CZ" dirty="0" smtClean="0"/>
              <a:t> hřbet, hlubokomořský příkop, hlubokomořské roviny, </a:t>
            </a:r>
            <a:r>
              <a:rPr lang="cs-CZ" dirty="0" err="1" smtClean="0"/>
              <a:t>subdukční</a:t>
            </a:r>
            <a:r>
              <a:rPr lang="cs-CZ" dirty="0" smtClean="0"/>
              <a:t> zóny, šelf, kontinentální svah, oceánské desky, sopečná činnost, ostrovní oblouk, pásemná pohoří, sopečná činnost, usazeniny</a:t>
            </a:r>
            <a:endParaRPr lang="cs-C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Zástupný symbol pro obsah 7" descr="Wegener_Alfred_signature.jpg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683568" y="1124744"/>
            <a:ext cx="3528392" cy="4942131"/>
          </a:xfrm>
        </p:spPr>
      </p:pic>
      <p:sp>
        <p:nvSpPr>
          <p:cNvPr id="2" name="Nadpis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cs-CZ" b="1" dirty="0" smtClean="0"/>
              <a:t>Alfred </a:t>
            </a:r>
            <a:r>
              <a:rPr lang="cs-CZ" b="1" dirty="0" err="1" smtClean="0"/>
              <a:t>Wegener</a:t>
            </a:r>
            <a:r>
              <a:rPr lang="cs-CZ" b="1" dirty="0" smtClean="0"/>
              <a:t> –  1880 - 1930</a:t>
            </a:r>
            <a:endParaRPr lang="cs-CZ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323528" y="6237312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4"/>
              </a:rPr>
              <a:t>http://</a:t>
            </a:r>
            <a:r>
              <a:rPr lang="cs-CZ" dirty="0" smtClean="0">
                <a:hlinkClick r:id="rId4"/>
              </a:rPr>
              <a:t>cs.wikipedia.org/wiki/Alfred_Wegener</a:t>
            </a: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10" name="TextovéPole 9"/>
          <p:cNvSpPr txBox="1"/>
          <p:nvPr/>
        </p:nvSpPr>
        <p:spPr>
          <a:xfrm>
            <a:off x="4355976" y="1340768"/>
            <a:ext cx="446449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cs-CZ" dirty="0" smtClean="0"/>
              <a:t>Německý vědec, klimatolog, meteorolog, geolog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 smtClean="0"/>
              <a:t>Autor teorie </a:t>
            </a:r>
            <a:r>
              <a:rPr lang="cs-CZ" b="1" dirty="0" smtClean="0"/>
              <a:t>kontinentálního driftu </a:t>
            </a:r>
            <a:r>
              <a:rPr lang="cs-CZ" dirty="0" smtClean="0"/>
              <a:t>– tj. teorie pohybu kontinentů tzv. </a:t>
            </a:r>
            <a:r>
              <a:rPr lang="cs-CZ" dirty="0" err="1" smtClean="0"/>
              <a:t>Wegenerova</a:t>
            </a:r>
            <a:r>
              <a:rPr lang="cs-CZ" dirty="0" smtClean="0"/>
              <a:t> </a:t>
            </a:r>
            <a:r>
              <a:rPr lang="cs-CZ" dirty="0" smtClean="0"/>
              <a:t>teorie </a:t>
            </a:r>
            <a:r>
              <a:rPr lang="cs-CZ" dirty="0" smtClean="0">
                <a:hlinkClick r:id="rId5"/>
              </a:rPr>
              <a:t>http</a:t>
            </a:r>
            <a:r>
              <a:rPr lang="cs-CZ" dirty="0" smtClean="0">
                <a:hlinkClick r:id="rId5"/>
              </a:rPr>
              <a:t>://</a:t>
            </a:r>
            <a:r>
              <a:rPr lang="cs-CZ" dirty="0" smtClean="0">
                <a:hlinkClick r:id="rId5"/>
              </a:rPr>
              <a:t>upload.wikimedia.org/wikipedia/commons/8/8e/Pangea_animation_03.gif</a:t>
            </a:r>
            <a:endParaRPr lang="cs-CZ" dirty="0" smtClean="0"/>
          </a:p>
          <a:p>
            <a:pPr marL="342900" indent="-342900">
              <a:buFont typeface="+mj-lt"/>
              <a:buAutoNum type="arabicPeriod"/>
            </a:pPr>
            <a:r>
              <a:rPr lang="cs-CZ" dirty="0" smtClean="0"/>
              <a:t>Vychází z faktu, že </a:t>
            </a:r>
            <a:r>
              <a:rPr lang="cs-CZ" b="1" dirty="0" smtClean="0"/>
              <a:t>stejné fosilie se vyskytují na různých kontinentech</a:t>
            </a:r>
            <a:r>
              <a:rPr lang="cs-CZ" dirty="0" smtClean="0"/>
              <a:t>, a z toho vyplývá, že kontinenty spolu kdysi tvořily jediný celek (</a:t>
            </a:r>
            <a:r>
              <a:rPr lang="cs-CZ" b="1" dirty="0" smtClean="0"/>
              <a:t>Pangea</a:t>
            </a:r>
            <a:r>
              <a:rPr lang="cs-CZ" dirty="0" smtClean="0"/>
              <a:t>  - </a:t>
            </a:r>
            <a:r>
              <a:rPr lang="cs-CZ" dirty="0" err="1" smtClean="0"/>
              <a:t>prakontinent</a:t>
            </a:r>
            <a:r>
              <a:rPr lang="cs-CZ" dirty="0" smtClean="0"/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 smtClean="0"/>
              <a:t>Své poznatky publikoval ve 20. letech 20. století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 smtClean="0"/>
              <a:t>Umírá při návratu z expedice v Grónsku v listopadu 1930 (jeho tělo bylo objeveno až následující polární </a:t>
            </a:r>
            <a:r>
              <a:rPr lang="cs-CZ" dirty="0" smtClean="0"/>
              <a:t>léto</a:t>
            </a:r>
            <a:r>
              <a:rPr lang="cs-CZ" dirty="0" smtClean="0"/>
              <a:t>)</a:t>
            </a: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Nadpis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Pohyb kontinentů</a:t>
            </a:r>
            <a:endParaRPr lang="cs-CZ" b="1" dirty="0"/>
          </a:p>
        </p:txBody>
      </p:sp>
      <p:pic>
        <p:nvPicPr>
          <p:cNvPr id="11" name="Zástupný symbol pro obsah 10" descr="Tectonic_plate_boundaries_clea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484784"/>
            <a:ext cx="8176275" cy="4525963"/>
          </a:xfrm>
        </p:spPr>
      </p:pic>
      <p:sp>
        <p:nvSpPr>
          <p:cNvPr id="13" name="TextovéPole 12"/>
          <p:cNvSpPr txBox="1"/>
          <p:nvPr/>
        </p:nvSpPr>
        <p:spPr>
          <a:xfrm>
            <a:off x="467544" y="6309320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</a:t>
            </a:r>
            <a:r>
              <a:rPr lang="cs-CZ" dirty="0" smtClean="0">
                <a:hlinkClick r:id="rId3"/>
              </a:rPr>
              <a:t>cs.wikipedia.org/wiki/Deskov%C3%A1_tektonika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Litosférické desky</a:t>
            </a:r>
            <a:endParaRPr lang="cs-CZ" b="1" dirty="0"/>
          </a:p>
        </p:txBody>
      </p:sp>
      <p:pic>
        <p:nvPicPr>
          <p:cNvPr id="4" name="Zástupný symbol pro obsah 3" descr="800px-Plate_tectonics_map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124744"/>
            <a:ext cx="8698002" cy="5405060"/>
          </a:xfrm>
        </p:spPr>
      </p:pic>
      <p:sp>
        <p:nvSpPr>
          <p:cNvPr id="6" name="TextovéPole 5"/>
          <p:cNvSpPr txBox="1"/>
          <p:nvPr/>
        </p:nvSpPr>
        <p:spPr>
          <a:xfrm>
            <a:off x="755576" y="6165304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3"/>
              </a:rPr>
              <a:t>http://</a:t>
            </a:r>
            <a:r>
              <a:rPr lang="cs-CZ" dirty="0" smtClean="0">
                <a:hlinkClick r:id="rId3"/>
              </a:rPr>
              <a:t>cs.wikipedia.org/wiki/Deskov%C3%A1_tektonika</a:t>
            </a:r>
            <a:r>
              <a:rPr lang="cs-CZ" dirty="0" smtClean="0"/>
              <a:t> </a:t>
            </a:r>
            <a:endParaRPr lang="cs-C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err="1" smtClean="0"/>
              <a:t>Wegenerova</a:t>
            </a:r>
            <a:r>
              <a:rPr lang="cs-CZ" b="1" dirty="0" smtClean="0"/>
              <a:t> teorie kontinentálního driftu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cs-CZ" sz="2000" dirty="0" smtClean="0"/>
              <a:t>Zemská kůra je rozlámaná na </a:t>
            </a:r>
            <a:r>
              <a:rPr lang="cs-CZ" sz="2000" b="1" dirty="0" smtClean="0"/>
              <a:t>litosférické desky </a:t>
            </a:r>
            <a:r>
              <a:rPr lang="cs-CZ" sz="2000" dirty="0" smtClean="0"/>
              <a:t>(litosféra je kůra + pevná část vnějšího pláště)</a:t>
            </a:r>
          </a:p>
          <a:p>
            <a:r>
              <a:rPr lang="cs-CZ" sz="2000" dirty="0" smtClean="0"/>
              <a:t>Kontinentální desky: euroasijská, severoamerická a jihoamerická, australská, antarktická, africká, pacifická</a:t>
            </a:r>
          </a:p>
          <a:p>
            <a:r>
              <a:rPr lang="cs-CZ" sz="2000" dirty="0" smtClean="0"/>
              <a:t>Oceánské desky: pacifická, </a:t>
            </a:r>
            <a:r>
              <a:rPr lang="cs-CZ" sz="2000" dirty="0" err="1" smtClean="0"/>
              <a:t>Nazca</a:t>
            </a:r>
            <a:r>
              <a:rPr lang="cs-CZ" sz="2000" dirty="0" smtClean="0"/>
              <a:t>, filipínská</a:t>
            </a:r>
          </a:p>
          <a:p>
            <a:r>
              <a:rPr lang="cs-CZ" sz="2000" dirty="0" smtClean="0"/>
              <a:t>Žhavé magma se neustále pohybuje na principu </a:t>
            </a:r>
            <a:r>
              <a:rPr lang="cs-CZ" sz="2000" b="1" dirty="0" smtClean="0"/>
              <a:t>konvekčního proudění </a:t>
            </a:r>
            <a:r>
              <a:rPr lang="cs-CZ" sz="2000" dirty="0" smtClean="0"/>
              <a:t>(horké magma stoupá vzhůru, ochlazené klesá do hloubky)</a:t>
            </a:r>
          </a:p>
          <a:p>
            <a:r>
              <a:rPr lang="cs-CZ" sz="2000" dirty="0" smtClean="0"/>
              <a:t>Konvekční proudění pohybuje zemskými litosférickými deskami - od sebe nebo proti sobě</a:t>
            </a:r>
          </a:p>
          <a:p>
            <a:r>
              <a:rPr lang="cs-CZ" sz="2000" b="1" dirty="0" err="1" smtClean="0"/>
              <a:t>Středooceánské</a:t>
            </a:r>
            <a:r>
              <a:rPr lang="cs-CZ" sz="2000" b="1" dirty="0" smtClean="0"/>
              <a:t> hřbety </a:t>
            </a:r>
            <a:r>
              <a:rPr lang="cs-CZ" sz="2000" dirty="0" smtClean="0"/>
              <a:t>vznikají tam, kde se zemské kry od sebe oddalují, tam vzniká nejmladší zemská kůra</a:t>
            </a:r>
          </a:p>
          <a:p>
            <a:r>
              <a:rPr lang="cs-CZ" sz="2000" b="1" dirty="0" err="1" smtClean="0"/>
              <a:t>Subdukční</a:t>
            </a:r>
            <a:r>
              <a:rPr lang="cs-CZ" sz="2000" b="1" dirty="0" smtClean="0"/>
              <a:t> zóny </a:t>
            </a:r>
            <a:r>
              <a:rPr lang="cs-CZ" sz="2000" dirty="0" smtClean="0"/>
              <a:t>jsou místa, kde se litosférické desky střetávají,  tam zemská kůra zaniká (podsouvá se pod lehčí kru a je znovu roztavena)</a:t>
            </a:r>
          </a:p>
          <a:p>
            <a:r>
              <a:rPr lang="cs-CZ" sz="2000" b="1" dirty="0" smtClean="0"/>
              <a:t>Rychlost pohybu  -  2 – 16 cm/rok</a:t>
            </a:r>
            <a:r>
              <a:rPr lang="cs-CZ" sz="2000" dirty="0" smtClean="0"/>
              <a:t> (lze přirovnat k rychlosti růstu nehtů)</a:t>
            </a:r>
          </a:p>
          <a:p>
            <a:endParaRPr lang="cs-CZ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err="1" smtClean="0"/>
              <a:t>Středooceánské</a:t>
            </a:r>
            <a:r>
              <a:rPr lang="cs-CZ" b="1" dirty="0" smtClean="0"/>
              <a:t> hřbety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Vznikají vytékáním magmatu z trhliny – riftu</a:t>
            </a:r>
          </a:p>
          <a:p>
            <a:r>
              <a:rPr lang="cs-CZ" dirty="0" smtClean="0"/>
              <a:t>Vytékání, rozlévání, hromadění a tuhnutí lávy (láva = magma na povrchu Země) způsobuje oddalování desek</a:t>
            </a:r>
          </a:p>
          <a:p>
            <a:r>
              <a:rPr lang="cs-CZ" dirty="0" smtClean="0"/>
              <a:t>Nejmladší oceánská kůra (z čediče) je v těsné blízkosti riftu, nachází se zde minimální množství sedimentů</a:t>
            </a:r>
          </a:p>
          <a:p>
            <a:r>
              <a:rPr lang="cs-CZ" dirty="0" smtClean="0"/>
              <a:t>Nejstarší oceánská kůra je na okraji kontinentů, nachází se zde mocné vrstvy sedimentů (např. náplavy z řek, schránky organismů aj.)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err="1" smtClean="0"/>
              <a:t>Subdukční</a:t>
            </a:r>
            <a:r>
              <a:rPr lang="cs-CZ" b="1" dirty="0" smtClean="0"/>
              <a:t> zóny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cs-CZ" dirty="0" smtClean="0"/>
              <a:t>Deska s větší hustotou se podsouvá pod desku s hustotou menší (těžší pod lehčí)</a:t>
            </a:r>
          </a:p>
          <a:p>
            <a:pPr>
              <a:buNone/>
            </a:pPr>
            <a:r>
              <a:rPr lang="cs-CZ" dirty="0" smtClean="0"/>
              <a:t>Místo zániku zemské kůry nebo vyvrásnění hornin (záleží na typu srážejících se desek)</a:t>
            </a:r>
          </a:p>
          <a:p>
            <a:pPr>
              <a:buNone/>
            </a:pPr>
            <a:r>
              <a:rPr lang="cs-CZ" dirty="0" smtClean="0"/>
              <a:t>Oceánská(těžší) pod pevninskou: </a:t>
            </a:r>
            <a:r>
              <a:rPr lang="cs-CZ" dirty="0" err="1" smtClean="0"/>
              <a:t>Nazca</a:t>
            </a:r>
            <a:r>
              <a:rPr lang="cs-CZ" dirty="0" smtClean="0"/>
              <a:t> a antarktická deska(deska i s oceánskou kůrou) se podsouvají pod jihoamerickou desku, výsledek jsou Andy, </a:t>
            </a:r>
            <a:r>
              <a:rPr lang="cs-CZ" dirty="0" smtClean="0"/>
              <a:t>peruánsko-pacifický </a:t>
            </a:r>
            <a:r>
              <a:rPr lang="cs-CZ" dirty="0" smtClean="0"/>
              <a:t>příkop a častá zemětřesení a sopečná činnost</a:t>
            </a:r>
          </a:p>
          <a:p>
            <a:pPr>
              <a:buNone/>
            </a:pPr>
            <a:r>
              <a:rPr lang="cs-CZ" dirty="0" smtClean="0"/>
              <a:t>Pevninská – </a:t>
            </a:r>
            <a:r>
              <a:rPr lang="cs-CZ" dirty="0" err="1" smtClean="0"/>
              <a:t>pevninská</a:t>
            </a:r>
            <a:r>
              <a:rPr lang="cs-CZ" dirty="0" smtClean="0"/>
              <a:t>:  vznik pásemných pohoří (Himaláje, Alpy)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Výsledek kolize pevninských desek</a:t>
            </a:r>
            <a:endParaRPr lang="cs-CZ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124745"/>
            <a:ext cx="4040188" cy="504056"/>
          </a:xfrm>
        </p:spPr>
        <p:txBody>
          <a:bodyPr>
            <a:normAutofit/>
          </a:bodyPr>
          <a:lstStyle/>
          <a:p>
            <a:r>
              <a:rPr lang="cs-CZ" sz="2500" dirty="0" smtClean="0"/>
              <a:t>Orogeneze – vznik Himálají</a:t>
            </a:r>
          </a:p>
        </p:txBody>
      </p:sp>
      <p:pic>
        <p:nvPicPr>
          <p:cNvPr id="7" name="Zástupný symbol pro obsah 6" descr="Himalaya-formation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700808"/>
            <a:ext cx="2808312" cy="4466419"/>
          </a:xfrm>
        </p:spPr>
      </p:pic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572000" y="980728"/>
            <a:ext cx="4041775" cy="639762"/>
          </a:xfrm>
        </p:spPr>
        <p:txBody>
          <a:bodyPr/>
          <a:lstStyle/>
          <a:p>
            <a:r>
              <a:rPr lang="cs-CZ" dirty="0" smtClean="0"/>
              <a:t>Himálaje</a:t>
            </a:r>
            <a:endParaRPr lang="cs-CZ" dirty="0"/>
          </a:p>
        </p:txBody>
      </p:sp>
      <p:pic>
        <p:nvPicPr>
          <p:cNvPr id="8" name="Zástupný symbol pro obsah 7" descr="Himaláje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374814" y="1700808"/>
            <a:ext cx="4238961" cy="2808312"/>
          </a:xfrm>
        </p:spPr>
      </p:pic>
      <p:sp>
        <p:nvSpPr>
          <p:cNvPr id="9" name="TextovéPole 8"/>
          <p:cNvSpPr txBox="1"/>
          <p:nvPr/>
        </p:nvSpPr>
        <p:spPr>
          <a:xfrm>
            <a:off x="4283968" y="4581128"/>
            <a:ext cx="43204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4"/>
              </a:rPr>
              <a:t>http://cs.wikipedia.org/wiki/Indick%C3%A1_deska</a:t>
            </a:r>
            <a:endParaRPr lang="cs-CZ" dirty="0" smtClean="0"/>
          </a:p>
          <a:p>
            <a:r>
              <a:rPr lang="cs-CZ" dirty="0" smtClean="0">
                <a:hlinkClick r:id="rId5"/>
              </a:rPr>
              <a:t>http://cs.wikipedia.org/wiki/Him%C3%A1laj</a:t>
            </a:r>
            <a:endParaRPr lang="cs-CZ" dirty="0" smtClean="0"/>
          </a:p>
          <a:p>
            <a:r>
              <a:rPr lang="cs-CZ" dirty="0" smtClean="0">
                <a:hlinkClick r:id="rId5"/>
              </a:rPr>
              <a:t>http://cs.wikipedia.org/wiki/Him%C3%A1laj</a:t>
            </a:r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295</TotalTime>
  <Words>702</Words>
  <Application>Microsoft Office PowerPoint</Application>
  <PresentationFormat>Předvádění na obrazovce (4:3)</PresentationFormat>
  <Paragraphs>73</Paragraphs>
  <Slides>16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Motiv sady Office</vt:lpstr>
      <vt:lpstr>Gymnázium Joachima Barranda Beroun, Talichova 824, Beroun 2, 26601 tel., +420 (311) 623435, +420 (311) 621232, fax: +420 (311) 623435 www.gymberoun.cz  lidinsky@gymberoun.cz,  IČ: 47558407,  č.ú. 775 711 0297 / 0100 u KB Beroun   </vt:lpstr>
      <vt:lpstr>Klíčová slova</vt:lpstr>
      <vt:lpstr>Alfred Wegener –  1880 - 1930</vt:lpstr>
      <vt:lpstr>Pohyb kontinentů</vt:lpstr>
      <vt:lpstr>Litosférické desky</vt:lpstr>
      <vt:lpstr>Wegenerova teorie kontinentálního driftu</vt:lpstr>
      <vt:lpstr>Středooceánské hřbety</vt:lpstr>
      <vt:lpstr>Subdukční zóny</vt:lpstr>
      <vt:lpstr>Výsledek kolize pevninských desek</vt:lpstr>
      <vt:lpstr>Litosférické desky a jejich pohyb</vt:lpstr>
      <vt:lpstr>Střet oceánských desek</vt:lpstr>
      <vt:lpstr>Tvary mořského dna</vt:lpstr>
      <vt:lpstr>Koloběh látek</vt:lpstr>
      <vt:lpstr>Jak to vidí studenti</vt:lpstr>
      <vt:lpstr>Jak to vidí studenti</vt:lpstr>
      <vt:lpstr>Použitá literatura a webové stránky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Gymnázium Joachima Barranda Beroun, Talichova 824, Beroun 2, 26601 tel., +420 (311) 623435, +420 (311) 621232, fax: +420 (311) 623435 www.gymberoun.cz  lidinsky@gymberoun.cz,  IČ: 47558407,  č.ú. 775 711 0297 / 0100 u KB Beroun</dc:title>
  <dc:creator>stepnickova</dc:creator>
  <cp:lastModifiedBy>stepnickova</cp:lastModifiedBy>
  <cp:revision>38</cp:revision>
  <dcterms:created xsi:type="dcterms:W3CDTF">2013-01-11T17:05:52Z</dcterms:created>
  <dcterms:modified xsi:type="dcterms:W3CDTF">2013-03-19T17:31:16Z</dcterms:modified>
</cp:coreProperties>
</file>