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9" r:id="rId6"/>
    <p:sldId id="266" r:id="rId7"/>
    <p:sldId id="261" r:id="rId8"/>
    <p:sldId id="265" r:id="rId9"/>
    <p:sldId id="262" r:id="rId10"/>
    <p:sldId id="267" r:id="rId11"/>
    <p:sldId id="268" r:id="rId12"/>
    <p:sldId id="263" r:id="rId13"/>
    <p:sldId id="257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82" autoAdjust="0"/>
    <p:restoredTop sz="94444" autoAdjust="0"/>
  </p:normalViewPr>
  <p:slideViewPr>
    <p:cSldViewPr>
      <p:cViewPr varScale="1">
        <p:scale>
          <a:sx n="73" d="100"/>
          <a:sy n="73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EB956-1133-49A0-A88D-2FDB8988E07E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EBD-A103-4EA7-AAAC-5B178DA550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seizmický model Země, jádro, plášť, kůra,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BEEBD-A103-4EA7-AAAC-5B178DA55023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Velk%C3%BD_t%C5%99esk" TargetMode="External"/><Relationship Id="rId3" Type="http://schemas.openxmlformats.org/officeDocument/2006/relationships/hyperlink" Target="http://web.natur.cuni.cz/ugmnz/mineral/" TargetMode="External"/><Relationship Id="rId7" Type="http://schemas.openxmlformats.org/officeDocument/2006/relationships/hyperlink" Target="http://vyuka.zsjarose.cz/index.php?action=lesson_detail&amp;id=94" TargetMode="External"/><Relationship Id="rId2" Type="http://schemas.openxmlformats.org/officeDocument/2006/relationships/hyperlink" Target="http://www.zatlanka.cz/vyukove-material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.muni.cz/do/1499/el/estud/pedf/js07/mineraly/materialy/pages/predmluva.html" TargetMode="External"/><Relationship Id="rId5" Type="http://schemas.openxmlformats.org/officeDocument/2006/relationships/hyperlink" Target="http://www.sci.muni.cz/mineralogie/" TargetMode="External"/><Relationship Id="rId4" Type="http://schemas.openxmlformats.org/officeDocument/2006/relationships/hyperlink" Target="http://geologie.vsb.cz/mineralogi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840760" cy="648072"/>
          </a:xfrm>
        </p:spPr>
        <p:txBody>
          <a:bodyPr>
            <a:noAutofit/>
          </a:bodyPr>
          <a:lstStyle/>
          <a:p>
            <a:pPr algn="l"/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6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848872" cy="1152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1152128" cy="1080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1115616" y="3933056"/>
            <a:ext cx="655272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VY_32_INOVACE_2602</a:t>
            </a:r>
          </a:p>
          <a:p>
            <a:pPr algn="ctr"/>
            <a:r>
              <a:rPr lang="cs-CZ" sz="4000" b="1" dirty="0"/>
              <a:t>Vznik vesmíru, Země a geologický model Země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Charakteristika pláště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cs-CZ" b="1" dirty="0" smtClean="0"/>
              <a:t>Litosféra: </a:t>
            </a:r>
            <a:r>
              <a:rPr lang="cs-CZ" dirty="0" smtClean="0"/>
              <a:t>je složena ze zemské kůry a svrchní vrstvy vnějšího pláště – až do hloubky 100 - 150 km, pevná</a:t>
            </a:r>
          </a:p>
          <a:p>
            <a:pPr>
              <a:buNone/>
            </a:pPr>
            <a:r>
              <a:rPr lang="cs-CZ" b="1" dirty="0" smtClean="0"/>
              <a:t>Astenosféra</a:t>
            </a:r>
            <a:r>
              <a:rPr lang="cs-CZ" dirty="0" smtClean="0"/>
              <a:t>: plastická vrstva, cca do 250 km</a:t>
            </a:r>
          </a:p>
          <a:p>
            <a:pPr>
              <a:buNone/>
            </a:pPr>
            <a:r>
              <a:rPr lang="cs-CZ" b="1" dirty="0" smtClean="0"/>
              <a:t>Vnější plášť:</a:t>
            </a:r>
          </a:p>
          <a:p>
            <a:pPr>
              <a:buNone/>
            </a:pPr>
            <a:r>
              <a:rPr lang="cs-CZ" dirty="0" smtClean="0"/>
              <a:t>Jeho součástí je část litosféry, astenosféra a žhavé magma do hloubky 650 km</a:t>
            </a:r>
          </a:p>
          <a:p>
            <a:pPr>
              <a:buNone/>
            </a:pPr>
            <a:r>
              <a:rPr lang="cs-CZ" b="1" dirty="0" smtClean="0"/>
              <a:t>Vnitřní plášť: </a:t>
            </a:r>
          </a:p>
          <a:p>
            <a:pPr>
              <a:buNone/>
            </a:pPr>
            <a:r>
              <a:rPr lang="cs-CZ" dirty="0" smtClean="0"/>
              <a:t>je tvořen magmatem, zasahuje do hloubky 2 900 km</a:t>
            </a:r>
          </a:p>
          <a:p>
            <a:pPr>
              <a:buNone/>
            </a:pPr>
            <a:r>
              <a:rPr lang="cs-CZ" b="1" dirty="0" smtClean="0"/>
              <a:t>Magma </a:t>
            </a:r>
            <a:r>
              <a:rPr lang="cs-CZ" dirty="0" smtClean="0"/>
              <a:t>(tavenina nerostů) se pohybuje – konvekční proudění, pohyb magmatu vede k pohybu litosférických desek (rozlámaná zemská kůra)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Charakteristika jádra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cs-CZ" dirty="0" smtClean="0"/>
              <a:t>Je tekuté, představuje 31 </a:t>
            </a:r>
            <a:r>
              <a:rPr lang="en-US" dirty="0" smtClean="0"/>
              <a:t>% </a:t>
            </a:r>
            <a:r>
              <a:rPr lang="en-US" dirty="0" err="1" smtClean="0"/>
              <a:t>hmotnost</a:t>
            </a:r>
            <a:r>
              <a:rPr lang="cs-CZ" dirty="0" smtClean="0"/>
              <a:t>i</a:t>
            </a:r>
            <a:r>
              <a:rPr lang="cs-CZ" dirty="0" smtClean="0"/>
              <a:t> </a:t>
            </a:r>
            <a:r>
              <a:rPr lang="cs-CZ" dirty="0" smtClean="0"/>
              <a:t>Země, skládá se hlavně z </a:t>
            </a:r>
            <a:r>
              <a:rPr lang="cs-CZ" b="1" dirty="0" smtClean="0"/>
              <a:t>niklu a železa</a:t>
            </a:r>
          </a:p>
          <a:p>
            <a:pPr>
              <a:buNone/>
            </a:pPr>
            <a:r>
              <a:rPr lang="cs-CZ" b="1" dirty="0" smtClean="0"/>
              <a:t>Vnější jádro </a:t>
            </a:r>
            <a:r>
              <a:rPr lang="cs-CZ" dirty="0" smtClean="0"/>
              <a:t>- je složeno z polotekutého materiálu, zasahuje do hloubky 5000 km</a:t>
            </a:r>
          </a:p>
          <a:p>
            <a:pPr>
              <a:buNone/>
            </a:pPr>
            <a:r>
              <a:rPr lang="cs-CZ" b="1" dirty="0" smtClean="0"/>
              <a:t>Vnitřní jádro </a:t>
            </a:r>
            <a:r>
              <a:rPr lang="cs-CZ" dirty="0" smtClean="0"/>
              <a:t>(jadérko) – je pevné, tvořené železem s příměsí niklu, vzniklo gravitační krystalizací, při vzniku planety bylo pravděpodobně protaveno, je zploštělé, každoročně otočí o 1–3 stupně více než polotekutý a pevný obal, je to zřejmě příčina vzniku magnetického pole planety</a:t>
            </a:r>
            <a:endParaRPr lang="en-US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Důležitá čísla pro představu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cs-CZ" b="1" dirty="0" smtClean="0"/>
              <a:t>Poloměr Země  -  6378 </a:t>
            </a:r>
            <a:r>
              <a:rPr lang="cs-CZ" b="1" dirty="0" smtClean="0"/>
              <a:t>km </a:t>
            </a:r>
            <a:r>
              <a:rPr lang="cs-CZ" dirty="0" smtClean="0"/>
              <a:t>(„šetři se osle“)</a:t>
            </a:r>
            <a:endParaRPr lang="cs-CZ" dirty="0" smtClean="0"/>
          </a:p>
          <a:p>
            <a:pPr>
              <a:buNone/>
            </a:pPr>
            <a:r>
              <a:rPr lang="cs-CZ" b="1" dirty="0" smtClean="0"/>
              <a:t>6378 km si představíme jako 6378 mm </a:t>
            </a:r>
            <a:r>
              <a:rPr lang="cs-CZ" dirty="0" smtClean="0"/>
              <a:t>= 6,4 m (cca šířka třídy ), pak:</a:t>
            </a:r>
          </a:p>
          <a:p>
            <a:pPr>
              <a:buNone/>
            </a:pPr>
            <a:r>
              <a:rPr lang="cs-CZ" b="1" dirty="0" smtClean="0"/>
              <a:t>kůra</a:t>
            </a:r>
            <a:r>
              <a:rPr lang="cs-CZ" dirty="0" smtClean="0"/>
              <a:t> má tloušťku od </a:t>
            </a:r>
            <a:r>
              <a:rPr lang="cs-CZ" b="1" dirty="0" smtClean="0"/>
              <a:t>5 mm </a:t>
            </a:r>
            <a:r>
              <a:rPr lang="cs-CZ" dirty="0" smtClean="0"/>
              <a:t>(oceánská) – průměrně </a:t>
            </a:r>
            <a:r>
              <a:rPr lang="cs-CZ" b="1" dirty="0" smtClean="0"/>
              <a:t>35 mm</a:t>
            </a:r>
            <a:r>
              <a:rPr lang="cs-CZ" dirty="0" smtClean="0"/>
              <a:t>(kontinentální) a  </a:t>
            </a:r>
            <a:r>
              <a:rPr lang="cs-CZ" b="1" dirty="0" smtClean="0"/>
              <a:t>90 mm = 9 cm </a:t>
            </a:r>
            <a:r>
              <a:rPr lang="cs-CZ" dirty="0" smtClean="0"/>
              <a:t>je maximální tloušťka kůry pod vysokými pohořími</a:t>
            </a:r>
          </a:p>
          <a:p>
            <a:pPr>
              <a:buNone/>
            </a:pPr>
            <a:r>
              <a:rPr lang="cs-CZ" b="1" dirty="0" smtClean="0"/>
              <a:t>litosférická deska </a:t>
            </a:r>
            <a:r>
              <a:rPr lang="cs-CZ" dirty="0" smtClean="0"/>
              <a:t>má tloušťku od 100 – 150 mm, tj. maximálně 15 cm</a:t>
            </a:r>
          </a:p>
          <a:p>
            <a:pPr>
              <a:buNone/>
            </a:pPr>
            <a:r>
              <a:rPr lang="cs-CZ" b="1" dirty="0" smtClean="0"/>
              <a:t>astenosféra</a:t>
            </a:r>
            <a:r>
              <a:rPr lang="cs-CZ" dirty="0" smtClean="0"/>
              <a:t> zasahuje do hloubky </a:t>
            </a:r>
            <a:r>
              <a:rPr lang="cs-CZ" b="1" dirty="0" smtClean="0"/>
              <a:t>25 cm, tj. 0,25 m</a:t>
            </a:r>
          </a:p>
          <a:p>
            <a:pPr>
              <a:buNone/>
            </a:pPr>
            <a:r>
              <a:rPr lang="cs-CZ" b="1" dirty="0" smtClean="0"/>
              <a:t>plášť </a:t>
            </a:r>
            <a:r>
              <a:rPr lang="cs-CZ" dirty="0" smtClean="0"/>
              <a:t>je zhruba </a:t>
            </a:r>
            <a:r>
              <a:rPr lang="cs-CZ" b="1" dirty="0" smtClean="0"/>
              <a:t>v polovině šířky třídy</a:t>
            </a:r>
          </a:p>
          <a:p>
            <a:pPr>
              <a:buNone/>
            </a:pPr>
            <a:r>
              <a:rPr lang="cs-CZ" b="1" dirty="0" smtClean="0"/>
              <a:t>jádro</a:t>
            </a:r>
            <a:r>
              <a:rPr lang="cs-CZ" dirty="0" smtClean="0"/>
              <a:t> je „</a:t>
            </a:r>
            <a:r>
              <a:rPr lang="cs-CZ" b="1" dirty="0" smtClean="0"/>
              <a:t>zbytek“ poloměru</a:t>
            </a:r>
            <a:endParaRPr lang="cs-CZ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err="1"/>
              <a:t>Cílek</a:t>
            </a:r>
            <a:r>
              <a:rPr lang="cs-CZ" dirty="0"/>
              <a:t>, V. a kolektiv: Přírodopis IV., </a:t>
            </a:r>
            <a:r>
              <a:rPr lang="cs-CZ" dirty="0" err="1"/>
              <a:t>Scientia</a:t>
            </a:r>
            <a:r>
              <a:rPr lang="cs-CZ" dirty="0"/>
              <a:t>, Praha 2000</a:t>
            </a:r>
          </a:p>
          <a:p>
            <a:r>
              <a:rPr lang="cs-CZ" dirty="0" err="1"/>
              <a:t>Šnaidauf</a:t>
            </a:r>
            <a:r>
              <a:rPr lang="cs-CZ" dirty="0"/>
              <a:t>, .E.: Přírodní zajímavosti okresu Beroun, Středisko služby škole, Beroun </a:t>
            </a:r>
            <a:r>
              <a:rPr lang="cs-CZ" dirty="0" smtClean="0"/>
              <a:t>2000</a:t>
            </a:r>
          </a:p>
          <a:p>
            <a:r>
              <a:rPr lang="cs-CZ" dirty="0" smtClean="0"/>
              <a:t>Jelínek</a:t>
            </a:r>
            <a:r>
              <a:rPr lang="cs-CZ" dirty="0"/>
              <a:t>, J. a </a:t>
            </a:r>
            <a:r>
              <a:rPr lang="cs-CZ" dirty="0" err="1"/>
              <a:t>Zicháček</a:t>
            </a:r>
            <a:r>
              <a:rPr lang="cs-CZ" dirty="0"/>
              <a:t>, V.: Biologie pro gymnázia. Nakladatelství </a:t>
            </a:r>
            <a:r>
              <a:rPr lang="cs-CZ" dirty="0" smtClean="0"/>
              <a:t>Olomouc</a:t>
            </a:r>
          </a:p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zatlanka.cz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vyukove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materialy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http://web.</a:t>
            </a:r>
            <a:r>
              <a:rPr lang="cs-CZ" dirty="0" err="1" smtClean="0">
                <a:hlinkClick r:id="rId3"/>
              </a:rPr>
              <a:t>natur.cuni.cz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ugmnz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mineral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http://geologie.</a:t>
            </a:r>
            <a:r>
              <a:rPr lang="cs-CZ" dirty="0" err="1" smtClean="0">
                <a:hlinkClick r:id="rId4"/>
              </a:rPr>
              <a:t>vsb.cz</a:t>
            </a:r>
            <a:r>
              <a:rPr lang="cs-CZ" dirty="0" smtClean="0">
                <a:hlinkClick r:id="rId4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sci.muni.cz</a:t>
            </a:r>
            <a:r>
              <a:rPr lang="cs-CZ" dirty="0" smtClean="0">
                <a:hlinkClick r:id="rId5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http://is.muni.cz/do/1499/el/estud/pedf/js07/mineraly/materialy/pages/predmluva.html</a:t>
            </a:r>
            <a:endParaRPr lang="cs-CZ" dirty="0" smtClean="0"/>
          </a:p>
          <a:p>
            <a:r>
              <a:rPr lang="cs-CZ" dirty="0" smtClean="0">
                <a:hlinkClick r:id="rId7"/>
              </a:rPr>
              <a:t>http://vyuka.zsjarose.cz/index.php?action=lesson_detail&amp;id=94</a:t>
            </a:r>
            <a:endParaRPr lang="cs-CZ" dirty="0" smtClean="0"/>
          </a:p>
          <a:p>
            <a:r>
              <a:rPr lang="cs-CZ" dirty="0" smtClean="0">
                <a:hlinkClick r:id="rId8"/>
              </a:rPr>
              <a:t>http://cs.wikipedia.org/wiki/Velk%C3%BD_t%C5%99esk</a:t>
            </a:r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Velký třesk, protony, neutrony, elektrony, atomy, ionty, molekuly, prvky, sloučeniny, gravitační síla, gravitační past, galaxie, Sluneční soustava</a:t>
            </a:r>
            <a:r>
              <a:rPr lang="cs-CZ" dirty="0" smtClean="0"/>
              <a:t>, Mléčná </a:t>
            </a:r>
            <a:r>
              <a:rPr lang="cs-CZ" dirty="0" smtClean="0"/>
              <a:t>dráha, hvězdy, planety, seizmický model Země, jádro, plášť, kůra, horniny, minerály, atmosféra, hydrosféra, biosféra, litosféra, </a:t>
            </a:r>
            <a:r>
              <a:rPr lang="cs-CZ" dirty="0" err="1" smtClean="0"/>
              <a:t>Mohorovičičova</a:t>
            </a:r>
            <a:r>
              <a:rPr lang="cs-CZ" dirty="0" smtClean="0"/>
              <a:t> diskontinuita, astenosféra, litosférické desky, stáří země, časová přímka, matematický model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Vznik a vývoj vesmíru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cs-CZ" dirty="0" smtClean="0"/>
              <a:t>Velký třesk – podle posledních výzkumů před 13,7 miliardami let, dosud </a:t>
            </a:r>
            <a:r>
              <a:rPr lang="cs-CZ" dirty="0" smtClean="0"/>
              <a:t>zůstává </a:t>
            </a:r>
            <a:r>
              <a:rPr lang="cs-CZ" dirty="0" smtClean="0"/>
              <a:t>ne zcela vyřešeným fyzikálním problémem</a:t>
            </a:r>
          </a:p>
          <a:p>
            <a:pPr>
              <a:buNone/>
            </a:pPr>
            <a:r>
              <a:rPr lang="cs-CZ" dirty="0" smtClean="0"/>
              <a:t>V současnosti uznávané teze vývoje: </a:t>
            </a:r>
          </a:p>
          <a:p>
            <a:pPr>
              <a:buNone/>
            </a:pPr>
            <a:r>
              <a:rPr lang="cs-CZ" dirty="0" smtClean="0"/>
              <a:t>vesmír byl ve stadiu </a:t>
            </a:r>
            <a:r>
              <a:rPr lang="cs-CZ" b="1" dirty="0" smtClean="0"/>
              <a:t>počáteční singularity </a:t>
            </a:r>
            <a:r>
              <a:rPr lang="cs-CZ" dirty="0" smtClean="0"/>
              <a:t>– zjednodušeně: nekonečná hustota, teplota a tlak, neměřitelný čas a délka prostoru, nastartovalo </a:t>
            </a:r>
            <a:r>
              <a:rPr lang="cs-CZ" b="1" dirty="0" smtClean="0"/>
              <a:t>rozpínání vesmíru</a:t>
            </a:r>
            <a:r>
              <a:rPr lang="cs-CZ" dirty="0" smtClean="0"/>
              <a:t>, které trvá dodnes</a:t>
            </a:r>
          </a:p>
          <a:p>
            <a:pPr>
              <a:buNone/>
            </a:pPr>
            <a:r>
              <a:rPr lang="cs-CZ" dirty="0" smtClean="0"/>
              <a:t>Vzniká veškerá </a:t>
            </a:r>
            <a:r>
              <a:rPr lang="cs-CZ" b="1" dirty="0" smtClean="0"/>
              <a:t>hmota </a:t>
            </a:r>
            <a:r>
              <a:rPr lang="cs-CZ" dirty="0" smtClean="0"/>
              <a:t>(energie), začínají platit fyzikální  a chemické </a:t>
            </a:r>
            <a:r>
              <a:rPr lang="cs-CZ" b="1" dirty="0" smtClean="0"/>
              <a:t>zákony, </a:t>
            </a:r>
            <a:r>
              <a:rPr lang="cs-CZ" dirty="0" smtClean="0"/>
              <a:t>plyne jednosměrně </a:t>
            </a:r>
            <a:r>
              <a:rPr lang="cs-CZ" b="1" dirty="0" smtClean="0"/>
              <a:t>čas</a:t>
            </a:r>
          </a:p>
          <a:p>
            <a:pPr>
              <a:buNone/>
            </a:pPr>
            <a:r>
              <a:rPr lang="cs-CZ" b="1" dirty="0" smtClean="0"/>
              <a:t>0,000 001 sekundy </a:t>
            </a:r>
            <a:r>
              <a:rPr lang="cs-CZ" dirty="0" smtClean="0"/>
              <a:t>– vznikly za nepředstavitelně vysoké teploty protony, neutrony a elektrony</a:t>
            </a:r>
          </a:p>
          <a:p>
            <a:pPr>
              <a:buNone/>
            </a:pPr>
            <a:r>
              <a:rPr lang="cs-CZ" b="1" dirty="0" smtClean="0"/>
              <a:t>200 sekund </a:t>
            </a:r>
            <a:r>
              <a:rPr lang="cs-CZ" dirty="0" smtClean="0"/>
              <a:t>– vznikla jádra atomů (spojení protonů a elektronů prvků H, He, Li), t = 1 000 </a:t>
            </a:r>
            <a:r>
              <a:rPr lang="cs-CZ" dirty="0" err="1" smtClean="0"/>
              <a:t>000</a:t>
            </a:r>
            <a:r>
              <a:rPr lang="cs-CZ" dirty="0" smtClean="0"/>
              <a:t> </a:t>
            </a:r>
            <a:r>
              <a:rPr lang="cs-CZ" dirty="0" err="1" smtClean="0"/>
              <a:t>000</a:t>
            </a:r>
            <a:r>
              <a:rPr lang="cs-CZ" dirty="0" smtClean="0"/>
              <a:t> °C, vesmír v konzistenci vody</a:t>
            </a:r>
          </a:p>
          <a:p>
            <a:pPr>
              <a:buNone/>
            </a:pPr>
            <a:r>
              <a:rPr lang="cs-CZ" b="1" dirty="0" smtClean="0"/>
              <a:t>300 000 let </a:t>
            </a:r>
            <a:r>
              <a:rPr lang="cs-CZ" dirty="0" smtClean="0"/>
              <a:t>– vesmír ochlazen na 10 000 °C, vznikají atomy</a:t>
            </a:r>
          </a:p>
          <a:p>
            <a:pPr>
              <a:buNone/>
            </a:pPr>
            <a:r>
              <a:rPr lang="cs-CZ" dirty="0" smtClean="0"/>
              <a:t>význam gravitace, gravitační pasti – hmotnější tělesa přitahují tělesa méně hmotná –vytvářejí se hmotou </a:t>
            </a:r>
            <a:r>
              <a:rPr lang="cs-CZ" dirty="0" smtClean="0"/>
              <a:t>zahuštěné </a:t>
            </a:r>
            <a:r>
              <a:rPr lang="cs-CZ" dirty="0" smtClean="0"/>
              <a:t>oblasti – zárodky budoucích galaxií</a:t>
            </a:r>
          </a:p>
          <a:p>
            <a:pPr>
              <a:buNone/>
            </a:pPr>
            <a:endParaRPr lang="cs-CZ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Vznik a vývoj galaxií , hvězd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Vesmír vychladl na  -270 °C</a:t>
            </a:r>
          </a:p>
          <a:p>
            <a:r>
              <a:rPr lang="cs-CZ" dirty="0" smtClean="0"/>
              <a:t>Rotující prach a plyny s uplatněním gravitace se zahušťují ve středu mračna – základ galaxií a hvězdných soustav (např. Galaxie a </a:t>
            </a:r>
            <a:r>
              <a:rPr lang="cs-CZ" dirty="0" smtClean="0"/>
              <a:t>Sluneční </a:t>
            </a:r>
            <a:r>
              <a:rPr lang="cs-CZ" dirty="0" smtClean="0"/>
              <a:t>soustava)</a:t>
            </a:r>
          </a:p>
          <a:p>
            <a:r>
              <a:rPr lang="cs-CZ" dirty="0" smtClean="0"/>
              <a:t>Nárazy částic mění kinetickou energii na energii tepelnou, teplota se ve středu mračna zvyšuje</a:t>
            </a:r>
          </a:p>
          <a:p>
            <a:r>
              <a:rPr lang="cs-CZ" dirty="0" smtClean="0"/>
              <a:t>Při dosažení 7 000 </a:t>
            </a:r>
            <a:r>
              <a:rPr lang="cs-CZ" dirty="0" err="1" smtClean="0"/>
              <a:t>000</a:t>
            </a:r>
            <a:r>
              <a:rPr lang="cs-CZ" dirty="0" smtClean="0"/>
              <a:t> °C dochází k zážehu termonukleární reakce – slučují se 2 jádra H na jádro He – vzniká hvězda</a:t>
            </a:r>
          </a:p>
          <a:p>
            <a:r>
              <a:rPr lang="cs-CZ" dirty="0" smtClean="0"/>
              <a:t>Ze zbytku plynů a prachu se podle hmotnosti hvězdy vytvářejí nejprve prstencovité útvary, později planety a jejich satelity(měsíce)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cs-CZ" b="1" dirty="0" smtClean="0"/>
              <a:t>Vznik a vývoj Sluneční soustavy</a:t>
            </a:r>
            <a:endParaRPr lang="cs-CZ" b="1" dirty="0"/>
          </a:p>
        </p:txBody>
      </p:sp>
      <p:pic>
        <p:nvPicPr>
          <p:cNvPr id="4" name="Zástupný symbol pro obsah 3" descr="vznik vesmiru_Justi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836712"/>
            <a:ext cx="6472549" cy="5337169"/>
          </a:xfrm>
        </p:spPr>
      </p:pic>
      <p:sp>
        <p:nvSpPr>
          <p:cNvPr id="5" name="TextovéPole 4"/>
          <p:cNvSpPr txBox="1"/>
          <p:nvPr/>
        </p:nvSpPr>
        <p:spPr>
          <a:xfrm>
            <a:off x="467544" y="638132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Daniel </a:t>
            </a:r>
            <a:r>
              <a:rPr lang="cs-CZ" dirty="0" err="1" smtClean="0"/>
              <a:t>Justiz</a:t>
            </a:r>
            <a:r>
              <a:rPr lang="cs-CZ" dirty="0" smtClean="0"/>
              <a:t>, 2013</a:t>
            </a:r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Vznik a vývoj Sluneční soustavy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Naše Galaxie = Mléčná dráha = 150 000 </a:t>
            </a:r>
            <a:r>
              <a:rPr lang="cs-CZ" dirty="0" err="1" smtClean="0"/>
              <a:t>000</a:t>
            </a:r>
            <a:r>
              <a:rPr lang="cs-CZ" dirty="0" smtClean="0"/>
              <a:t> hvězd</a:t>
            </a:r>
          </a:p>
          <a:p>
            <a:r>
              <a:rPr lang="cs-CZ" dirty="0" smtClean="0"/>
              <a:t>Mléčná dráha - disk o průměru 100 000 světelných let </a:t>
            </a:r>
          </a:p>
          <a:p>
            <a:r>
              <a:rPr lang="cs-CZ" dirty="0" smtClean="0"/>
              <a:t>Sluneční soustava – leží cca 30 000 světelných let od středu Galaxie</a:t>
            </a:r>
          </a:p>
          <a:p>
            <a:r>
              <a:rPr lang="cs-CZ" dirty="0" smtClean="0"/>
              <a:t>Centrální hvězda – Slunce, planety – Merkur, Venuše, Země, Mars, Jupiter, Saturn, Uran, Neptun</a:t>
            </a:r>
          </a:p>
          <a:p>
            <a:r>
              <a:rPr lang="cs-CZ" dirty="0" smtClean="0"/>
              <a:t>Z prachu se po obrovském množství srážek stávají obrovské balvany, srážky pokračují</a:t>
            </a:r>
          </a:p>
          <a:p>
            <a:r>
              <a:rPr lang="cs-CZ" dirty="0" smtClean="0"/>
              <a:t>Srážky balvanů vedou k uvolnění kinetické energie a dochází k protavení hmoty – základu planety</a:t>
            </a:r>
          </a:p>
          <a:p>
            <a:r>
              <a:rPr lang="cs-CZ" dirty="0" smtClean="0"/>
              <a:t>Po snížení počtu nárazů – žhavá hmota na povrchu tuhne – vytváří se kůra a začíná geologický vývoj planety</a:t>
            </a:r>
          </a:p>
          <a:p>
            <a:r>
              <a:rPr lang="cs-CZ" dirty="0" smtClean="0"/>
              <a:t>Sluneční soustava je stará cca 4 600 000 </a:t>
            </a:r>
            <a:r>
              <a:rPr lang="cs-CZ" dirty="0" err="1" smtClean="0"/>
              <a:t>000</a:t>
            </a:r>
            <a:r>
              <a:rPr lang="cs-CZ" dirty="0" smtClean="0"/>
              <a:t> let (tj. 4,6 miliardy let)</a:t>
            </a:r>
          </a:p>
          <a:p>
            <a:r>
              <a:rPr lang="cs-CZ" dirty="0" smtClean="0"/>
              <a:t>Geologické dějiny Země cca před 4 000 </a:t>
            </a:r>
            <a:r>
              <a:rPr lang="cs-CZ" dirty="0" err="1" smtClean="0"/>
              <a:t>000</a:t>
            </a:r>
            <a:r>
              <a:rPr lang="cs-CZ" dirty="0" smtClean="0"/>
              <a:t> </a:t>
            </a:r>
            <a:r>
              <a:rPr lang="cs-CZ" dirty="0" err="1" smtClean="0"/>
              <a:t>000</a:t>
            </a:r>
            <a:r>
              <a:rPr lang="cs-CZ" dirty="0" smtClean="0"/>
              <a:t> let po vytvoření první zemské kůry a dalších sfér(plášť, jádro) Země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Seizmický model Země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/>
          </a:bodyPr>
          <a:lstStyle/>
          <a:p>
            <a:r>
              <a:rPr lang="cs-CZ" sz="1000" dirty="0" smtClean="0"/>
              <a:t>http://www.</a:t>
            </a:r>
            <a:r>
              <a:rPr lang="cs-CZ" sz="1000" dirty="0" err="1" smtClean="0"/>
              <a:t>google.cz</a:t>
            </a:r>
            <a:r>
              <a:rPr lang="cs-CZ" sz="1000" dirty="0" smtClean="0"/>
              <a:t>/</a:t>
            </a:r>
            <a:r>
              <a:rPr lang="cs-CZ" sz="1000" dirty="0" err="1" smtClean="0"/>
              <a:t>imgres</a:t>
            </a:r>
            <a:r>
              <a:rPr lang="cs-CZ" sz="1000" dirty="0" smtClean="0"/>
              <a:t>?um=1&amp;</a:t>
            </a:r>
            <a:r>
              <a:rPr lang="cs-CZ" sz="1000" dirty="0" err="1" smtClean="0"/>
              <a:t>hl</a:t>
            </a:r>
            <a:r>
              <a:rPr lang="cs-CZ" sz="1000" dirty="0" smtClean="0"/>
              <a:t>=</a:t>
            </a:r>
            <a:r>
              <a:rPr lang="cs-CZ" sz="1000" dirty="0" err="1" smtClean="0"/>
              <a:t>cs</a:t>
            </a:r>
            <a:r>
              <a:rPr lang="cs-CZ" sz="1000" dirty="0" smtClean="0"/>
              <a:t>&amp;</a:t>
            </a:r>
            <a:r>
              <a:rPr lang="cs-CZ" sz="1000" dirty="0" err="1" smtClean="0"/>
              <a:t>tbo</a:t>
            </a:r>
            <a:r>
              <a:rPr lang="cs-CZ" sz="1000" dirty="0" smtClean="0"/>
              <a:t>=d&amp;</a:t>
            </a:r>
            <a:r>
              <a:rPr lang="cs-CZ" sz="1000" dirty="0" err="1" smtClean="0"/>
              <a:t>biw</a:t>
            </a:r>
            <a:r>
              <a:rPr lang="cs-CZ" sz="1000" dirty="0" smtClean="0"/>
              <a:t>=1366&amp;</a:t>
            </a:r>
            <a:r>
              <a:rPr lang="cs-CZ" sz="1000" dirty="0" err="1" smtClean="0"/>
              <a:t>bih</a:t>
            </a:r>
            <a:r>
              <a:rPr lang="cs-CZ" sz="1000" dirty="0" smtClean="0"/>
              <a:t>=555&amp;</a:t>
            </a:r>
            <a:r>
              <a:rPr lang="cs-CZ" sz="1000" dirty="0" err="1" smtClean="0"/>
              <a:t>tbm</a:t>
            </a:r>
            <a:r>
              <a:rPr lang="cs-CZ" sz="1000" dirty="0" smtClean="0"/>
              <a:t>=</a:t>
            </a:r>
            <a:r>
              <a:rPr lang="cs-CZ" sz="1000" dirty="0" err="1" smtClean="0"/>
              <a:t>isch</a:t>
            </a:r>
            <a:r>
              <a:rPr lang="cs-CZ" sz="1000" dirty="0" smtClean="0"/>
              <a:t>&amp;</a:t>
            </a:r>
            <a:r>
              <a:rPr lang="cs-CZ" sz="1000" dirty="0" err="1" smtClean="0"/>
              <a:t>tbnid</a:t>
            </a:r>
            <a:r>
              <a:rPr lang="cs-CZ" sz="1000" dirty="0" smtClean="0"/>
              <a:t>=HEjSlXpxgdo0dM:&amp;</a:t>
            </a:r>
            <a:r>
              <a:rPr lang="cs-CZ" sz="1000" dirty="0" err="1" smtClean="0"/>
              <a:t>imgrefurl</a:t>
            </a:r>
            <a:r>
              <a:rPr lang="cs-CZ" sz="1000" dirty="0" smtClean="0"/>
              <a:t>=http://vyuka.zsjarose.cz/index.php%3Faction%3Dlesson_detail%26id%3D94&amp;docid=cc8_HZ7lVu-H2M&amp;imgurl=http://vyuka.zsjarose.cz/data/swic/lessons/888.jpg&amp;w=668&amp;h=461&amp;ei=26jxUNIJlPbhBPuogOAP&amp;zoom=1&amp;iact=hc&amp;vpx=507&amp;vpy=122&amp;dur=11720&amp;hovh=186&amp;hovw=270&amp;tx=128&amp;ty=126&amp;sig=101628324579103424825&amp;page=1&amp;tbnh=145&amp;tbnw=210&amp;start=0&amp;ndsp=23&amp;ved=1t:429,r:4,s:0,i:92</a:t>
            </a:r>
            <a:endParaRPr lang="cs-CZ" sz="1000" dirty="0"/>
          </a:p>
        </p:txBody>
      </p:sp>
      <p:pic>
        <p:nvPicPr>
          <p:cNvPr id="5" name="Obrázek 4" descr="seizmický model země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988840"/>
            <a:ext cx="6480720" cy="447247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Seizmický model Země – </a:t>
            </a:r>
            <a:r>
              <a:rPr lang="cs-CZ" b="1" dirty="0" err="1" smtClean="0"/>
              <a:t>slupkovitá</a:t>
            </a:r>
            <a:r>
              <a:rPr lang="cs-CZ" b="1" dirty="0" smtClean="0"/>
              <a:t> stavba</a:t>
            </a:r>
            <a:endParaRPr lang="cs-CZ" dirty="0"/>
          </a:p>
        </p:txBody>
      </p:sp>
      <p:pic>
        <p:nvPicPr>
          <p:cNvPr id="4" name="Zástupný symbol pro obsah 3" descr="model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052736"/>
            <a:ext cx="4344924" cy="4525963"/>
          </a:xfrm>
        </p:spPr>
      </p:pic>
      <p:sp>
        <p:nvSpPr>
          <p:cNvPr id="5" name="TextovéPole 4"/>
          <p:cNvSpPr txBox="1"/>
          <p:nvPr/>
        </p:nvSpPr>
        <p:spPr>
          <a:xfrm>
            <a:off x="1331640" y="6309320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http://cs.wikipedia.org/wiki/Soubor:Jordens_inre.svg</a:t>
            </a:r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Charakteristika kůry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s-CZ" b="1" dirty="0" smtClean="0"/>
              <a:t>Oceánská kůra: </a:t>
            </a:r>
          </a:p>
          <a:p>
            <a:pPr>
              <a:buNone/>
            </a:pPr>
            <a:r>
              <a:rPr lang="cs-CZ" dirty="0" smtClean="0"/>
              <a:t>Do hloubky 5 – 7 (10) km, ze sedimentů a čediče (menší podíl Si, vysoká hustota, čedičové magma má vyšší viskozitu (sirup), černé horniny)</a:t>
            </a:r>
          </a:p>
          <a:p>
            <a:pPr>
              <a:buNone/>
            </a:pPr>
            <a:r>
              <a:rPr lang="cs-CZ" dirty="0" smtClean="0"/>
              <a:t>Stále se obnovuje a zaniká – dynamická složka (</a:t>
            </a:r>
            <a:r>
              <a:rPr lang="cs-CZ" dirty="0" err="1" smtClean="0"/>
              <a:t>středooceánské</a:t>
            </a:r>
            <a:r>
              <a:rPr lang="cs-CZ" dirty="0" smtClean="0"/>
              <a:t> hřbety, </a:t>
            </a:r>
            <a:r>
              <a:rPr lang="cs-CZ" dirty="0" err="1" smtClean="0"/>
              <a:t>subdukční</a:t>
            </a:r>
            <a:r>
              <a:rPr lang="cs-CZ" dirty="0" smtClean="0"/>
              <a:t> zóny) – nejstarší 600 000 </a:t>
            </a:r>
            <a:r>
              <a:rPr lang="cs-CZ" dirty="0" err="1" smtClean="0"/>
              <a:t>000</a:t>
            </a:r>
            <a:r>
              <a:rPr lang="cs-CZ" dirty="0" smtClean="0"/>
              <a:t> let</a:t>
            </a:r>
          </a:p>
          <a:p>
            <a:pPr>
              <a:buNone/>
            </a:pPr>
            <a:r>
              <a:rPr lang="cs-CZ" b="1" dirty="0" smtClean="0"/>
              <a:t>Pevninská kůra:</a:t>
            </a:r>
          </a:p>
          <a:p>
            <a:pPr>
              <a:buNone/>
            </a:pPr>
            <a:r>
              <a:rPr lang="cs-CZ" dirty="0" smtClean="0"/>
              <a:t>Do hloubky průměrně 35 km, extrém až 90 km, pozvolné přechody, ze sedimentů, ruly a žuly (vysoký podíl Si, hlavně křemen a křemičitany-živce, slídy), žulové magma má nízkou viskozitu (med), světlé horniny</a:t>
            </a:r>
          </a:p>
          <a:p>
            <a:pPr>
              <a:buNone/>
            </a:pPr>
            <a:r>
              <a:rPr lang="cs-CZ" b="1" dirty="0" err="1" smtClean="0"/>
              <a:t>Mohorovičičova</a:t>
            </a:r>
            <a:r>
              <a:rPr lang="cs-CZ" b="1" dirty="0" smtClean="0"/>
              <a:t> diskontinuita</a:t>
            </a:r>
            <a:r>
              <a:rPr lang="cs-CZ" dirty="0" smtClean="0"/>
              <a:t>: přechod kůry a pláště, změna rychlosti šíření </a:t>
            </a:r>
            <a:r>
              <a:rPr lang="cs-CZ" dirty="0" smtClean="0"/>
              <a:t>seizmických </a:t>
            </a:r>
            <a:r>
              <a:rPr lang="cs-CZ" dirty="0" smtClean="0"/>
              <a:t>vln</a:t>
            </a:r>
          </a:p>
          <a:p>
            <a:pPr>
              <a:buNone/>
            </a:pPr>
            <a:r>
              <a:rPr lang="cs-CZ" b="1" dirty="0" smtClean="0"/>
              <a:t>Atmosféra</a:t>
            </a:r>
            <a:r>
              <a:rPr lang="cs-CZ" dirty="0" smtClean="0"/>
              <a:t> – vzdušný oceán, </a:t>
            </a:r>
            <a:r>
              <a:rPr lang="cs-CZ" b="1" dirty="0" smtClean="0"/>
              <a:t>hydrosféra</a:t>
            </a:r>
            <a:r>
              <a:rPr lang="cs-CZ" dirty="0" smtClean="0"/>
              <a:t> - voda na povrchu planety, </a:t>
            </a:r>
            <a:r>
              <a:rPr lang="cs-CZ" b="1" dirty="0" smtClean="0"/>
              <a:t>biosféra</a:t>
            </a:r>
            <a:r>
              <a:rPr lang="cs-CZ" dirty="0" smtClean="0"/>
              <a:t> – vrstva s přítomností organismů</a:t>
            </a: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</TotalTime>
  <Words>1011</Words>
  <Application>Microsoft Office PowerPoint</Application>
  <PresentationFormat>Předvádění na obrazovce (4:3)</PresentationFormat>
  <Paragraphs>80</Paragraphs>
  <Slides>13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sady Office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Vznik a vývoj vesmíru</vt:lpstr>
      <vt:lpstr>Vznik a vývoj galaxií , hvězd</vt:lpstr>
      <vt:lpstr>Vznik a vývoj Sluneční soustavy</vt:lpstr>
      <vt:lpstr>Vznik a vývoj Sluneční soustavy</vt:lpstr>
      <vt:lpstr>Seizmický model Země</vt:lpstr>
      <vt:lpstr>Seizmický model Země – slupkovitá stavba</vt:lpstr>
      <vt:lpstr>Charakteristika kůry</vt:lpstr>
      <vt:lpstr>Charakteristika pláště </vt:lpstr>
      <vt:lpstr>Charakteristika jádra</vt:lpstr>
      <vt:lpstr>Důležitá čísla pro představu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Gymnázium Joachima Barranda Beroun, Talichova 824, Beroun 2, 26601 tel., +420 (311) 623435, +420 (311) 621232, fax: +420 (311) 623435 www.gymberoun.cz  lidinsky@gymberoun.cz,  IČ: 47558407,  č.ú. 775 711 0297 / 0100 u KB Beroun</dc:title>
  <dc:creator>stepnickova</dc:creator>
  <cp:lastModifiedBy>stepnickova</cp:lastModifiedBy>
  <cp:revision>48</cp:revision>
  <dcterms:created xsi:type="dcterms:W3CDTF">2013-01-11T17:05:52Z</dcterms:created>
  <dcterms:modified xsi:type="dcterms:W3CDTF">2013-03-19T17:26:43Z</dcterms:modified>
</cp:coreProperties>
</file>