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7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9" r:id="rId15"/>
    <p:sldId id="271" r:id="rId16"/>
    <p:sldId id="270" r:id="rId17"/>
    <p:sldId id="268" r:id="rId18"/>
    <p:sldId id="257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Georgius_Agricol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s.wikipedia.org/wiki/Joachim_Barrande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hyperlink" Target="http://cs.wikipedia.org/wiki/Charles_Darwin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s.wikipedia.org/wiki/Charles_Darwin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hyperlink" Target="http://cs.wikipedia.org/wiki/Lamarck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VY_32_INOVACE_2601</a:t>
            </a:r>
          </a:p>
          <a:p>
            <a:pPr algn="ctr"/>
            <a:r>
              <a:rPr lang="cs-CZ" sz="4000" b="1" dirty="0"/>
              <a:t>Vědy o Zemi a historický vývoj geologických disciplin </a:t>
            </a:r>
            <a:endParaRPr lang="cs-CZ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Mýta a věda</a:t>
            </a:r>
            <a:br>
              <a:rPr lang="cs-CZ" b="1" dirty="0" smtClean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Člověk si vysvětloval v minulosti celou řadu jevů pomocí </a:t>
            </a:r>
            <a:r>
              <a:rPr lang="cs-CZ" b="1" dirty="0" smtClean="0"/>
              <a:t>mýtů</a:t>
            </a:r>
            <a:r>
              <a:rPr lang="cs-CZ" dirty="0" smtClean="0"/>
              <a:t> (příběhy o vzniku vesmíru,  Země, organismů, člověka) </a:t>
            </a:r>
            <a:r>
              <a:rPr lang="cs-CZ" b="1" dirty="0" smtClean="0"/>
              <a:t>– idealistický přístup</a:t>
            </a:r>
          </a:p>
          <a:p>
            <a:r>
              <a:rPr lang="cs-CZ" dirty="0" smtClean="0"/>
              <a:t>Praktické potřeby (materiály k výrobě zbraní, stavbě obydlí, úrodnost půd v souvislosti se záplavami) vedly ke </a:t>
            </a:r>
            <a:r>
              <a:rPr lang="cs-CZ" b="1" dirty="0" smtClean="0"/>
              <a:t>zkušenostnímu</a:t>
            </a:r>
            <a:r>
              <a:rPr lang="cs-CZ" dirty="0" smtClean="0"/>
              <a:t> poznání</a:t>
            </a:r>
          </a:p>
          <a:p>
            <a:r>
              <a:rPr lang="cs-CZ" dirty="0" smtClean="0"/>
              <a:t>Zdokonalování prostředků k získávání poznatků v čase vedlo k vědeckému přístupu k objektům zkoumání – </a:t>
            </a:r>
            <a:r>
              <a:rPr lang="cs-CZ" b="1" dirty="0" smtClean="0"/>
              <a:t>materialistický přístup</a:t>
            </a:r>
          </a:p>
          <a:p>
            <a:r>
              <a:rPr lang="cs-CZ" dirty="0" smtClean="0"/>
              <a:t>Věda = obsah (CO?) + metody zkoumán (JAK?)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Historie poznávání Země – historie geologických poznatků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1"/>
          </a:xfrm>
        </p:spPr>
        <p:txBody>
          <a:bodyPr>
            <a:normAutofit fontScale="62500" lnSpcReduction="20000"/>
          </a:bodyPr>
          <a:lstStyle/>
          <a:p>
            <a:r>
              <a:rPr lang="cs-CZ" sz="4500" dirty="0" smtClean="0"/>
              <a:t>Pravěk a první civilizace – praktické potřeby (materiály pro lidskou potřebu, orientace v terénu, periody záplav)</a:t>
            </a:r>
          </a:p>
          <a:p>
            <a:r>
              <a:rPr lang="cs-CZ" sz="4500" dirty="0" err="1" smtClean="0"/>
              <a:t>Herodotos</a:t>
            </a:r>
            <a:r>
              <a:rPr lang="cs-CZ" sz="4500" dirty="0" smtClean="0"/>
              <a:t> – 400 př. n. l. – vznik nilské delty usazováním materiálu přineseným řekou</a:t>
            </a:r>
          </a:p>
          <a:p>
            <a:r>
              <a:rPr lang="cs-CZ" sz="4500" dirty="0" smtClean="0"/>
              <a:t> </a:t>
            </a:r>
            <a:r>
              <a:rPr lang="cs-CZ" sz="4500" dirty="0" err="1" smtClean="0"/>
              <a:t>Plinius</a:t>
            </a:r>
            <a:r>
              <a:rPr lang="cs-CZ" sz="4500" dirty="0" smtClean="0"/>
              <a:t> starší – 1. st. n. l. – autor spisů nejen o živé přírodě, ale i spisů astronomických, mineralogických a </a:t>
            </a:r>
            <a:r>
              <a:rPr lang="cs-CZ" sz="4500" dirty="0" err="1" smtClean="0"/>
              <a:t>metarlurgických</a:t>
            </a:r>
            <a:r>
              <a:rPr lang="cs-CZ" sz="4500" dirty="0" smtClean="0"/>
              <a:t>, </a:t>
            </a:r>
            <a:r>
              <a:rPr lang="cs-CZ" sz="4500" dirty="0" smtClean="0"/>
              <a:t>zahynul </a:t>
            </a:r>
            <a:r>
              <a:rPr lang="cs-CZ" sz="4500" dirty="0" smtClean="0"/>
              <a:t>při výbuchu Vesuvu</a:t>
            </a:r>
          </a:p>
          <a:p>
            <a:r>
              <a:rPr lang="cs-CZ" sz="4500" dirty="0" smtClean="0"/>
              <a:t>k</a:t>
            </a:r>
            <a:r>
              <a:rPr lang="cs-CZ" sz="4500" dirty="0" smtClean="0"/>
              <a:t>řesťanství </a:t>
            </a:r>
            <a:r>
              <a:rPr lang="cs-CZ" sz="4500" dirty="0" smtClean="0"/>
              <a:t>– zabrzdilo vědecký pokrok v Evropě  - křesťanská dogmata o neměnnosti světa </a:t>
            </a:r>
          </a:p>
          <a:p>
            <a:r>
              <a:rPr lang="cs-CZ" sz="4500" dirty="0" smtClean="0"/>
              <a:t>arabský svět – vědecké poznání pokračuje (medicína)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16. – 19. století v Evropě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Hornictví a vyhledávání kovů- </a:t>
            </a:r>
            <a:r>
              <a:rPr lang="cs-CZ" b="1" dirty="0" err="1" smtClean="0"/>
              <a:t>Georgius</a:t>
            </a:r>
            <a:r>
              <a:rPr lang="cs-CZ" b="1" dirty="0" smtClean="0"/>
              <a:t> </a:t>
            </a:r>
            <a:r>
              <a:rPr lang="cs-CZ" b="1" dirty="0" err="1" smtClean="0"/>
              <a:t>Agricola</a:t>
            </a:r>
            <a:r>
              <a:rPr lang="cs-CZ" b="1" dirty="0" smtClean="0"/>
              <a:t> </a:t>
            </a:r>
            <a:r>
              <a:rPr lang="cs-CZ" dirty="0" smtClean="0"/>
              <a:t>( 1556 – De Re </a:t>
            </a:r>
            <a:r>
              <a:rPr lang="cs-CZ" dirty="0" err="1" smtClean="0"/>
              <a:t>Metallica</a:t>
            </a:r>
            <a:r>
              <a:rPr lang="cs-CZ" dirty="0" smtClean="0"/>
              <a:t> – základní kámen mineralogie, obsahuje i texty o českých rudných revírech, sled vrstev, nákresy žil) </a:t>
            </a:r>
          </a:p>
          <a:p>
            <a:r>
              <a:rPr lang="cs-CZ" b="1" dirty="0" err="1" smtClean="0"/>
              <a:t>Nicolas</a:t>
            </a:r>
            <a:r>
              <a:rPr lang="cs-CZ" b="1" dirty="0" smtClean="0"/>
              <a:t> </a:t>
            </a:r>
            <a:r>
              <a:rPr lang="cs-CZ" b="1" dirty="0" err="1" smtClean="0"/>
              <a:t>Steno</a:t>
            </a:r>
            <a:r>
              <a:rPr lang="cs-CZ" b="1" dirty="0" smtClean="0"/>
              <a:t> </a:t>
            </a:r>
            <a:r>
              <a:rPr lang="cs-CZ" dirty="0" smtClean="0"/>
              <a:t>– 17. stol. – mladší vrstvy leží nad </a:t>
            </a:r>
            <a:r>
              <a:rPr lang="cs-CZ" dirty="0" smtClean="0"/>
              <a:t>staršími</a:t>
            </a:r>
            <a:endParaRPr lang="cs-CZ" dirty="0" smtClean="0"/>
          </a:p>
          <a:p>
            <a:r>
              <a:rPr lang="cs-CZ" b="1" dirty="0" err="1" smtClean="0"/>
              <a:t>Giovanni</a:t>
            </a:r>
            <a:r>
              <a:rPr lang="cs-CZ" b="1" dirty="0" smtClean="0"/>
              <a:t> </a:t>
            </a:r>
            <a:r>
              <a:rPr lang="cs-CZ" b="1" dirty="0" err="1" smtClean="0"/>
              <a:t>Arduino</a:t>
            </a:r>
            <a:r>
              <a:rPr lang="cs-CZ" b="1" dirty="0" smtClean="0"/>
              <a:t> </a:t>
            </a:r>
            <a:r>
              <a:rPr lang="cs-CZ" dirty="0" smtClean="0"/>
              <a:t>– 18. stol., termíny prvohory - vyvřelé a přeměněné horniny, druhohory - zpevněné usazené se zkamenělinami, nezpevněné horniny - třetihory</a:t>
            </a:r>
          </a:p>
          <a:p>
            <a:r>
              <a:rPr lang="cs-CZ" b="1" dirty="0" err="1" smtClean="0"/>
              <a:t>James</a:t>
            </a:r>
            <a:r>
              <a:rPr lang="cs-CZ" b="1" dirty="0" smtClean="0"/>
              <a:t> </a:t>
            </a:r>
            <a:r>
              <a:rPr lang="cs-CZ" b="1" dirty="0" err="1" smtClean="0"/>
              <a:t>Hutton</a:t>
            </a:r>
            <a:r>
              <a:rPr lang="cs-CZ" b="1" dirty="0" smtClean="0"/>
              <a:t> </a:t>
            </a:r>
            <a:r>
              <a:rPr lang="cs-CZ" dirty="0" smtClean="0"/>
              <a:t>– geologické děje jsou v principu stále stejné</a:t>
            </a:r>
          </a:p>
          <a:p>
            <a:r>
              <a:rPr lang="cs-CZ" b="1" dirty="0" smtClean="0"/>
              <a:t>William </a:t>
            </a:r>
            <a:r>
              <a:rPr lang="cs-CZ" b="1" dirty="0" err="1" smtClean="0"/>
              <a:t>Smith</a:t>
            </a:r>
            <a:r>
              <a:rPr lang="cs-CZ" b="1" dirty="0" smtClean="0"/>
              <a:t> </a:t>
            </a:r>
            <a:r>
              <a:rPr lang="cs-CZ" dirty="0" smtClean="0"/>
              <a:t>– stejně staré vrstvy obsahují tytéž organismy</a:t>
            </a:r>
          </a:p>
          <a:p>
            <a:r>
              <a:rPr lang="cs-CZ" b="1" dirty="0" err="1" smtClean="0"/>
              <a:t>George</a:t>
            </a:r>
            <a:r>
              <a:rPr lang="cs-CZ" b="1" dirty="0" smtClean="0"/>
              <a:t> </a:t>
            </a:r>
            <a:r>
              <a:rPr lang="cs-CZ" b="1" dirty="0" err="1" smtClean="0"/>
              <a:t>Cuvier</a:t>
            </a:r>
            <a:r>
              <a:rPr lang="cs-CZ" b="1" dirty="0" smtClean="0"/>
              <a:t> </a:t>
            </a:r>
            <a:r>
              <a:rPr lang="cs-CZ" dirty="0" smtClean="0"/>
              <a:t>– teorie katastrof (pravidelné zničení a znovuzrození života)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Georgia</a:t>
            </a:r>
            <a:r>
              <a:rPr lang="cs-CZ" dirty="0" smtClean="0"/>
              <a:t> </a:t>
            </a:r>
            <a:r>
              <a:rPr lang="cs-CZ" dirty="0" err="1" smtClean="0"/>
              <a:t>Agricola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4" name="Zástupný symbol pro obsah 3" descr="Georg_Agrico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292135"/>
            <a:ext cx="5256584" cy="5072604"/>
          </a:xfrm>
        </p:spPr>
      </p:pic>
      <p:sp>
        <p:nvSpPr>
          <p:cNvPr id="5" name="TextovéPole 4"/>
          <p:cNvSpPr txBox="1"/>
          <p:nvPr/>
        </p:nvSpPr>
        <p:spPr>
          <a:xfrm>
            <a:off x="1187624" y="638132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hlinkClick r:id="rId3"/>
              </a:rPr>
              <a:t>http://cs.wikipedia.org/wiki/Georgius_Agricola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908720"/>
            <a:ext cx="784887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J. B. </a:t>
            </a:r>
            <a:r>
              <a:rPr lang="cs-CZ" sz="2800" b="1" dirty="0" err="1" smtClean="0"/>
              <a:t>Lamarc</a:t>
            </a:r>
            <a:r>
              <a:rPr lang="cs-CZ" sz="2800" b="1" dirty="0" smtClean="0"/>
              <a:t> </a:t>
            </a:r>
            <a:r>
              <a:rPr lang="cs-CZ" sz="2800" dirty="0" smtClean="0"/>
              <a:t>– přizpůsobování organismů prostředí  (teleologie</a:t>
            </a:r>
            <a:r>
              <a:rPr lang="cs-CZ" sz="2800" dirty="0" smtClean="0"/>
              <a:t>) a </a:t>
            </a:r>
            <a:r>
              <a:rPr lang="cs-CZ" sz="2800" dirty="0" smtClean="0"/>
              <a:t>pak vývoj (nebere ohled na tlak podmínek)</a:t>
            </a:r>
          </a:p>
          <a:p>
            <a:r>
              <a:rPr lang="cs-CZ" sz="2800" b="1" dirty="0" err="1" smtClean="0"/>
              <a:t>Joachim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Barrande</a:t>
            </a:r>
            <a:r>
              <a:rPr lang="cs-CZ" sz="2800" b="1" dirty="0" smtClean="0"/>
              <a:t> </a:t>
            </a:r>
            <a:r>
              <a:rPr lang="cs-CZ" sz="2800" dirty="0" smtClean="0"/>
              <a:t>– 19. stol. - prvohorní zkameněliny, </a:t>
            </a:r>
            <a:r>
              <a:rPr lang="cs-CZ" sz="2800" dirty="0" err="1" smtClean="0"/>
              <a:t>Barrandien</a:t>
            </a:r>
            <a:r>
              <a:rPr lang="cs-CZ" sz="2800" dirty="0" smtClean="0"/>
              <a:t>, vztah k Berounu, 22 svazků - 10 000 vyobrazení, 6000 stránek z výzkumu</a:t>
            </a:r>
          </a:p>
          <a:p>
            <a:r>
              <a:rPr lang="cs-CZ" sz="2800" b="1" dirty="0" smtClean="0"/>
              <a:t>Charles Darwin </a:t>
            </a:r>
            <a:r>
              <a:rPr lang="cs-CZ" sz="2800" dirty="0" smtClean="0"/>
              <a:t>– význam selekce (přírodního výběru) – tlak podmínek upevňuje „užitečné“ znaky a vlastnosti</a:t>
            </a:r>
          </a:p>
          <a:p>
            <a:r>
              <a:rPr lang="cs-CZ" sz="2800" b="1" dirty="0" smtClean="0"/>
              <a:t>Kašpar Maria Šternberk </a:t>
            </a:r>
            <a:r>
              <a:rPr lang="cs-CZ" sz="2800" dirty="0" smtClean="0"/>
              <a:t>- paleontolog, geolog, zakladatel vědecké paleontologie, stál u založení Národního muzea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Vědci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J. </a:t>
            </a:r>
            <a:r>
              <a:rPr lang="cs-CZ" dirty="0" err="1" smtClean="0"/>
              <a:t>Barrande</a:t>
            </a:r>
            <a:endParaRPr lang="cs-CZ" dirty="0" smtClean="0"/>
          </a:p>
          <a:p>
            <a:r>
              <a:rPr lang="cs-CZ" u="sng" dirty="0" smtClean="0">
                <a:hlinkClick r:id="rId2"/>
              </a:rPr>
              <a:t>http://cs.wikipedia.org/wiki/Joachim_Barrande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7" name="Zástupný symbol pro obsah 6" descr="500px-Barrande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55575" y="2084456"/>
            <a:ext cx="3460711" cy="4152855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Ch. Darwin </a:t>
            </a:r>
            <a:r>
              <a:rPr lang="cs-CZ" u="sng" dirty="0" smtClean="0">
                <a:hlinkClick r:id="rId4"/>
              </a:rPr>
              <a:t>http://cs.wikipedia.org/wiki/Charles_Darwin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8" name="Zástupný symbol pro obsah 7" descr="Charles_Darwin_aged_51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051320" y="2174875"/>
            <a:ext cx="3229184" cy="395128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Vědci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z="3200" dirty="0" smtClean="0"/>
              <a:t>Charles Darwin</a:t>
            </a:r>
          </a:p>
          <a:p>
            <a:r>
              <a:rPr lang="cs-CZ" sz="3200" u="sng" dirty="0" smtClean="0">
                <a:hlinkClick r:id="rId2"/>
              </a:rPr>
              <a:t>http://cs.wikipedia.org/wiki/Charles_Darwin</a:t>
            </a:r>
            <a:endParaRPr lang="cs-CZ" sz="3200" dirty="0" smtClean="0"/>
          </a:p>
          <a:p>
            <a:endParaRPr lang="cs-CZ" dirty="0"/>
          </a:p>
        </p:txBody>
      </p:sp>
      <p:pic>
        <p:nvPicPr>
          <p:cNvPr id="7" name="Zástupný symbol pro obsah 6" descr="Charles_Darwin_aged_5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62702" y="2174875"/>
            <a:ext cx="3229184" cy="3951288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J. B. </a:t>
            </a:r>
            <a:r>
              <a:rPr lang="cs-CZ" dirty="0" err="1" smtClean="0"/>
              <a:t>Lamarck</a:t>
            </a:r>
            <a:endParaRPr lang="cs-CZ" dirty="0" smtClean="0"/>
          </a:p>
          <a:p>
            <a:r>
              <a:rPr lang="cs-CZ" u="sng" dirty="0" smtClean="0">
                <a:hlinkClick r:id="rId4"/>
              </a:rPr>
              <a:t>http://cs.wikipedia.org/wiki/Lamarck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8" name="Zástupný symbol pro obsah 7" descr="Jean-baptiste_lamarck2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046662" y="2583656"/>
            <a:ext cx="3238500" cy="313372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Současná věda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Pohyb světadílů – </a:t>
            </a:r>
            <a:r>
              <a:rPr lang="cs-CZ" b="1" dirty="0" err="1" smtClean="0"/>
              <a:t>Wegenerova</a:t>
            </a:r>
            <a:r>
              <a:rPr lang="cs-CZ" b="1" dirty="0" smtClean="0"/>
              <a:t> teorie </a:t>
            </a:r>
            <a:r>
              <a:rPr lang="cs-CZ" dirty="0" smtClean="0"/>
              <a:t>(1912)</a:t>
            </a:r>
          </a:p>
          <a:p>
            <a:r>
              <a:rPr lang="cs-CZ" dirty="0" smtClean="0"/>
              <a:t>Geologie oceánu</a:t>
            </a:r>
          </a:p>
          <a:p>
            <a:r>
              <a:rPr lang="cs-CZ" dirty="0" smtClean="0"/>
              <a:t>S</a:t>
            </a:r>
            <a:r>
              <a:rPr lang="cs-CZ" dirty="0" smtClean="0"/>
              <a:t>eizmologie</a:t>
            </a:r>
            <a:endParaRPr lang="cs-CZ" dirty="0" smtClean="0"/>
          </a:p>
          <a:p>
            <a:r>
              <a:rPr lang="cs-CZ" dirty="0" smtClean="0"/>
              <a:t>Geologie planet Sluneční soustavy</a:t>
            </a:r>
          </a:p>
          <a:p>
            <a:r>
              <a:rPr lang="cs-CZ" dirty="0" smtClean="0"/>
              <a:t>Alternativní zdroje surovin</a:t>
            </a:r>
          </a:p>
          <a:p>
            <a:r>
              <a:rPr lang="cs-CZ" dirty="0" smtClean="0"/>
              <a:t>Vše pro tzv. </a:t>
            </a:r>
            <a:r>
              <a:rPr lang="cs-CZ" b="1" dirty="0" smtClean="0"/>
              <a:t>udržitelný rozvoj </a:t>
            </a:r>
            <a:r>
              <a:rPr lang="cs-CZ" dirty="0" smtClean="0"/>
              <a:t>tj. nezanechat planetu pro budoucí generace ve nezničeném stavu, ale  planetu pro život – „živou planetu“ </a:t>
            </a:r>
            <a:r>
              <a:rPr lang="cs-CZ" b="1" dirty="0" err="1" smtClean="0"/>
              <a:t>Gaiu</a:t>
            </a:r>
            <a:endParaRPr lang="cs-CZ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Vědy o Zemi a historický vývoj geologických disciplin - 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geologie, mineralogie, petrologie, paleontologie</a:t>
            </a:r>
          </a:p>
          <a:p>
            <a:r>
              <a:rPr lang="cs-CZ" dirty="0" smtClean="0"/>
              <a:t>tektonika</a:t>
            </a:r>
          </a:p>
          <a:p>
            <a:r>
              <a:rPr lang="cs-CZ" dirty="0" smtClean="0"/>
              <a:t>ložisková geologie, městská geologie,inženýrská geologie </a:t>
            </a:r>
          </a:p>
          <a:p>
            <a:r>
              <a:rPr lang="cs-CZ" dirty="0" smtClean="0"/>
              <a:t>hraniční obory, geofyzika, geochemie, hydrologie</a:t>
            </a:r>
          </a:p>
          <a:p>
            <a:r>
              <a:rPr lang="cs-CZ" dirty="0" smtClean="0"/>
              <a:t>věda, mýty</a:t>
            </a:r>
          </a:p>
          <a:p>
            <a:r>
              <a:rPr lang="cs-CZ" dirty="0" smtClean="0"/>
              <a:t>pravěk, první civilizace, </a:t>
            </a:r>
            <a:r>
              <a:rPr lang="cs-CZ" dirty="0" err="1" smtClean="0"/>
              <a:t>Herodotos</a:t>
            </a:r>
            <a:r>
              <a:rPr lang="cs-CZ" dirty="0" smtClean="0"/>
              <a:t> </a:t>
            </a:r>
            <a:r>
              <a:rPr lang="cs-CZ" dirty="0" err="1" smtClean="0"/>
              <a:t>Plinius</a:t>
            </a:r>
            <a:r>
              <a:rPr lang="cs-CZ" dirty="0" smtClean="0"/>
              <a:t> starší, křesťanství</a:t>
            </a:r>
          </a:p>
          <a:p>
            <a:r>
              <a:rPr lang="cs-CZ" dirty="0" smtClean="0"/>
              <a:t>hornictví, </a:t>
            </a:r>
            <a:r>
              <a:rPr lang="cs-CZ" dirty="0" err="1" smtClean="0"/>
              <a:t>Georgius</a:t>
            </a:r>
            <a:r>
              <a:rPr lang="cs-CZ" dirty="0" smtClean="0"/>
              <a:t> </a:t>
            </a:r>
            <a:r>
              <a:rPr lang="cs-CZ" dirty="0" err="1" smtClean="0"/>
              <a:t>Agricola</a:t>
            </a:r>
            <a:r>
              <a:rPr lang="cs-CZ" dirty="0" smtClean="0"/>
              <a:t>, </a:t>
            </a:r>
            <a:r>
              <a:rPr lang="cs-CZ" dirty="0" err="1" smtClean="0"/>
              <a:t>Nicolas</a:t>
            </a:r>
            <a:r>
              <a:rPr lang="cs-CZ" dirty="0" smtClean="0"/>
              <a:t> </a:t>
            </a:r>
            <a:r>
              <a:rPr lang="cs-CZ" dirty="0" err="1" smtClean="0"/>
              <a:t>Steno</a:t>
            </a:r>
            <a:r>
              <a:rPr lang="cs-CZ" dirty="0" smtClean="0"/>
              <a:t>, </a:t>
            </a:r>
            <a:r>
              <a:rPr lang="cs-CZ" dirty="0" err="1" smtClean="0"/>
              <a:t>Giovanni</a:t>
            </a:r>
            <a:r>
              <a:rPr lang="cs-CZ" dirty="0" smtClean="0"/>
              <a:t> </a:t>
            </a:r>
            <a:r>
              <a:rPr lang="cs-CZ" dirty="0" err="1" smtClean="0"/>
              <a:t>Arduino</a:t>
            </a:r>
            <a:r>
              <a:rPr lang="cs-CZ" dirty="0" smtClean="0"/>
              <a:t>, </a:t>
            </a:r>
            <a:r>
              <a:rPr lang="cs-CZ" dirty="0" err="1" smtClean="0"/>
              <a:t>James</a:t>
            </a:r>
            <a:r>
              <a:rPr lang="cs-CZ" dirty="0" smtClean="0"/>
              <a:t> </a:t>
            </a:r>
            <a:r>
              <a:rPr lang="cs-CZ" dirty="0" err="1" smtClean="0"/>
              <a:t>Hutton</a:t>
            </a:r>
            <a:r>
              <a:rPr lang="cs-CZ" dirty="0" smtClean="0"/>
              <a:t>, </a:t>
            </a:r>
            <a:r>
              <a:rPr lang="cs-CZ" dirty="0" err="1" smtClean="0"/>
              <a:t>Williem</a:t>
            </a:r>
            <a:r>
              <a:rPr lang="cs-CZ" dirty="0" smtClean="0"/>
              <a:t> </a:t>
            </a:r>
            <a:r>
              <a:rPr lang="cs-CZ" dirty="0" err="1" smtClean="0"/>
              <a:t>Smith</a:t>
            </a:r>
            <a:r>
              <a:rPr lang="cs-CZ" dirty="0" smtClean="0"/>
              <a:t>, </a:t>
            </a:r>
            <a:r>
              <a:rPr lang="cs-CZ" dirty="0" err="1" smtClean="0"/>
              <a:t>George</a:t>
            </a:r>
            <a:r>
              <a:rPr lang="cs-CZ" dirty="0" smtClean="0"/>
              <a:t> </a:t>
            </a:r>
            <a:r>
              <a:rPr lang="cs-CZ" dirty="0" err="1" smtClean="0"/>
              <a:t>Cuvier</a:t>
            </a:r>
            <a:r>
              <a:rPr lang="cs-CZ" dirty="0" smtClean="0"/>
              <a:t>, J. B. </a:t>
            </a:r>
            <a:r>
              <a:rPr lang="cs-CZ" dirty="0" err="1" smtClean="0"/>
              <a:t>Lamarc</a:t>
            </a:r>
            <a:endParaRPr lang="cs-CZ" dirty="0" smtClean="0"/>
          </a:p>
          <a:p>
            <a:r>
              <a:rPr lang="cs-CZ" dirty="0" smtClean="0"/>
              <a:t>Charles Darwin, J. </a:t>
            </a:r>
            <a:r>
              <a:rPr lang="cs-CZ" dirty="0" err="1" smtClean="0"/>
              <a:t>Barrande</a:t>
            </a:r>
            <a:endParaRPr lang="cs-CZ" dirty="0" smtClean="0"/>
          </a:p>
          <a:p>
            <a:r>
              <a:rPr lang="cs-CZ" dirty="0" smtClean="0"/>
              <a:t>Kašpar Marie </a:t>
            </a:r>
            <a:r>
              <a:rPr lang="cs-CZ" dirty="0" err="1" smtClean="0"/>
              <a:t>Štemberk</a:t>
            </a:r>
            <a:r>
              <a:rPr lang="cs-CZ" dirty="0" smtClean="0"/>
              <a:t>, Národní muzeum,  geologické ústavy, geologické mapy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Geologie = geologické vědy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jsou součástí přírodních věd</a:t>
            </a:r>
          </a:p>
          <a:p>
            <a:r>
              <a:rPr lang="cs-CZ" dirty="0" smtClean="0"/>
              <a:t>v nejširším slova smyslu zkoumají zákonitosti neživé přírody pro další využití ve vědě a výzkumu, průmyslu, stavebnictví, dopravě, zemědělství, kartografii, medicíně atd.</a:t>
            </a:r>
          </a:p>
          <a:p>
            <a:r>
              <a:rPr lang="cs-CZ" dirty="0" err="1" smtClean="0"/>
              <a:t>geos</a:t>
            </a:r>
            <a:r>
              <a:rPr lang="cs-CZ" dirty="0" smtClean="0"/>
              <a:t> = země, logos = nauka, řečtina</a:t>
            </a:r>
          </a:p>
          <a:p>
            <a:r>
              <a:rPr lang="cs-CZ" dirty="0" smtClean="0"/>
              <a:t>geologie se dále člení podle konkrétního obsahu jednotlivých disciplin</a:t>
            </a:r>
          </a:p>
          <a:p>
            <a:r>
              <a:rPr lang="cs-CZ" dirty="0" smtClean="0"/>
              <a:t>regionální geologie, stratigrafická a historická geologie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Geologická mapa </a:t>
            </a:r>
            <a:r>
              <a:rPr lang="cs-CZ" b="1" dirty="0" smtClean="0"/>
              <a:t>České </a:t>
            </a:r>
            <a:r>
              <a:rPr lang="cs-CZ" b="1" dirty="0" smtClean="0"/>
              <a:t>republiky</a:t>
            </a:r>
            <a:endParaRPr lang="cs-CZ" b="1" dirty="0"/>
          </a:p>
        </p:txBody>
      </p:sp>
      <p:pic>
        <p:nvPicPr>
          <p:cNvPr id="4" name="Zástupný symbol pro obsah 3" descr="geologicka-mapa-c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7560840" cy="4657477"/>
          </a:xfrm>
        </p:spPr>
      </p:pic>
      <p:sp>
        <p:nvSpPr>
          <p:cNvPr id="5" name="TextovéPole 4"/>
          <p:cNvSpPr txBox="1"/>
          <p:nvPr/>
        </p:nvSpPr>
        <p:spPr>
          <a:xfrm>
            <a:off x="467544" y="594928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 smtClean="0"/>
              <a:t>http://www.</a:t>
            </a:r>
            <a:r>
              <a:rPr lang="cs-CZ" sz="1000" dirty="0" err="1" smtClean="0"/>
              <a:t>google.cz</a:t>
            </a:r>
            <a:r>
              <a:rPr lang="cs-CZ" sz="1000" dirty="0" smtClean="0"/>
              <a:t>/</a:t>
            </a:r>
            <a:r>
              <a:rPr lang="cs-CZ" sz="1000" dirty="0" err="1" smtClean="0"/>
              <a:t>imgres</a:t>
            </a:r>
            <a:r>
              <a:rPr lang="cs-CZ" sz="1000" dirty="0" smtClean="0"/>
              <a:t>?um=1&amp;</a:t>
            </a:r>
            <a:r>
              <a:rPr lang="cs-CZ" sz="1000" dirty="0" err="1" smtClean="0"/>
              <a:t>hl</a:t>
            </a:r>
            <a:r>
              <a:rPr lang="cs-CZ" sz="1000" dirty="0" smtClean="0"/>
              <a:t>=</a:t>
            </a:r>
            <a:r>
              <a:rPr lang="cs-CZ" sz="1000" dirty="0" err="1" smtClean="0"/>
              <a:t>cs</a:t>
            </a:r>
            <a:r>
              <a:rPr lang="cs-CZ" sz="1000" dirty="0" smtClean="0"/>
              <a:t>&amp;</a:t>
            </a:r>
            <a:r>
              <a:rPr lang="cs-CZ" sz="1000" dirty="0" err="1" smtClean="0"/>
              <a:t>sa</a:t>
            </a:r>
            <a:r>
              <a:rPr lang="cs-CZ" sz="1000" dirty="0" smtClean="0"/>
              <a:t>=N&amp;</a:t>
            </a:r>
            <a:r>
              <a:rPr lang="cs-CZ" sz="1000" dirty="0" err="1" smtClean="0"/>
              <a:t>tbo</a:t>
            </a:r>
            <a:r>
              <a:rPr lang="cs-CZ" sz="1000" dirty="0" smtClean="0"/>
              <a:t>=d&amp;</a:t>
            </a:r>
            <a:r>
              <a:rPr lang="cs-CZ" sz="1000" dirty="0" err="1" smtClean="0"/>
              <a:t>biw</a:t>
            </a:r>
            <a:r>
              <a:rPr lang="cs-CZ" sz="1000" dirty="0" smtClean="0"/>
              <a:t>=1366&amp;</a:t>
            </a:r>
            <a:r>
              <a:rPr lang="cs-CZ" sz="1000" dirty="0" err="1" smtClean="0"/>
              <a:t>bih</a:t>
            </a:r>
            <a:r>
              <a:rPr lang="cs-CZ" sz="1000" dirty="0" smtClean="0"/>
              <a:t>=555&amp;</a:t>
            </a:r>
            <a:r>
              <a:rPr lang="cs-CZ" sz="1000" dirty="0" err="1" smtClean="0"/>
              <a:t>tbm</a:t>
            </a:r>
            <a:r>
              <a:rPr lang="cs-CZ" sz="1000" dirty="0" smtClean="0"/>
              <a:t>=</a:t>
            </a:r>
            <a:r>
              <a:rPr lang="cs-CZ" sz="1000" dirty="0" err="1" smtClean="0"/>
              <a:t>isch</a:t>
            </a:r>
            <a:r>
              <a:rPr lang="cs-CZ" sz="1000" dirty="0" smtClean="0"/>
              <a:t>&amp;</a:t>
            </a:r>
            <a:r>
              <a:rPr lang="cs-CZ" sz="1000" dirty="0" err="1" smtClean="0"/>
              <a:t>tbnid</a:t>
            </a:r>
            <a:r>
              <a:rPr lang="cs-CZ" sz="1000" dirty="0" smtClean="0"/>
              <a:t>=lHSkVq0hkn4OfM:&amp;</a:t>
            </a:r>
            <a:r>
              <a:rPr lang="cs-CZ" sz="1000" dirty="0" err="1" smtClean="0"/>
              <a:t>imgrefurl</a:t>
            </a:r>
            <a:r>
              <a:rPr lang="cs-CZ" sz="1000" dirty="0" smtClean="0"/>
              <a:t>=http://www.</a:t>
            </a:r>
            <a:r>
              <a:rPr lang="cs-CZ" sz="1000" dirty="0" err="1" smtClean="0"/>
              <a:t>geologicke</a:t>
            </a:r>
            <a:r>
              <a:rPr lang="cs-CZ" sz="1000" dirty="0" smtClean="0"/>
              <a:t>-mapy.</a:t>
            </a:r>
            <a:r>
              <a:rPr lang="cs-CZ" sz="1000" dirty="0" err="1" smtClean="0"/>
              <a:t>cz</a:t>
            </a:r>
            <a:r>
              <a:rPr lang="cs-CZ" sz="1000" dirty="0" smtClean="0"/>
              <a:t>/regiony/&amp;</a:t>
            </a:r>
            <a:r>
              <a:rPr lang="cs-CZ" sz="1000" dirty="0" err="1" smtClean="0"/>
              <a:t>docid</a:t>
            </a:r>
            <a:r>
              <a:rPr lang="cs-CZ" sz="1000" dirty="0" smtClean="0"/>
              <a:t>=</a:t>
            </a:r>
            <a:r>
              <a:rPr lang="cs-CZ" sz="1000" dirty="0" err="1" smtClean="0"/>
              <a:t>ZKzQg</a:t>
            </a:r>
            <a:r>
              <a:rPr lang="cs-CZ" sz="1000" dirty="0" smtClean="0"/>
              <a:t>_sr6kqkTM&amp;</a:t>
            </a:r>
            <a:r>
              <a:rPr lang="cs-CZ" sz="1000" dirty="0" err="1" smtClean="0"/>
              <a:t>imgurl</a:t>
            </a:r>
            <a:r>
              <a:rPr lang="cs-CZ" sz="1000" dirty="0" smtClean="0"/>
              <a:t>=http://www.</a:t>
            </a:r>
            <a:r>
              <a:rPr lang="cs-CZ" sz="1000" dirty="0" err="1" smtClean="0"/>
              <a:t>geologicke</a:t>
            </a:r>
            <a:r>
              <a:rPr lang="cs-CZ" sz="1000" dirty="0" smtClean="0"/>
              <a:t>-mapy.</a:t>
            </a:r>
            <a:r>
              <a:rPr lang="cs-CZ" sz="1000" dirty="0" err="1" smtClean="0"/>
              <a:t>cz</a:t>
            </a:r>
            <a:r>
              <a:rPr lang="cs-CZ" sz="1000" dirty="0" smtClean="0"/>
              <a:t>/soubory/</a:t>
            </a:r>
            <a:r>
              <a:rPr lang="cs-CZ" sz="1000" dirty="0" err="1" smtClean="0"/>
              <a:t>img</a:t>
            </a:r>
            <a:r>
              <a:rPr lang="cs-CZ" sz="1000" dirty="0" smtClean="0"/>
              <a:t>/</a:t>
            </a:r>
            <a:r>
              <a:rPr lang="cs-CZ" sz="1000" dirty="0" err="1" smtClean="0"/>
              <a:t>geologicka</a:t>
            </a:r>
            <a:r>
              <a:rPr lang="cs-CZ" sz="1000" dirty="0" smtClean="0"/>
              <a:t>-mapa-</a:t>
            </a:r>
            <a:r>
              <a:rPr lang="cs-CZ" sz="1000" dirty="0" err="1" smtClean="0"/>
              <a:t>cr.gif</a:t>
            </a:r>
            <a:r>
              <a:rPr lang="cs-CZ" sz="1000" dirty="0" smtClean="0"/>
              <a:t>&amp;w=500&amp;h=308&amp;</a:t>
            </a:r>
            <a:r>
              <a:rPr lang="cs-CZ" sz="1000" dirty="0" err="1" smtClean="0"/>
              <a:t>ei</a:t>
            </a:r>
            <a:r>
              <a:rPr lang="cs-CZ" sz="1000" dirty="0" smtClean="0"/>
              <a:t>=MyXxULztG4KytAbm4oDgBA&amp;zoom=1&amp;</a:t>
            </a:r>
            <a:r>
              <a:rPr lang="cs-CZ" sz="1000" dirty="0" err="1" smtClean="0"/>
              <a:t>iact</a:t>
            </a:r>
            <a:r>
              <a:rPr lang="cs-CZ" sz="1000" dirty="0" smtClean="0"/>
              <a:t>=</a:t>
            </a:r>
            <a:r>
              <a:rPr lang="cs-CZ" sz="1000" dirty="0" err="1" smtClean="0"/>
              <a:t>hc</a:t>
            </a:r>
            <a:r>
              <a:rPr lang="cs-CZ" sz="1000" dirty="0" smtClean="0"/>
              <a:t>&amp;</a:t>
            </a:r>
            <a:r>
              <a:rPr lang="cs-CZ" sz="1000" dirty="0" err="1" smtClean="0"/>
              <a:t>vpx</a:t>
            </a:r>
            <a:r>
              <a:rPr lang="cs-CZ" sz="1000" dirty="0" smtClean="0"/>
              <a:t>=175&amp;</a:t>
            </a:r>
            <a:r>
              <a:rPr lang="cs-CZ" sz="1000" dirty="0" err="1" smtClean="0"/>
              <a:t>vpy</a:t>
            </a:r>
            <a:r>
              <a:rPr lang="cs-CZ" sz="1000" dirty="0" smtClean="0"/>
              <a:t>=133&amp;dur=4717&amp;</a:t>
            </a:r>
            <a:r>
              <a:rPr lang="cs-CZ" sz="1000" dirty="0" err="1" smtClean="0"/>
              <a:t>hovh</a:t>
            </a:r>
            <a:r>
              <a:rPr lang="cs-CZ" sz="1000" dirty="0" smtClean="0"/>
              <a:t>=176&amp;</a:t>
            </a:r>
            <a:r>
              <a:rPr lang="cs-CZ" sz="1000" dirty="0" err="1" smtClean="0"/>
              <a:t>hovw</a:t>
            </a:r>
            <a:r>
              <a:rPr lang="cs-CZ" sz="1000" dirty="0" smtClean="0"/>
              <a:t>=286&amp;</a:t>
            </a:r>
            <a:r>
              <a:rPr lang="cs-CZ" sz="1000" dirty="0" err="1" smtClean="0"/>
              <a:t>tx</a:t>
            </a:r>
            <a:r>
              <a:rPr lang="cs-CZ" sz="1000" dirty="0" smtClean="0"/>
              <a:t>=150&amp;ty=97&amp;</a:t>
            </a:r>
            <a:r>
              <a:rPr lang="cs-CZ" sz="1000" dirty="0" err="1" smtClean="0"/>
              <a:t>sig</a:t>
            </a:r>
            <a:r>
              <a:rPr lang="cs-CZ" sz="1000" dirty="0" smtClean="0"/>
              <a:t>=101628324579103424825&amp;</a:t>
            </a:r>
            <a:r>
              <a:rPr lang="cs-CZ" sz="1000" dirty="0" err="1" smtClean="0"/>
              <a:t>page</a:t>
            </a:r>
            <a:r>
              <a:rPr lang="cs-CZ" sz="1000" dirty="0" smtClean="0"/>
              <a:t>=1&amp;</a:t>
            </a:r>
            <a:r>
              <a:rPr lang="cs-CZ" sz="1000" dirty="0" err="1" smtClean="0"/>
              <a:t>tbnh</a:t>
            </a:r>
            <a:r>
              <a:rPr lang="cs-CZ" sz="1000" dirty="0" smtClean="0"/>
              <a:t>=137&amp;</a:t>
            </a:r>
            <a:r>
              <a:rPr lang="cs-CZ" sz="1000" dirty="0" err="1" smtClean="0"/>
              <a:t>tbnw</a:t>
            </a:r>
            <a:r>
              <a:rPr lang="cs-CZ" sz="1000" dirty="0" smtClean="0"/>
              <a:t>=223&amp;start=0&amp;</a:t>
            </a:r>
            <a:r>
              <a:rPr lang="cs-CZ" sz="1000" dirty="0" err="1" smtClean="0"/>
              <a:t>ndsp</a:t>
            </a:r>
            <a:r>
              <a:rPr lang="cs-CZ" sz="1000" dirty="0" smtClean="0"/>
              <a:t>=20&amp;</a:t>
            </a:r>
            <a:r>
              <a:rPr lang="cs-CZ" sz="1000" dirty="0" err="1" smtClean="0"/>
              <a:t>ved</a:t>
            </a:r>
            <a:r>
              <a:rPr lang="cs-CZ" sz="1000" dirty="0" smtClean="0"/>
              <a:t>=1t:429,r:1,s:0,i:85</a:t>
            </a:r>
            <a:endParaRPr lang="cs-CZ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/>
              <a:t>Mineralogie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z řečtiny </a:t>
            </a:r>
            <a:r>
              <a:rPr lang="cs-CZ" dirty="0" err="1" smtClean="0"/>
              <a:t>minera</a:t>
            </a:r>
            <a:r>
              <a:rPr lang="cs-CZ" dirty="0" smtClean="0"/>
              <a:t> = ruda, zkoumá:</a:t>
            </a:r>
          </a:p>
          <a:p>
            <a:r>
              <a:rPr lang="cs-CZ" dirty="0" smtClean="0"/>
              <a:t>základní jednotky neživé přírody minerály = nerosty (mají chemický vzorec)</a:t>
            </a:r>
          </a:p>
          <a:p>
            <a:r>
              <a:rPr lang="cs-CZ" dirty="0" smtClean="0"/>
              <a:t>jejich vznik</a:t>
            </a:r>
          </a:p>
          <a:p>
            <a:r>
              <a:rPr lang="cs-CZ" dirty="0" smtClean="0"/>
              <a:t>vztahy mezi chemickým složením minerálů a fyzikálními či chemickými vlastnostmi</a:t>
            </a:r>
          </a:p>
          <a:p>
            <a:r>
              <a:rPr lang="cs-CZ" dirty="0" smtClean="0"/>
              <a:t>jejich vlastnosti za změněných podmínek (teplota, tlak)</a:t>
            </a:r>
          </a:p>
          <a:p>
            <a:r>
              <a:rPr lang="cs-CZ" dirty="0" smtClean="0"/>
              <a:t>nová naleziště (surovinová </a:t>
            </a:r>
            <a:r>
              <a:rPr lang="cs-CZ" dirty="0" smtClean="0"/>
              <a:t>základna</a:t>
            </a:r>
            <a:r>
              <a:rPr lang="cs-CZ" dirty="0" smtClean="0"/>
              <a:t>)</a:t>
            </a:r>
          </a:p>
          <a:p>
            <a:r>
              <a:rPr lang="cs-CZ" dirty="0" smtClean="0"/>
              <a:t>nové minerály (</a:t>
            </a:r>
            <a:r>
              <a:rPr lang="cs-CZ" dirty="0" err="1" smtClean="0"/>
              <a:t>schreinit</a:t>
            </a:r>
            <a:r>
              <a:rPr lang="cs-CZ" dirty="0" smtClean="0"/>
              <a:t> – RNDr. Vladimír </a:t>
            </a:r>
            <a:r>
              <a:rPr lang="cs-CZ" dirty="0" err="1" smtClean="0"/>
              <a:t>Šrein</a:t>
            </a:r>
            <a:r>
              <a:rPr lang="cs-CZ" dirty="0" smtClean="0"/>
              <a:t>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Petrologie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z řečtiny </a:t>
            </a:r>
            <a:r>
              <a:rPr lang="cs-CZ" dirty="0" err="1" smtClean="0"/>
              <a:t>petra</a:t>
            </a:r>
            <a:r>
              <a:rPr lang="cs-CZ" dirty="0" smtClean="0"/>
              <a:t> = skála, zkoumá:</a:t>
            </a:r>
          </a:p>
          <a:p>
            <a:r>
              <a:rPr lang="cs-CZ" dirty="0" smtClean="0"/>
              <a:t>materiál zemské kůry – horniny (složeny z minerálů</a:t>
            </a:r>
          </a:p>
          <a:p>
            <a:r>
              <a:rPr lang="cs-CZ" dirty="0" smtClean="0"/>
              <a:t>jejich vznik a </a:t>
            </a:r>
            <a:r>
              <a:rPr lang="cs-CZ" dirty="0" smtClean="0"/>
              <a:t>stáří</a:t>
            </a:r>
            <a:endParaRPr lang="cs-CZ" dirty="0" smtClean="0"/>
          </a:p>
          <a:p>
            <a:r>
              <a:rPr lang="cs-CZ" dirty="0" smtClean="0"/>
              <a:t>složení a vlastnosti</a:t>
            </a:r>
          </a:p>
          <a:p>
            <a:r>
              <a:rPr lang="cs-CZ" dirty="0" smtClean="0"/>
              <a:t>jejich uložení v zemské kůře (geologické mapy) </a:t>
            </a:r>
          </a:p>
          <a:p>
            <a:r>
              <a:rPr lang="cs-CZ" dirty="0" smtClean="0"/>
              <a:t>procesy probíhající v zemské kůře</a:t>
            </a:r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Paleontologie</a:t>
            </a:r>
            <a:endParaRPr lang="cs-CZ" b="1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dirty="0" smtClean="0"/>
              <a:t>z řečtiny </a:t>
            </a:r>
            <a:r>
              <a:rPr lang="cs-CZ" dirty="0" err="1" smtClean="0"/>
              <a:t>paleo</a:t>
            </a:r>
            <a:r>
              <a:rPr lang="cs-CZ" dirty="0" smtClean="0"/>
              <a:t> = minulý, </a:t>
            </a:r>
            <a:r>
              <a:rPr lang="cs-CZ" dirty="0" err="1" smtClean="0"/>
              <a:t>onta</a:t>
            </a:r>
            <a:r>
              <a:rPr lang="cs-CZ" dirty="0" smtClean="0"/>
              <a:t> = existující věci, zkoumá:</a:t>
            </a:r>
          </a:p>
          <a:p>
            <a:r>
              <a:rPr lang="cs-CZ" dirty="0" smtClean="0"/>
              <a:t>vznik a vývoj života</a:t>
            </a:r>
          </a:p>
          <a:p>
            <a:r>
              <a:rPr lang="cs-CZ" b="1" dirty="0" smtClean="0"/>
              <a:t>zoopaleontologie</a:t>
            </a:r>
            <a:r>
              <a:rPr lang="cs-CZ" dirty="0" smtClean="0"/>
              <a:t> – vyhynulé živočichy a jejich zkameněliny</a:t>
            </a:r>
          </a:p>
          <a:p>
            <a:r>
              <a:rPr lang="cs-CZ" b="1" dirty="0" smtClean="0"/>
              <a:t>fytopaleontologie</a:t>
            </a:r>
            <a:r>
              <a:rPr lang="cs-CZ" dirty="0" smtClean="0"/>
              <a:t> – vyhynulé rostliny a jejich zkameněliny</a:t>
            </a:r>
          </a:p>
          <a:p>
            <a:r>
              <a:rPr lang="cs-CZ" dirty="0" smtClean="0"/>
              <a:t>vztahy mezi </a:t>
            </a:r>
            <a:r>
              <a:rPr lang="cs-CZ" dirty="0" smtClean="0"/>
              <a:t>fosiliemi </a:t>
            </a:r>
            <a:r>
              <a:rPr lang="cs-CZ" dirty="0" smtClean="0"/>
              <a:t>a horninami, ve kterých se vyskytují</a:t>
            </a:r>
          </a:p>
          <a:p>
            <a:r>
              <a:rPr lang="cs-CZ" dirty="0" smtClean="0"/>
              <a:t>fosilní (vyhynulý) organismus, </a:t>
            </a:r>
            <a:r>
              <a:rPr lang="cs-CZ" b="1" dirty="0" smtClean="0"/>
              <a:t>fosilie</a:t>
            </a:r>
            <a:r>
              <a:rPr lang="cs-CZ" dirty="0" smtClean="0"/>
              <a:t> = pozůstatek vyhynulého organismu, </a:t>
            </a:r>
            <a:r>
              <a:rPr lang="cs-CZ" b="1" dirty="0" smtClean="0"/>
              <a:t>recentní</a:t>
            </a:r>
            <a:r>
              <a:rPr lang="cs-CZ" dirty="0" smtClean="0"/>
              <a:t> (současný) organismus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Tektonika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z</a:t>
            </a:r>
            <a:r>
              <a:rPr lang="cs-CZ" dirty="0" smtClean="0"/>
              <a:t>koumá poruchy  </a:t>
            </a:r>
            <a:r>
              <a:rPr lang="cs-CZ" dirty="0" smtClean="0"/>
              <a:t>zemské kůry – pukliny, zlomy a </a:t>
            </a:r>
            <a:r>
              <a:rPr lang="cs-CZ" dirty="0" err="1" smtClean="0"/>
              <a:t>deforace</a:t>
            </a:r>
            <a:endParaRPr lang="cs-CZ" dirty="0" smtClean="0"/>
          </a:p>
          <a:p>
            <a:r>
              <a:rPr lang="cs-CZ" dirty="0" smtClean="0"/>
              <a:t>jejich vznik a vývoj v čase</a:t>
            </a:r>
          </a:p>
          <a:p>
            <a:r>
              <a:rPr lang="cs-CZ" dirty="0" smtClean="0"/>
              <a:t>souvislost se sopečnou činností a zemětřesením</a:t>
            </a:r>
          </a:p>
          <a:p>
            <a:r>
              <a:rPr lang="cs-CZ" dirty="0" smtClean="0"/>
              <a:t>význam poruch pro vznik nerostů (žíly), pohyb vody</a:t>
            </a:r>
          </a:p>
          <a:p>
            <a:r>
              <a:rPr lang="cs-CZ" dirty="0" smtClean="0"/>
              <a:t>jejich význam pro krajinu</a:t>
            </a:r>
          </a:p>
          <a:p>
            <a:r>
              <a:rPr lang="cs-CZ" dirty="0" smtClean="0"/>
              <a:t>jejich význam pro stavbu komunikací a strategických staveb (jaderné elektrárny, hráze přehrad)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Další geologické disciplíny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b="1" dirty="0" smtClean="0"/>
              <a:t>ložisková geologie </a:t>
            </a:r>
            <a:r>
              <a:rPr lang="cs-CZ" dirty="0" smtClean="0"/>
              <a:t>– nejstarší a geologické vědy zakládající disciplína (těžba stříbra, rud, písků, stavebního kamene, fosilních paliv</a:t>
            </a:r>
          </a:p>
          <a:p>
            <a:r>
              <a:rPr lang="cs-CZ" b="1" dirty="0" smtClean="0"/>
              <a:t>městská geologie </a:t>
            </a:r>
            <a:r>
              <a:rPr lang="cs-CZ" dirty="0" smtClean="0"/>
              <a:t>– projekce kanalizací, dopravy, základů domů, garáží, průmyslových zón, trasy metra, zvětrávání památek</a:t>
            </a:r>
          </a:p>
          <a:p>
            <a:r>
              <a:rPr lang="cs-CZ" b="1" dirty="0" smtClean="0"/>
              <a:t>inženýrská geologie </a:t>
            </a:r>
            <a:r>
              <a:rPr lang="cs-CZ" dirty="0" smtClean="0"/>
              <a:t>– zkoumá geologické podmínky pro vznik nových sídlišť, mostů, elektráren, průmyslových objektů</a:t>
            </a:r>
          </a:p>
          <a:p>
            <a:r>
              <a:rPr lang="cs-CZ" b="1" dirty="0" smtClean="0"/>
              <a:t>hraniční obory </a:t>
            </a:r>
            <a:r>
              <a:rPr lang="cs-CZ" dirty="0" smtClean="0"/>
              <a:t>-  geofyzika, geochemie – využívá poznatků fyziky a chemie v kontextu s geologickými disciplinami</a:t>
            </a:r>
          </a:p>
          <a:p>
            <a:r>
              <a:rPr lang="cs-CZ" b="1" dirty="0" smtClean="0"/>
              <a:t>hydrologie</a:t>
            </a:r>
            <a:r>
              <a:rPr lang="cs-CZ" dirty="0" smtClean="0"/>
              <a:t> – vlastnosti spodních a povrchových vod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1004</Words>
  <Application>Microsoft Office PowerPoint</Application>
  <PresentationFormat>Předvádění na obrazovce (4:3)</PresentationFormat>
  <Paragraphs>108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Vědy o Zemi a historický vývoj geologických disciplin - klíčová slova</vt:lpstr>
      <vt:lpstr>Geologie = geologické vědy</vt:lpstr>
      <vt:lpstr>Geologická mapa České republiky</vt:lpstr>
      <vt:lpstr>Mineralogie</vt:lpstr>
      <vt:lpstr>Petrologie</vt:lpstr>
      <vt:lpstr>Paleontologie</vt:lpstr>
      <vt:lpstr>Tektonika</vt:lpstr>
      <vt:lpstr>Další geologické disciplíny</vt:lpstr>
      <vt:lpstr>Mýta a věda </vt:lpstr>
      <vt:lpstr>Historie poznávání Země – historie geologických poznatků</vt:lpstr>
      <vt:lpstr>16. – 19. století v Evropě</vt:lpstr>
      <vt:lpstr>Georgia Agricola </vt:lpstr>
      <vt:lpstr>Snímek 14</vt:lpstr>
      <vt:lpstr>Vědci</vt:lpstr>
      <vt:lpstr>Vědci</vt:lpstr>
      <vt:lpstr>Současná věda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43</cp:revision>
  <dcterms:created xsi:type="dcterms:W3CDTF">2013-01-11T17:05:52Z</dcterms:created>
  <dcterms:modified xsi:type="dcterms:W3CDTF">2013-03-19T17:18:33Z</dcterms:modified>
</cp:coreProperties>
</file>