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6E46-8048-4F1E-8320-94CC4C0AA4F6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4949C-2D95-4233-8719-A12CF83B26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BB7A7-1ECE-4920-B109-7B9D0BF2F631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BCDB7-C7BE-4843-8255-EDD121DEA8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41365-1E0D-43A1-9418-B83FB2468304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289A8-3E2B-4D00-AF40-FBB4992304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180B7-A369-45C0-A96F-7FA5D6F60410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0ED1-88D9-4DB6-B039-5E6C760C47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5E21-87B3-4455-9ADF-B55D576CD599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F00FC-5FA8-4960-9C1A-C69C9B3CF7D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7C576-2171-472A-A93E-2E9A636669CD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6F205-5675-4B5E-BC08-D421718D3E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77F6A-7A12-4102-8CC9-11FAEE261B35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8FEE-B43F-4DF5-BCCE-12DFE8E399B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42835-D541-4901-821F-2274F70C99A8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52888-FB4F-4B09-9D27-35B8049B4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FFAD-8BAC-4C2C-B01D-EB09A05CC49B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3527-5A88-4174-9AA0-3085859798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51424-C283-4D2A-B862-9FABF2F27973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4BA8A-843F-45B5-9291-6A9F27D82F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0CCC8-18DD-4189-843A-FEA06818CE02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28B56-DFC0-41EC-9A28-61C834C706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55948B-9BAE-40D9-B504-E3EE86E6C6BE}" type="datetimeFigureOut">
              <a:rPr lang="cs-CZ"/>
              <a:pPr>
                <a:defRPr/>
              </a:pPr>
              <a:t>4.6.2013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6628EE-1D09-46B6-8042-40699DBF83B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nase-rec.ujc.cas.cz/archiv.php?art=512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</a:rPr>
              <a:t>VY_32_INOVACE_2319</a:t>
            </a:r>
            <a:endParaRPr lang="cs-CZ" sz="1600" dirty="0" smtClean="0"/>
          </a:p>
        </p:txBody>
      </p:sp>
      <p:pic>
        <p:nvPicPr>
          <p:cNvPr id="13314" name="Zástupný symbol pro obsah 6" descr="Beroun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6494463" cy="4679950"/>
          </a:xfrm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6516688" y="1600200"/>
            <a:ext cx="2170112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Beroun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b="1" u="sng" dirty="0" smtClean="0">
                <a:latin typeface="Times New Roman" pitchFamily="18" charset="0"/>
                <a:cs typeface="Times New Roman" pitchFamily="18" charset="0"/>
              </a:rPr>
              <a:t>9. května 1945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podle první strany novin posuďte, jaká byla situace v našem městě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co dělali naši předkové na konci války 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o čem svědčí výzva „Občanům města Berouna“ 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6119813"/>
            <a:ext cx="10429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Zástupný symbol pro obsah 4" descr="Beroun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268413"/>
            <a:ext cx="4759325" cy="5248275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35600" y="1341438"/>
            <a:ext cx="3251200" cy="47847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	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Výzva „</a:t>
            </a:r>
            <a:r>
              <a:rPr lang="cs-CZ" sz="2000" b="1" u="sng" dirty="0" smtClean="0">
                <a:latin typeface="Times New Roman" pitchFamily="18" charset="0"/>
                <a:cs typeface="Times New Roman" pitchFamily="18" charset="0"/>
              </a:rPr>
              <a:t>Občanům města Berouna</a:t>
            </a:r>
            <a:r>
              <a:rPr lang="cs-CZ" u="sng" dirty="0" smtClean="0">
                <a:latin typeface="Times New Roman" pitchFamily="18" charset="0"/>
                <a:cs typeface="Times New Roman" pitchFamily="18" charset="0"/>
              </a:rPr>
              <a:t>“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Posuďte kompozici a poté i obsah dokumentu.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Čím se liší úvodní publicistický text od jazyku výzvy?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Jazyk obou částí textu je slavnostní, až patetický. Ukažte příklad takového vyjadřování. Je to dnes také možné? Kdy?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6119813"/>
            <a:ext cx="10429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dirty="0" smtClean="0"/>
          </a:p>
        </p:txBody>
      </p:sp>
      <p:pic>
        <p:nvPicPr>
          <p:cNvPr id="15362" name="Zástupný symbol pro obsah 4" descr="Beroun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125538"/>
            <a:ext cx="2520950" cy="527685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92500" y="1268413"/>
            <a:ext cx="5194300" cy="485775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b="1" u="sng" dirty="0" smtClean="0">
                <a:latin typeface="Times New Roman" pitchFamily="18" charset="0"/>
                <a:cs typeface="Times New Roman" pitchFamily="18" charset="0"/>
              </a:rPr>
              <a:t>Dobový úvodník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(jaká je role úvodníku v novinách)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„Začne zase mír.“ 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– autor dál vysvětluje, proč použil „zase“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„Celá Evropa jí (válkou) byla hluboko zryta a přebudována“ – 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vyložte větu v kontextu celého odstavce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Co můžeme říci o autorovi textu – asi ho neznáme, ale z úvodníku mnohé vyčteme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6069013"/>
            <a:ext cx="1116012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dirty="0" smtClean="0"/>
          </a:p>
        </p:txBody>
      </p:sp>
      <p:pic>
        <p:nvPicPr>
          <p:cNvPr id="16386" name="Zástupný symbol pro obsah 9" descr="Beroun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196975"/>
            <a:ext cx="6624638" cy="4618038"/>
          </a:xfrm>
        </p:spPr>
      </p:pic>
      <p:sp>
        <p:nvSpPr>
          <p:cNvPr id="16387" name="TextovéPole 10"/>
          <p:cNvSpPr txBox="1">
            <a:spLocks noChangeArrowheads="1"/>
          </p:cNvSpPr>
          <p:nvPr/>
        </p:nvSpPr>
        <p:spPr bwMode="auto">
          <a:xfrm>
            <a:off x="611188" y="5949950"/>
            <a:ext cx="7848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Tento výtisk má pouze dvě strany – přehlédněte obsah druhé strany a porovnejte ji s část první strany, kterou jste již viděli.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6069013"/>
            <a:ext cx="1116012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dirty="0" smtClean="0"/>
          </a:p>
        </p:txBody>
      </p:sp>
      <p:pic>
        <p:nvPicPr>
          <p:cNvPr id="17410" name="Zástupný symbol pro obsah 6" descr="Beroun_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484313"/>
            <a:ext cx="5184775" cy="4672012"/>
          </a:xfrm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292725" y="1600200"/>
            <a:ext cx="3394075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	</a:t>
            </a: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Diskutujte o jazykových zvláštnostech uvedeného textu: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všecek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u="sng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sesmani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Chce to český lid, dělníci z továren,  dílen, polí, železničáři, studenti, všichni!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lid…je sile přesvědčením…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	najděte další dobové zvláštnosti  novinářské češtiny</a:t>
            </a:r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cs-CZ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6018213"/>
            <a:ext cx="1187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květen 1945) 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dirty="0" smtClean="0"/>
          </a:p>
        </p:txBody>
      </p:sp>
      <p:pic>
        <p:nvPicPr>
          <p:cNvPr id="18434" name="Zástupný symbol pro obsah 5" descr="Beroun_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96975"/>
            <a:ext cx="3959225" cy="5614988"/>
          </a:xfrm>
        </p:spPr>
      </p:pic>
      <p:sp>
        <p:nvSpPr>
          <p:cNvPr id="18435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z="2400" b="1" smtClean="0">
                <a:latin typeface="Times New Roman" pitchFamily="18" charset="0"/>
                <a:cs typeface="Times New Roman" pitchFamily="18" charset="0"/>
              </a:rPr>
              <a:t>Závěrečný text Berounského listu:</a:t>
            </a:r>
          </a:p>
          <a:p>
            <a:pPr>
              <a:buFont typeface="Arial" charset="0"/>
              <a:buNone/>
            </a:pPr>
            <a:endParaRPr lang="cs-CZ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cs-CZ" sz="2000" smtClean="0">
                <a:latin typeface="Times New Roman" pitchFamily="18" charset="0"/>
                <a:cs typeface="Times New Roman" pitchFamily="18" charset="0"/>
              </a:rPr>
              <a:t>1/ text je velmi patetický – najděte důkazy pro toto tvrzení.</a:t>
            </a:r>
          </a:p>
          <a:p>
            <a:pPr>
              <a:buFont typeface="Arial" charset="0"/>
              <a:buNone/>
            </a:pPr>
            <a:endParaRPr lang="cs-CZ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cs-CZ" sz="2000" smtClean="0">
                <a:latin typeface="Times New Roman" pitchFamily="18" charset="0"/>
                <a:cs typeface="Times New Roman" pitchFamily="18" charset="0"/>
              </a:rPr>
              <a:t>2/ první číslo vyniklo „v chvatu“ ya spolupráce významných berounských občanů – najděte v posledním školním Almanachu, čím tito lidé byli.</a:t>
            </a:r>
          </a:p>
          <a:p>
            <a:pPr>
              <a:buFont typeface="Arial" charset="0"/>
              <a:buNone/>
            </a:pPr>
            <a:endParaRPr lang="cs-CZ" sz="18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http://www.gymberoun.cz/showpage.php?name=sto_let</a:t>
            </a:r>
          </a:p>
          <a:p>
            <a:pPr>
              <a:buFont typeface="Arial" charset="0"/>
              <a:buNone/>
            </a:pPr>
            <a:endParaRPr lang="cs-CZ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1313" y="6021388"/>
            <a:ext cx="1182687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Jeden den v našem městě 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(9. </a:t>
            </a:r>
            <a:r>
              <a:rPr lang="cs-CZ" sz="2000" smtClean="0">
                <a:latin typeface="Times New Roman" pitchFamily="18" charset="0"/>
                <a:cs typeface="Times New Roman" pitchFamily="18" charset="0"/>
              </a:rPr>
              <a:t>květen 1945) </a:t>
            </a:r>
            <a:r>
              <a:rPr lang="cs-CZ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1600" smtClean="0">
                <a:latin typeface="Times New Roman" pitchFamily="18" charset="0"/>
                <a:cs typeface="Times New Roman" pitchFamily="18" charset="0"/>
              </a:rPr>
            </a:br>
            <a:r>
              <a:rPr lang="cs-CZ" sz="1600" i="1" smtClean="0">
                <a:latin typeface="Times New Roman" pitchFamily="18" charset="0"/>
                <a:cs typeface="Times New Roman" pitchFamily="18" charset="0"/>
              </a:rPr>
              <a:t>Česká žurnalistika v příkladech</a:t>
            </a:r>
            <a:r>
              <a:rPr lang="cs-CZ" sz="1600" smtClean="0">
                <a:latin typeface="Times New Roman" pitchFamily="18" charset="0"/>
                <a:cs typeface="Times New Roman" pitchFamily="18" charset="0"/>
              </a:rPr>
              <a:t> 		          		</a:t>
            </a:r>
            <a:r>
              <a:rPr lang="cs-CZ" sz="16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VY_32_INOVACE_2319</a:t>
            </a:r>
            <a:endParaRPr lang="cs-CZ" sz="160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 rtlCol="0">
            <a:normAutofit/>
          </a:bodyPr>
          <a:lstStyle/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Times New Roman" pitchFamily="18" charset="0"/>
              </a:rPr>
              <a:t>Zdroje:</a:t>
            </a:r>
          </a:p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endParaRPr lang="cs-CZ" sz="2000" dirty="0" smtClean="0">
              <a:latin typeface="Times New Roman" pitchFamily="18" charset="0"/>
            </a:endParaRPr>
          </a:p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Times New Roman" pitchFamily="18" charset="0"/>
              </a:rPr>
              <a:t>Berounský list – výtisk z  9.5.1945 – vlastní archiv autorky</a:t>
            </a:r>
          </a:p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Times New Roman" pitchFamily="18" charset="0"/>
              </a:rPr>
              <a:t>www.http://cs.wikipedia.org/wiki/Noviny </a:t>
            </a:r>
          </a:p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Times New Roman" pitchFamily="18" charset="0"/>
              </a:rPr>
              <a:t>Jaroslav Jelínek, Vlastimil </a:t>
            </a:r>
            <a:r>
              <a:rPr lang="cs-CZ" sz="2000" dirty="0" err="1" smtClean="0">
                <a:latin typeface="Times New Roman" pitchFamily="18" charset="0"/>
              </a:rPr>
              <a:t>Styblík</a:t>
            </a:r>
            <a:r>
              <a:rPr lang="cs-CZ" sz="2000" dirty="0" smtClean="0">
                <a:latin typeface="Times New Roman" pitchFamily="18" charset="0"/>
              </a:rPr>
              <a:t>, Čtení o českém jazyku, SPN Praha 1971</a:t>
            </a:r>
          </a:p>
          <a:p>
            <a:pPr marL="609600" indent="-609600" fontAlgn="auto"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Times New Roman" pitchFamily="18" charset="0"/>
                <a:hlinkClick r:id="rId2"/>
              </a:rPr>
              <a:t>http://nase-rec.ujc.cas.cz/archiv.php?art=5127</a:t>
            </a:r>
            <a:r>
              <a:rPr lang="cs-CZ" sz="2000" dirty="0" smtClean="0">
                <a:latin typeface="Times New Roman" pitchFamily="18" charset="0"/>
              </a:rPr>
              <a:t> - Alexandr </a:t>
            </a:r>
            <a:r>
              <a:rPr lang="cs-CZ" sz="2000" dirty="0" err="1" smtClean="0">
                <a:latin typeface="Times New Roman" pitchFamily="18" charset="0"/>
              </a:rPr>
              <a:t>Stich</a:t>
            </a:r>
            <a:r>
              <a:rPr lang="cs-CZ" sz="2000" dirty="0" smtClean="0">
                <a:latin typeface="Times New Roman" pitchFamily="18" charset="0"/>
              </a:rPr>
              <a:t>, Novinářský jazyk a publicistický styl v letech 1945—1965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 dirty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6069013"/>
            <a:ext cx="1116012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253</Words>
  <Application>Microsoft Office PowerPoint</Application>
  <PresentationFormat>Předvádění na obrazovce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  <vt:lpstr>Jeden den v našem městě (9. květen 1945)  Česká žurnalistika v příkladech               VY_32_INOVACE_2319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Jeden den v našaem městě(9. květen 1945)  Česká žurnalistika v příkladech               VY_42_INOVACE_2319</dc:title>
  <dc:creator>polednikova</dc:creator>
  <cp:lastModifiedBy>polednikova</cp:lastModifiedBy>
  <cp:revision>24</cp:revision>
  <dcterms:created xsi:type="dcterms:W3CDTF">2013-01-20T19:50:11Z</dcterms:created>
  <dcterms:modified xsi:type="dcterms:W3CDTF">2013-06-04T11:53:04Z</dcterms:modified>
</cp:coreProperties>
</file>