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9" r:id="rId3"/>
    <p:sldId id="263" r:id="rId4"/>
    <p:sldId id="257" r:id="rId5"/>
    <p:sldId id="258" r:id="rId6"/>
    <p:sldId id="261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8BCA6-04EC-47FD-B9B6-D73EB282AA65}" type="datetimeFigureOut">
              <a:rPr lang="cs-CZ" smtClean="0"/>
              <a:pPr/>
              <a:t>1.12.2012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008D6-E085-4D7A-A515-EF5DED70F16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169A8D-2AD7-4080-98B8-CB32989025CE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16263-2872-4C9D-900D-AB49C98CC909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AB557-DD30-49D2-BF9E-96AB0B8EEA8B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E5DF15-8319-4EB4-B7FC-748E2369633B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0C9C2E-232E-4652-BA13-B8D92067D01E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7A3811-DE06-415F-AC2B-82E40F3057C0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5B6290-FE9B-4556-803A-A3023460A184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1B0D6-94EF-44D1-B31F-B641B0EF3C60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AEDD3B-3FFE-4805-A369-A95F6E037CA3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40BBFA9-75E8-4064-8419-AD99AB90E5F8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82C04CE-4857-4352-AA8A-FABD223093E8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cs-CZ" smtClean="0"/>
              <a:t>VY_32_INOVACE_2116</a:t>
            </a:r>
            <a:endParaRPr lang="cs-CZ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DA98BCD-EEBF-4461-A762-9938C7DDBB34}" type="datetime1">
              <a:rPr lang="cs-CZ" smtClean="0"/>
              <a:pPr/>
              <a:t>1.12.2012</a:t>
            </a:fld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58EEC12-D5E5-436A-8F5D-13C1B290FE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z/search?q=tipos+de+casas&amp;hl=cs&amp;prmd=imvns&amp;tbm=isch&amp;tbo=u&amp;source=univ&amp;sa=X&amp;ei=nSWJUK2BN9HEswa6yoDIAw&amp;ved=0CC4QsAQ&amp;biw=1280&amp;bih=57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928825"/>
          </a:xfrm>
        </p:spPr>
        <p:txBody>
          <a:bodyPr/>
          <a:lstStyle/>
          <a:p>
            <a:r>
              <a:rPr lang="es-ES" b="1" dirty="0"/>
              <a:t>Tipos de casas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923916"/>
          </a:xfrm>
        </p:spPr>
        <p:txBody>
          <a:bodyPr>
            <a:normAutofit fontScale="92500" lnSpcReduction="10000"/>
          </a:bodyPr>
          <a:lstStyle/>
          <a:p>
            <a:r>
              <a:rPr lang="cs-CZ" dirty="0" err="1" smtClean="0"/>
              <a:t>Por</a:t>
            </a:r>
            <a:r>
              <a:rPr lang="cs-CZ" dirty="0" smtClean="0"/>
              <a:t> </a:t>
            </a:r>
            <a:r>
              <a:rPr lang="cs-CZ" dirty="0" err="1" smtClean="0"/>
              <a:t>materiales</a:t>
            </a:r>
            <a:r>
              <a:rPr lang="cs-CZ" dirty="0" smtClean="0"/>
              <a:t>, </a:t>
            </a:r>
            <a:r>
              <a:rPr lang="cs-CZ" dirty="0" err="1" smtClean="0"/>
              <a:t>agrupación</a:t>
            </a:r>
            <a:r>
              <a:rPr lang="cs-CZ" dirty="0" smtClean="0"/>
              <a:t>, </a:t>
            </a:r>
            <a:r>
              <a:rPr lang="cs-CZ" dirty="0" err="1" smtClean="0"/>
              <a:t>estilo</a:t>
            </a:r>
            <a:r>
              <a:rPr lang="cs-CZ" dirty="0" smtClean="0"/>
              <a:t> </a:t>
            </a:r>
            <a:r>
              <a:rPr lang="cs-CZ" dirty="0" err="1" smtClean="0"/>
              <a:t>arquitectónico</a:t>
            </a:r>
            <a:endParaRPr lang="cs-CZ" dirty="0"/>
          </a:p>
        </p:txBody>
      </p:sp>
      <p:pic>
        <p:nvPicPr>
          <p:cNvPr id="4" name="Obrázek 3" descr="tipos de cas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000240"/>
            <a:ext cx="3786214" cy="2414593"/>
          </a:xfrm>
          <a:prstGeom prst="rect">
            <a:avLst/>
          </a:prstGeom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9337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5929322" y="357166"/>
            <a:ext cx="271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VY_32_INOVACE_2116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Por materiales de construcción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00100" y="1928802"/>
            <a:ext cx="7358114" cy="3709998"/>
          </a:xfrm>
          <a:noFill/>
        </p:spPr>
        <p:txBody>
          <a:bodyPr>
            <a:normAutofit lnSpcReduction="10000"/>
          </a:bodyPr>
          <a:lstStyle/>
          <a:p>
            <a:endParaRPr lang="cs-CZ" b="1" dirty="0" smtClean="0"/>
          </a:p>
          <a:p>
            <a:endParaRPr lang="cs-CZ" b="1" dirty="0" smtClean="0">
              <a:solidFill>
                <a:schemeClr val="tx1"/>
              </a:solidFill>
            </a:endParaRPr>
          </a:p>
          <a:p>
            <a:r>
              <a:rPr lang="es-ES" b="1" dirty="0" err="1" smtClean="0">
                <a:solidFill>
                  <a:schemeClr val="tx1"/>
                </a:solidFill>
              </a:rPr>
              <a:t>Biocasa</a:t>
            </a:r>
            <a:r>
              <a:rPr lang="es-ES" b="1" dirty="0" smtClean="0">
                <a:solidFill>
                  <a:schemeClr val="tx1"/>
                </a:solidFill>
              </a:rPr>
              <a:t> </a:t>
            </a:r>
            <a:r>
              <a:rPr lang="es-ES" b="1" dirty="0">
                <a:solidFill>
                  <a:schemeClr val="tx1"/>
                </a:solidFill>
              </a:rPr>
              <a:t>o casa</a:t>
            </a:r>
            <a:r>
              <a:rPr lang="es-ES" b="1" dirty="0"/>
              <a:t> </a:t>
            </a:r>
            <a:r>
              <a:rPr lang="es-ES" b="1" dirty="0" smtClean="0">
                <a:solidFill>
                  <a:schemeClr val="tx1"/>
                </a:solidFill>
              </a:rPr>
              <a:t>bioclimática</a:t>
            </a:r>
            <a:r>
              <a:rPr lang="es-ES" dirty="0" smtClean="0">
                <a:solidFill>
                  <a:schemeClr val="tx1"/>
                </a:solidFill>
              </a:rPr>
              <a:t>/</a:t>
            </a:r>
            <a:r>
              <a:rPr lang="es-ES" b="1" dirty="0" smtClean="0">
                <a:solidFill>
                  <a:schemeClr val="tx1"/>
                </a:solidFill>
              </a:rPr>
              <a:t>bioenergética</a:t>
            </a:r>
            <a:endParaRPr lang="cs-CZ" b="1" dirty="0" smtClean="0">
              <a:solidFill>
                <a:schemeClr val="tx1"/>
              </a:solidFill>
            </a:endParaRPr>
          </a:p>
          <a:p>
            <a:pPr lvl="0"/>
            <a:r>
              <a:rPr lang="es-ES" b="1" dirty="0" smtClean="0">
                <a:solidFill>
                  <a:schemeClr val="tx1"/>
                </a:solidFill>
              </a:rPr>
              <a:t>Casa </a:t>
            </a:r>
            <a:r>
              <a:rPr lang="es-ES" b="1" dirty="0">
                <a:solidFill>
                  <a:schemeClr val="tx1"/>
                </a:solidFill>
              </a:rPr>
              <a:t>de ladrillo</a:t>
            </a:r>
            <a:r>
              <a:rPr lang="es-ES" dirty="0">
                <a:solidFill>
                  <a:schemeClr val="tx1"/>
                </a:solidFill>
              </a:rPr>
              <a:t>.</a:t>
            </a:r>
            <a:endParaRPr lang="cs-CZ" dirty="0">
              <a:solidFill>
                <a:schemeClr val="tx1"/>
              </a:solidFill>
            </a:endParaRPr>
          </a:p>
          <a:p>
            <a:pPr lvl="0"/>
            <a:r>
              <a:rPr lang="es-ES" b="1" dirty="0">
                <a:solidFill>
                  <a:schemeClr val="tx1"/>
                </a:solidFill>
              </a:rPr>
              <a:t>Casa de madera</a:t>
            </a:r>
            <a:r>
              <a:rPr lang="es-ES" dirty="0">
                <a:solidFill>
                  <a:schemeClr val="tx1"/>
                </a:solidFill>
              </a:rPr>
              <a:t>.</a:t>
            </a:r>
            <a:endParaRPr lang="cs-CZ" dirty="0">
              <a:solidFill>
                <a:schemeClr val="tx1"/>
              </a:solidFill>
            </a:endParaRPr>
          </a:p>
          <a:p>
            <a:pPr lvl="0"/>
            <a:r>
              <a:rPr lang="es-ES" b="1" dirty="0" smtClean="0">
                <a:solidFill>
                  <a:schemeClr val="tx1"/>
                </a:solidFill>
              </a:rPr>
              <a:t>Casa </a:t>
            </a:r>
            <a:r>
              <a:rPr lang="es-ES" b="1" dirty="0">
                <a:solidFill>
                  <a:schemeClr val="tx1"/>
                </a:solidFill>
              </a:rPr>
              <a:t>de </a:t>
            </a:r>
            <a:r>
              <a:rPr lang="es-ES" b="1" dirty="0" smtClean="0">
                <a:solidFill>
                  <a:schemeClr val="tx1"/>
                </a:solidFill>
              </a:rPr>
              <a:t>Paja, </a:t>
            </a:r>
            <a:r>
              <a:rPr lang="es-ES" b="1" dirty="0">
                <a:solidFill>
                  <a:schemeClr val="tx1"/>
                </a:solidFill>
              </a:rPr>
              <a:t>ramas o cañas</a:t>
            </a:r>
            <a:r>
              <a:rPr lang="es-ES" dirty="0">
                <a:solidFill>
                  <a:schemeClr val="tx1"/>
                </a:solidFill>
              </a:rPr>
              <a:t>.</a:t>
            </a:r>
            <a:endParaRPr lang="cs-CZ" dirty="0">
              <a:solidFill>
                <a:schemeClr val="tx1"/>
              </a:solidFill>
            </a:endParaRPr>
          </a:p>
          <a:p>
            <a:pPr lvl="0"/>
            <a:r>
              <a:rPr lang="es-ES" b="1" dirty="0">
                <a:solidFill>
                  <a:schemeClr val="tx1"/>
                </a:solidFill>
              </a:rPr>
              <a:t>Casa de piedra</a:t>
            </a:r>
            <a:r>
              <a:rPr lang="es-ES" dirty="0">
                <a:solidFill>
                  <a:schemeClr val="tx1"/>
                </a:solidFill>
              </a:rPr>
              <a:t>.</a:t>
            </a:r>
            <a:endParaRPr lang="cs-CZ" dirty="0">
              <a:solidFill>
                <a:schemeClr val="tx1"/>
              </a:solidFill>
            </a:endParaRPr>
          </a:p>
          <a:p>
            <a:endParaRPr lang="cs-CZ" dirty="0"/>
          </a:p>
        </p:txBody>
      </p:sp>
      <p:pic>
        <p:nvPicPr>
          <p:cNvPr id="4" name="Obrázek 3" descr="casa de ladril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85794"/>
            <a:ext cx="2619375" cy="1743075"/>
          </a:xfrm>
          <a:prstGeom prst="rect">
            <a:avLst/>
          </a:prstGeom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/>
              <a:t>Por</a:t>
            </a:r>
            <a:r>
              <a:rPr lang="cs-CZ" dirty="0" smtClean="0"/>
              <a:t> </a:t>
            </a:r>
            <a:r>
              <a:rPr lang="cs-CZ" dirty="0" err="1" smtClean="0"/>
              <a:t>agrupación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526280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pPr lvl="0"/>
            <a:r>
              <a:rPr lang="es-ES" sz="2600" b="1" dirty="0" smtClean="0"/>
              <a:t>Chalé adosado</a:t>
            </a:r>
            <a:r>
              <a:rPr lang="cs-CZ" sz="2600" b="1" dirty="0" smtClean="0"/>
              <a:t>:</a:t>
            </a:r>
            <a:r>
              <a:rPr lang="es-ES" sz="2600" dirty="0" smtClean="0"/>
              <a:t> </a:t>
            </a:r>
            <a:r>
              <a:rPr lang="es-ES" sz="2600" dirty="0"/>
              <a:t>Dos casas unidas por una pared.</a:t>
            </a:r>
            <a:endParaRPr lang="cs-CZ" sz="2600" dirty="0"/>
          </a:p>
          <a:p>
            <a:pPr lvl="0"/>
            <a:r>
              <a:rPr lang="es-ES" sz="2600" b="1" dirty="0" smtClean="0"/>
              <a:t>Torre</a:t>
            </a:r>
            <a:r>
              <a:rPr lang="es-ES" sz="2600" dirty="0"/>
              <a:t>: Estructura vertical que agrupa apartamentos o pisos. Los vecinos o propietarios de un piso comparten, además, ciertos espacios y servicios comunes a todo el edificio.</a:t>
            </a:r>
            <a:endParaRPr lang="cs-CZ" sz="2600" dirty="0"/>
          </a:p>
          <a:p>
            <a:pPr lvl="0"/>
            <a:r>
              <a:rPr lang="es-ES" sz="2600" b="1" dirty="0"/>
              <a:t>Rascacielos</a:t>
            </a:r>
            <a:r>
              <a:rPr lang="es-ES" sz="2600" dirty="0"/>
              <a:t>: Edificio de mucha altura.</a:t>
            </a:r>
            <a:endParaRPr lang="cs-CZ" sz="2600" dirty="0"/>
          </a:p>
          <a:p>
            <a:pPr lvl="0"/>
            <a:r>
              <a:rPr lang="es-ES" sz="2600" b="1" dirty="0"/>
              <a:t>Urbanización</a:t>
            </a:r>
            <a:r>
              <a:rPr lang="es-ES" sz="2600" dirty="0"/>
              <a:t>: Conjunto de chalés o edificios constituyendo una comunidad de vecinos.</a:t>
            </a:r>
            <a:endParaRPr lang="cs-CZ" sz="2600" dirty="0"/>
          </a:p>
          <a:p>
            <a:endParaRPr lang="cs-CZ" dirty="0"/>
          </a:p>
        </p:txBody>
      </p:sp>
      <p:pic>
        <p:nvPicPr>
          <p:cNvPr id="4" name="Obrázek 3" descr="casa por agrupac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500042"/>
            <a:ext cx="2609850" cy="1752600"/>
          </a:xfrm>
          <a:prstGeom prst="rect">
            <a:avLst/>
          </a:prstGeom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" b="1" dirty="0" smtClean="0"/>
              <a:t>Ático</a:t>
            </a:r>
            <a:r>
              <a:rPr lang="es-ES" dirty="0" smtClean="0"/>
              <a:t> </a:t>
            </a:r>
            <a:r>
              <a:rPr lang="es-ES" dirty="0"/>
              <a:t>(buhardilla, mansarda, </a:t>
            </a:r>
            <a:r>
              <a:rPr lang="es-ES" dirty="0" err="1"/>
              <a:t>penthouse</a:t>
            </a:r>
            <a:r>
              <a:rPr lang="es-ES" dirty="0"/>
              <a:t>): Apartamento en la última planta de un edificio y cuya arquitectura suele verse afectada por la inclinación del tejado.</a:t>
            </a:r>
            <a:endParaRPr lang="cs-CZ" dirty="0"/>
          </a:p>
          <a:p>
            <a:pPr lvl="0"/>
            <a:r>
              <a:rPr lang="es-ES" b="1" dirty="0" smtClean="0"/>
              <a:t>Barraca</a:t>
            </a:r>
            <a:r>
              <a:rPr lang="cs-CZ" b="1" dirty="0" smtClean="0"/>
              <a:t> V</a:t>
            </a:r>
            <a:r>
              <a:rPr lang="es-ES" b="1" dirty="0" err="1" smtClean="0"/>
              <a:t>alenciana</a:t>
            </a:r>
            <a:r>
              <a:rPr lang="es-ES" dirty="0"/>
              <a:t>: Casa tradicional en la región valenciana, España. Se caracteriza por tener un tejado muy inclinado y alto de paja.</a:t>
            </a:r>
            <a:endParaRPr lang="cs-CZ" dirty="0"/>
          </a:p>
          <a:p>
            <a:pPr lvl="0"/>
            <a:r>
              <a:rPr lang="es-ES" b="1" dirty="0" err="1"/>
              <a:t>Bungalow</a:t>
            </a:r>
            <a:r>
              <a:rPr lang="es-ES" dirty="0"/>
              <a:t>: Casa de una planta, normalmente, con dimensiones muy pequeñas.</a:t>
            </a:r>
            <a:endParaRPr lang="cs-CZ" dirty="0"/>
          </a:p>
          <a:p>
            <a:pPr lvl="0"/>
            <a:r>
              <a:rPr lang="es-ES" b="1" dirty="0"/>
              <a:t>Cabaña</a:t>
            </a:r>
            <a:r>
              <a:rPr lang="es-ES" dirty="0"/>
              <a:t>: Casa pequeña de madera o piedra ubicada en el campo o en la alta montaña.</a:t>
            </a:r>
            <a:endParaRPr lang="cs-CZ" dirty="0"/>
          </a:p>
          <a:p>
            <a:endParaRPr lang="cs-CZ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0" y="214290"/>
            <a:ext cx="795431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b="1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cs-CZ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	           </a:t>
            </a:r>
            <a:r>
              <a:rPr kumimoji="0" lang="es-E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Por estilo arquitectónico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5" name="Obrázek 4" descr="casa de made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2543175" cy="1800225"/>
          </a:xfrm>
          <a:prstGeom prst="rect">
            <a:avLst/>
          </a:prstGeom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es-ES" sz="4800" b="1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s-ES" b="1" dirty="0" smtClean="0"/>
              <a:t>Casa </a:t>
            </a:r>
            <a:r>
              <a:rPr lang="es-ES" b="1" dirty="0" smtClean="0"/>
              <a:t>rural</a:t>
            </a:r>
            <a:r>
              <a:rPr lang="cs-CZ" b="1" dirty="0" smtClean="0"/>
              <a:t>:</a:t>
            </a:r>
            <a:endParaRPr lang="cs-CZ" dirty="0" smtClean="0"/>
          </a:p>
          <a:p>
            <a:pPr lvl="0"/>
            <a:r>
              <a:rPr lang="es-ES" b="1" dirty="0" smtClean="0"/>
              <a:t>Casa de estilo colonial</a:t>
            </a:r>
            <a:r>
              <a:rPr lang="es-ES" dirty="0" smtClean="0"/>
              <a:t>: Casa tradicional en los Estados Unidos, sencilla, económica, que reflejaba el estilo de los primeros colonizadores. </a:t>
            </a:r>
            <a:endParaRPr lang="cs-CZ" dirty="0" smtClean="0"/>
          </a:p>
          <a:p>
            <a:pPr lvl="0"/>
            <a:r>
              <a:rPr lang="es-ES" b="1" dirty="0" smtClean="0"/>
              <a:t>Casa de Labranza</a:t>
            </a:r>
            <a:r>
              <a:rPr lang="es-ES" dirty="0" smtClean="0"/>
              <a:t>: Casa vividora, que también puede tener departamentos para animales y maquinaria.</a:t>
            </a:r>
            <a:endParaRPr lang="cs-CZ" dirty="0" smtClean="0"/>
          </a:p>
          <a:p>
            <a:pPr lvl="0"/>
            <a:r>
              <a:rPr lang="es-ES" b="1" dirty="0" smtClean="0"/>
              <a:t>Casa patio</a:t>
            </a:r>
            <a:r>
              <a:rPr lang="es-ES" dirty="0" smtClean="0"/>
              <a:t>: Casa de una o dos </a:t>
            </a:r>
            <a:r>
              <a:rPr lang="es-ES" dirty="0" smtClean="0"/>
              <a:t>plantas</a:t>
            </a:r>
            <a:endParaRPr lang="cs-CZ" dirty="0" smtClean="0"/>
          </a:p>
          <a:p>
            <a:pPr lvl="0"/>
            <a:r>
              <a:rPr lang="es-ES" b="1" dirty="0" smtClean="0"/>
              <a:t>Casa prefabricada</a:t>
            </a:r>
            <a:r>
              <a:rPr lang="es-ES" dirty="0" smtClean="0"/>
              <a:t>: Casa de construcción rápida y sencilla que se hace empleando módulos y estructuras previamente diseñados.</a:t>
            </a:r>
            <a:endParaRPr lang="cs-CZ" dirty="0" smtClean="0"/>
          </a:p>
          <a:p>
            <a:pPr lvl="0"/>
            <a:r>
              <a:rPr lang="es-ES" b="1" dirty="0" smtClean="0"/>
              <a:t>Caserío vasco</a:t>
            </a:r>
            <a:r>
              <a:rPr lang="es-ES" dirty="0" smtClean="0"/>
              <a:t>: Casa-granja tradicional en el País Vasco, España. </a:t>
            </a:r>
            <a:r>
              <a:rPr lang="es-ES" dirty="0" smtClean="0"/>
              <a:t>El </a:t>
            </a:r>
            <a:r>
              <a:rPr lang="es-ES" dirty="0" smtClean="0"/>
              <a:t>frontal de la casa es la fachada más ancha. 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casa rur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25" y="500042"/>
            <a:ext cx="2171715" cy="1357322"/>
          </a:xfrm>
          <a:prstGeom prst="rect">
            <a:avLst/>
          </a:prstGeom>
        </p:spPr>
      </p:pic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err="1" smtClean="0"/>
              <a:t>Por</a:t>
            </a:r>
            <a:r>
              <a:rPr lang="cs-CZ" dirty="0" smtClean="0"/>
              <a:t> </a:t>
            </a:r>
            <a:r>
              <a:rPr lang="cs-CZ" dirty="0" err="1" smtClean="0"/>
              <a:t>estilo</a:t>
            </a:r>
            <a:r>
              <a:rPr lang="cs-CZ" dirty="0" smtClean="0"/>
              <a:t> </a:t>
            </a:r>
            <a:r>
              <a:rPr lang="cs-CZ" dirty="0" err="1" smtClean="0"/>
              <a:t>arquitectónico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86380" y="1646237"/>
            <a:ext cx="3400420" cy="4526280"/>
          </a:xfrm>
        </p:spPr>
        <p:txBody>
          <a:bodyPr>
            <a:normAutofit fontScale="85000" lnSpcReduction="20000"/>
          </a:bodyPr>
          <a:lstStyle/>
          <a:p>
            <a:pPr lvl="0"/>
            <a:endParaRPr lang="cs-CZ" dirty="0" smtClean="0"/>
          </a:p>
          <a:p>
            <a:pPr lvl="0"/>
            <a:r>
              <a:rPr lang="es-ES" b="1" dirty="0" smtClean="0"/>
              <a:t>Casona</a:t>
            </a:r>
            <a:r>
              <a:rPr lang="es-ES" dirty="0" smtClean="0"/>
              <a:t>: Casa tradicional en el norte de España</a:t>
            </a:r>
            <a:r>
              <a:rPr lang="cs-CZ" dirty="0"/>
              <a:t> </a:t>
            </a:r>
            <a:r>
              <a:rPr lang="es-ES" dirty="0" smtClean="0"/>
              <a:t>(sobre todo, en Cantabria). Casa cuadrada con paredes gruesas de piedra y con estructura interna de madera. </a:t>
            </a:r>
            <a:r>
              <a:rPr lang="es-ES" dirty="0" smtClean="0"/>
              <a:t>Balcones </a:t>
            </a:r>
            <a:r>
              <a:rPr lang="es-ES" dirty="0" smtClean="0"/>
              <a:t>de piedra.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  <p:pic>
        <p:nvPicPr>
          <p:cNvPr id="5" name="Obrázek 4" descr="128426_la-casona-de-valfrio_1_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071678"/>
            <a:ext cx="4357718" cy="307180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Por</a:t>
            </a:r>
            <a:r>
              <a:rPr lang="cs-CZ" dirty="0" smtClean="0"/>
              <a:t> </a:t>
            </a:r>
            <a:r>
              <a:rPr lang="cs-CZ" dirty="0" err="1" smtClean="0"/>
              <a:t>estilo</a:t>
            </a:r>
            <a:r>
              <a:rPr lang="cs-CZ" dirty="0" smtClean="0"/>
              <a:t> </a:t>
            </a:r>
            <a:r>
              <a:rPr lang="cs-CZ" dirty="0" err="1" smtClean="0"/>
              <a:t>arquitectónico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" b="1" dirty="0" smtClean="0"/>
              <a:t>Chalé individual</a:t>
            </a:r>
            <a:r>
              <a:rPr lang="es-ES" dirty="0" smtClean="0"/>
              <a:t>: Vivienda aislada, con jardín.</a:t>
            </a:r>
            <a:endParaRPr lang="cs-CZ" dirty="0" smtClean="0"/>
          </a:p>
          <a:p>
            <a:pPr lvl="0"/>
            <a:r>
              <a:rPr lang="es-ES" b="1" dirty="0" smtClean="0"/>
              <a:t>Dúplex</a:t>
            </a:r>
            <a:r>
              <a:rPr lang="cs-CZ" b="1" dirty="0" smtClean="0"/>
              <a:t> </a:t>
            </a:r>
            <a:r>
              <a:rPr lang="es-ES" dirty="0" smtClean="0"/>
              <a:t> Piso en un edificio que esta distribuido en dos plantas consecutivas.</a:t>
            </a:r>
            <a:endParaRPr lang="cs-CZ" dirty="0" smtClean="0"/>
          </a:p>
          <a:p>
            <a:pPr lvl="0"/>
            <a:r>
              <a:rPr lang="es-ES" b="1" dirty="0" smtClean="0"/>
              <a:t>Estudio</a:t>
            </a:r>
            <a:r>
              <a:rPr lang="es-ES" dirty="0" smtClean="0"/>
              <a:t>: En España se considera estudio a un apartamento de dimensiones muy pequeñas en un edificio. En un mismo espacio están integrados el salón, la cocina y el dormitorio, que suele ser un mueble cama.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-857280"/>
            <a:ext cx="8229600" cy="221457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2900" b="1" dirty="0" smtClean="0"/>
              <a:t>Mansión</a:t>
            </a:r>
            <a:r>
              <a:rPr lang="es-ES" sz="2900" dirty="0" smtClean="0"/>
              <a:t>: Casa grande y lujosa, con llamativo estilo decorativo/arquitectónico</a:t>
            </a:r>
            <a:r>
              <a:rPr lang="es-ES" sz="2900" dirty="0" smtClean="0"/>
              <a:t>.</a:t>
            </a:r>
            <a:endParaRPr lang="cs-CZ" sz="2900" dirty="0" smtClean="0"/>
          </a:p>
          <a:p>
            <a:pPr lvl="0"/>
            <a:r>
              <a:rPr lang="es-ES" sz="2900" b="1" dirty="0" smtClean="0"/>
              <a:t>Palacio</a:t>
            </a:r>
            <a:r>
              <a:rPr lang="es-ES" sz="2900" dirty="0" smtClean="0"/>
              <a:t>: </a:t>
            </a:r>
            <a:r>
              <a:rPr lang="es-ES" sz="2900" dirty="0" smtClean="0"/>
              <a:t>Lleva implícita la idea de </a:t>
            </a:r>
            <a:r>
              <a:rPr lang="es-ES" sz="2900" dirty="0" smtClean="0"/>
              <a:t>grandeza</a:t>
            </a:r>
            <a:r>
              <a:rPr lang="cs-CZ" sz="2900" dirty="0" smtClean="0"/>
              <a:t> </a:t>
            </a:r>
            <a:r>
              <a:rPr lang="es-ES" sz="2900" dirty="0" smtClean="0"/>
              <a:t> </a:t>
            </a:r>
            <a:r>
              <a:rPr lang="es-ES" sz="2900" dirty="0" smtClean="0"/>
              <a:t>y riqueza, </a:t>
            </a:r>
            <a:r>
              <a:rPr lang="es-ES" sz="2900" dirty="0" smtClean="0"/>
              <a:t>con </a:t>
            </a:r>
            <a:r>
              <a:rPr lang="es-ES" sz="2900" dirty="0" smtClean="0"/>
              <a:t>muchas habitaciones, salones y refinada decoración.</a:t>
            </a:r>
            <a:endParaRPr lang="cs-CZ" sz="2900" dirty="0" smtClean="0"/>
          </a:p>
          <a:p>
            <a:pPr lvl="0"/>
            <a:r>
              <a:rPr lang="es-ES" sz="2900" b="1" dirty="0" smtClean="0"/>
              <a:t>Villa romana</a:t>
            </a:r>
            <a:r>
              <a:rPr lang="es-ES" sz="2900" dirty="0" smtClean="0"/>
              <a:t>: </a:t>
            </a:r>
            <a:r>
              <a:rPr lang="cs-CZ" sz="2900" dirty="0" smtClean="0"/>
              <a:t> </a:t>
            </a:r>
            <a:r>
              <a:rPr lang="cs-CZ" sz="2900" dirty="0" err="1" smtClean="0"/>
              <a:t>tiene</a:t>
            </a:r>
            <a:r>
              <a:rPr lang="cs-CZ" sz="2900" dirty="0" smtClean="0"/>
              <a:t> </a:t>
            </a:r>
            <a:r>
              <a:rPr lang="es-ES" sz="2900" dirty="0" smtClean="0"/>
              <a:t>un </a:t>
            </a:r>
            <a:r>
              <a:rPr lang="es-ES" sz="2900" dirty="0" smtClean="0"/>
              <a:t>espacio central, abierto al exterior, en el que puede haber una fuente y flores. Este estilo de casa con patio se debe a la influencia romana y árabe.</a:t>
            </a:r>
            <a:endParaRPr lang="cs-CZ" sz="2900" dirty="0" smtClean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000232" y="500042"/>
            <a:ext cx="6500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err="1" smtClean="0"/>
              <a:t>Por</a:t>
            </a:r>
            <a:r>
              <a:rPr lang="cs-CZ" sz="4400" dirty="0" smtClean="0"/>
              <a:t> </a:t>
            </a:r>
            <a:r>
              <a:rPr lang="cs-CZ" sz="4400" dirty="0" err="1" smtClean="0"/>
              <a:t>estilo</a:t>
            </a:r>
            <a:r>
              <a:rPr lang="cs-CZ" sz="4400" dirty="0" smtClean="0"/>
              <a:t> </a:t>
            </a:r>
            <a:r>
              <a:rPr lang="cs-CZ" sz="4400" dirty="0" err="1" smtClean="0"/>
              <a:t>arquitectónico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zdroje: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1600" dirty="0" smtClean="0"/>
              <a:t>   </a:t>
            </a:r>
            <a:r>
              <a:rPr lang="es-ES" sz="1600" dirty="0" smtClean="0"/>
              <a:t>http</a:t>
            </a:r>
            <a:r>
              <a:rPr lang="es-ES" sz="1600" dirty="0"/>
              <a:t>://es.wikipedia.org/wiki/Anexo:Tipos_de_casas</a:t>
            </a:r>
            <a:endParaRPr lang="cs-CZ" sz="1600" dirty="0"/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71472" y="2690336"/>
            <a:ext cx="6286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 smtClean="0">
                <a:hlinkClick r:id="rId2"/>
              </a:rPr>
              <a:t>http://www.</a:t>
            </a:r>
            <a:r>
              <a:rPr lang="cs-CZ" sz="1100" dirty="0" err="1" smtClean="0">
                <a:hlinkClick r:id="rId2"/>
              </a:rPr>
              <a:t>google.cz</a:t>
            </a:r>
            <a:r>
              <a:rPr lang="cs-CZ" sz="1100" dirty="0" smtClean="0">
                <a:hlinkClick r:id="rId2"/>
              </a:rPr>
              <a:t>/</a:t>
            </a:r>
            <a:r>
              <a:rPr lang="cs-CZ" sz="1100" dirty="0" err="1" smtClean="0">
                <a:hlinkClick r:id="rId2"/>
              </a:rPr>
              <a:t>search</a:t>
            </a:r>
            <a:r>
              <a:rPr lang="cs-CZ" sz="1100" dirty="0" smtClean="0">
                <a:hlinkClick r:id="rId2"/>
              </a:rPr>
              <a:t>?q=</a:t>
            </a:r>
            <a:r>
              <a:rPr lang="cs-CZ" sz="1100" dirty="0" err="1" smtClean="0">
                <a:hlinkClick r:id="rId2"/>
              </a:rPr>
              <a:t>tipos</a:t>
            </a:r>
            <a:r>
              <a:rPr lang="cs-CZ" sz="1100" dirty="0" smtClean="0">
                <a:hlinkClick r:id="rId2"/>
              </a:rPr>
              <a:t>+de+</a:t>
            </a:r>
            <a:r>
              <a:rPr lang="cs-CZ" sz="1100" dirty="0" err="1" smtClean="0">
                <a:hlinkClick r:id="rId2"/>
              </a:rPr>
              <a:t>casas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hl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cs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prmd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imvns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tbm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isch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tbo</a:t>
            </a:r>
            <a:r>
              <a:rPr lang="cs-CZ" sz="1100" dirty="0" smtClean="0">
                <a:hlinkClick r:id="rId2"/>
              </a:rPr>
              <a:t>=u&amp;</a:t>
            </a:r>
            <a:r>
              <a:rPr lang="cs-CZ" sz="1100" dirty="0" err="1" smtClean="0">
                <a:hlinkClick r:id="rId2"/>
              </a:rPr>
              <a:t>source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univ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sa</a:t>
            </a:r>
            <a:r>
              <a:rPr lang="cs-CZ" sz="1100" dirty="0" smtClean="0">
                <a:hlinkClick r:id="rId2"/>
              </a:rPr>
              <a:t>=X&amp;</a:t>
            </a:r>
            <a:r>
              <a:rPr lang="cs-CZ" sz="1100" dirty="0" err="1" smtClean="0">
                <a:hlinkClick r:id="rId2"/>
              </a:rPr>
              <a:t>ei</a:t>
            </a:r>
            <a:r>
              <a:rPr lang="cs-CZ" sz="1100" dirty="0" smtClean="0">
                <a:hlinkClick r:id="rId2"/>
              </a:rPr>
              <a:t>=nSWJUK2BN9HEswa6yoDIAw&amp;</a:t>
            </a:r>
            <a:r>
              <a:rPr lang="cs-CZ" sz="1100" dirty="0" err="1" smtClean="0">
                <a:hlinkClick r:id="rId2"/>
              </a:rPr>
              <a:t>ved</a:t>
            </a:r>
            <a:r>
              <a:rPr lang="cs-CZ" sz="1100" dirty="0" smtClean="0">
                <a:hlinkClick r:id="rId2"/>
              </a:rPr>
              <a:t>=0CC4QsAQ&amp;</a:t>
            </a:r>
            <a:r>
              <a:rPr lang="cs-CZ" sz="1100" dirty="0" err="1" smtClean="0">
                <a:hlinkClick r:id="rId2"/>
              </a:rPr>
              <a:t>biw</a:t>
            </a:r>
            <a:r>
              <a:rPr lang="cs-CZ" sz="1100" dirty="0" smtClean="0">
                <a:hlinkClick r:id="rId2"/>
              </a:rPr>
              <a:t>=1280&amp;</a:t>
            </a:r>
            <a:r>
              <a:rPr lang="cs-CZ" sz="1100" dirty="0" err="1" smtClean="0">
                <a:hlinkClick r:id="rId2"/>
              </a:rPr>
              <a:t>bih</a:t>
            </a:r>
            <a:r>
              <a:rPr lang="cs-CZ" sz="1100" dirty="0" smtClean="0">
                <a:hlinkClick r:id="rId2"/>
              </a:rPr>
              <a:t>=571</a:t>
            </a:r>
            <a:endParaRPr lang="cs-CZ" sz="1100" dirty="0" smtClean="0"/>
          </a:p>
          <a:p>
            <a:r>
              <a:rPr lang="cs-CZ" sz="1100" dirty="0" smtClean="0">
                <a:hlinkClick r:id="rId2"/>
              </a:rPr>
              <a:t>http://www.</a:t>
            </a:r>
            <a:r>
              <a:rPr lang="cs-CZ" sz="1100" dirty="0" err="1" smtClean="0">
                <a:hlinkClick r:id="rId2"/>
              </a:rPr>
              <a:t>google.cz</a:t>
            </a:r>
            <a:r>
              <a:rPr lang="cs-CZ" sz="1100" dirty="0" smtClean="0">
                <a:hlinkClick r:id="rId2"/>
              </a:rPr>
              <a:t>/</a:t>
            </a:r>
            <a:r>
              <a:rPr lang="cs-CZ" sz="1100" dirty="0" err="1" smtClean="0">
                <a:hlinkClick r:id="rId2"/>
              </a:rPr>
              <a:t>search</a:t>
            </a:r>
            <a:r>
              <a:rPr lang="cs-CZ" sz="1100" dirty="0" smtClean="0">
                <a:hlinkClick r:id="rId2"/>
              </a:rPr>
              <a:t>?q=</a:t>
            </a:r>
            <a:r>
              <a:rPr lang="cs-CZ" sz="1100" dirty="0" err="1" smtClean="0">
                <a:hlinkClick r:id="rId2"/>
              </a:rPr>
              <a:t>tipos</a:t>
            </a:r>
            <a:r>
              <a:rPr lang="cs-CZ" sz="1100" dirty="0" smtClean="0">
                <a:hlinkClick r:id="rId2"/>
              </a:rPr>
              <a:t>+de+</a:t>
            </a:r>
            <a:r>
              <a:rPr lang="cs-CZ" sz="1100" dirty="0" err="1" smtClean="0">
                <a:hlinkClick r:id="rId2"/>
              </a:rPr>
              <a:t>casas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hl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cs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prmd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imvns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tbm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isch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tbo</a:t>
            </a:r>
            <a:r>
              <a:rPr lang="cs-CZ" sz="1100" dirty="0" smtClean="0">
                <a:hlinkClick r:id="rId2"/>
              </a:rPr>
              <a:t>=u&amp;</a:t>
            </a:r>
            <a:r>
              <a:rPr lang="cs-CZ" sz="1100" dirty="0" err="1" smtClean="0">
                <a:hlinkClick r:id="rId2"/>
              </a:rPr>
              <a:t>source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univ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sa</a:t>
            </a:r>
            <a:r>
              <a:rPr lang="cs-CZ" sz="1100" dirty="0" smtClean="0">
                <a:hlinkClick r:id="rId2"/>
              </a:rPr>
              <a:t>=X&amp;</a:t>
            </a:r>
            <a:r>
              <a:rPr lang="cs-CZ" sz="1100" dirty="0" err="1" smtClean="0">
                <a:hlinkClick r:id="rId2"/>
              </a:rPr>
              <a:t>ei</a:t>
            </a:r>
            <a:r>
              <a:rPr lang="cs-CZ" sz="1100" dirty="0" smtClean="0">
                <a:hlinkClick r:id="rId2"/>
              </a:rPr>
              <a:t>=nSWJUK2BN9HEswa6yoDIAw&amp;</a:t>
            </a:r>
            <a:r>
              <a:rPr lang="cs-CZ" sz="1100" dirty="0" err="1" smtClean="0">
                <a:hlinkClick r:id="rId2"/>
              </a:rPr>
              <a:t>ved</a:t>
            </a:r>
            <a:r>
              <a:rPr lang="cs-CZ" sz="1100" dirty="0" smtClean="0">
                <a:hlinkClick r:id="rId2"/>
              </a:rPr>
              <a:t>=0CC4QsAQ&amp;</a:t>
            </a:r>
            <a:r>
              <a:rPr lang="cs-CZ" sz="1100" dirty="0" err="1" smtClean="0">
                <a:hlinkClick r:id="rId2"/>
              </a:rPr>
              <a:t>biw</a:t>
            </a:r>
            <a:r>
              <a:rPr lang="cs-CZ" sz="1100" dirty="0" smtClean="0">
                <a:hlinkClick r:id="rId2"/>
              </a:rPr>
              <a:t>=1280&amp;</a:t>
            </a:r>
            <a:r>
              <a:rPr lang="cs-CZ" sz="1100" dirty="0" err="1" smtClean="0">
                <a:hlinkClick r:id="rId2"/>
              </a:rPr>
              <a:t>bih</a:t>
            </a:r>
            <a:r>
              <a:rPr lang="cs-CZ" sz="1100" dirty="0" smtClean="0">
                <a:hlinkClick r:id="rId2"/>
              </a:rPr>
              <a:t>=571</a:t>
            </a:r>
            <a:endParaRPr lang="cs-CZ" sz="1100" dirty="0" smtClean="0"/>
          </a:p>
          <a:p>
            <a:r>
              <a:rPr lang="cs-CZ" sz="1100" dirty="0" smtClean="0">
                <a:hlinkClick r:id="rId2"/>
              </a:rPr>
              <a:t>http://www.</a:t>
            </a:r>
            <a:r>
              <a:rPr lang="cs-CZ" sz="1100" dirty="0" err="1" smtClean="0">
                <a:hlinkClick r:id="rId2"/>
              </a:rPr>
              <a:t>google.cz</a:t>
            </a:r>
            <a:r>
              <a:rPr lang="cs-CZ" sz="1100" dirty="0" smtClean="0">
                <a:hlinkClick r:id="rId2"/>
              </a:rPr>
              <a:t>/</a:t>
            </a:r>
            <a:r>
              <a:rPr lang="cs-CZ" sz="1100" dirty="0" err="1" smtClean="0">
                <a:hlinkClick r:id="rId2"/>
              </a:rPr>
              <a:t>search</a:t>
            </a:r>
            <a:r>
              <a:rPr lang="cs-CZ" sz="1100" dirty="0" smtClean="0">
                <a:hlinkClick r:id="rId2"/>
              </a:rPr>
              <a:t>?q=</a:t>
            </a:r>
            <a:r>
              <a:rPr lang="cs-CZ" sz="1100" dirty="0" err="1" smtClean="0">
                <a:hlinkClick r:id="rId2"/>
              </a:rPr>
              <a:t>tipos</a:t>
            </a:r>
            <a:r>
              <a:rPr lang="cs-CZ" sz="1100" dirty="0" smtClean="0">
                <a:hlinkClick r:id="rId2"/>
              </a:rPr>
              <a:t>+de+</a:t>
            </a:r>
            <a:r>
              <a:rPr lang="cs-CZ" sz="1100" dirty="0" err="1" smtClean="0">
                <a:hlinkClick r:id="rId2"/>
              </a:rPr>
              <a:t>casas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hl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cs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prmd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imvns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tbm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isch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tbo</a:t>
            </a:r>
            <a:r>
              <a:rPr lang="cs-CZ" sz="1100" dirty="0" smtClean="0">
                <a:hlinkClick r:id="rId2"/>
              </a:rPr>
              <a:t>=u&amp;</a:t>
            </a:r>
            <a:r>
              <a:rPr lang="cs-CZ" sz="1100" dirty="0" err="1" smtClean="0">
                <a:hlinkClick r:id="rId2"/>
              </a:rPr>
              <a:t>source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univ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sa</a:t>
            </a:r>
            <a:r>
              <a:rPr lang="cs-CZ" sz="1100" dirty="0" smtClean="0">
                <a:hlinkClick r:id="rId2"/>
              </a:rPr>
              <a:t>=X&amp;</a:t>
            </a:r>
            <a:r>
              <a:rPr lang="cs-CZ" sz="1100" dirty="0" err="1" smtClean="0">
                <a:hlinkClick r:id="rId2"/>
              </a:rPr>
              <a:t>ei</a:t>
            </a:r>
            <a:r>
              <a:rPr lang="cs-CZ" sz="1100" dirty="0" smtClean="0">
                <a:hlinkClick r:id="rId2"/>
              </a:rPr>
              <a:t>=nSWJUK2BN9HEswa6yoDIAw&amp;</a:t>
            </a:r>
            <a:r>
              <a:rPr lang="cs-CZ" sz="1100" dirty="0" err="1" smtClean="0">
                <a:hlinkClick r:id="rId2"/>
              </a:rPr>
              <a:t>ved</a:t>
            </a:r>
            <a:r>
              <a:rPr lang="cs-CZ" sz="1100" dirty="0" smtClean="0">
                <a:hlinkClick r:id="rId2"/>
              </a:rPr>
              <a:t>=0CC4QsAQ&amp;</a:t>
            </a:r>
            <a:r>
              <a:rPr lang="cs-CZ" sz="1100" dirty="0" err="1" smtClean="0">
                <a:hlinkClick r:id="rId2"/>
              </a:rPr>
              <a:t>biw</a:t>
            </a:r>
            <a:r>
              <a:rPr lang="cs-CZ" sz="1100" dirty="0" smtClean="0">
                <a:hlinkClick r:id="rId2"/>
              </a:rPr>
              <a:t>=1280&amp;</a:t>
            </a:r>
            <a:r>
              <a:rPr lang="cs-CZ" sz="1100" dirty="0" err="1" smtClean="0">
                <a:hlinkClick r:id="rId2"/>
              </a:rPr>
              <a:t>bih</a:t>
            </a:r>
            <a:r>
              <a:rPr lang="cs-CZ" sz="1100" dirty="0" smtClean="0">
                <a:hlinkClick r:id="rId2"/>
              </a:rPr>
              <a:t>=571</a:t>
            </a:r>
            <a:endParaRPr lang="cs-CZ" sz="1100" dirty="0" smtClean="0"/>
          </a:p>
          <a:p>
            <a:r>
              <a:rPr lang="cs-CZ" sz="1100" dirty="0" smtClean="0">
                <a:hlinkClick r:id="rId2"/>
              </a:rPr>
              <a:t>http://</a:t>
            </a:r>
            <a:r>
              <a:rPr lang="cs-CZ" sz="1100" dirty="0" smtClean="0">
                <a:hlinkClick r:id="rId2"/>
              </a:rPr>
              <a:t>www.</a:t>
            </a:r>
            <a:r>
              <a:rPr lang="cs-CZ" sz="1100" dirty="0" err="1" smtClean="0">
                <a:hlinkClick r:id="rId2"/>
              </a:rPr>
              <a:t>google.cz</a:t>
            </a:r>
            <a:r>
              <a:rPr lang="cs-CZ" sz="1100" dirty="0" smtClean="0">
                <a:hlinkClick r:id="rId2"/>
              </a:rPr>
              <a:t>/</a:t>
            </a:r>
            <a:r>
              <a:rPr lang="cs-CZ" sz="1100" dirty="0" err="1" smtClean="0">
                <a:hlinkClick r:id="rId2"/>
              </a:rPr>
              <a:t>search</a:t>
            </a:r>
            <a:r>
              <a:rPr lang="cs-CZ" sz="1100" dirty="0" smtClean="0">
                <a:hlinkClick r:id="rId2"/>
              </a:rPr>
              <a:t>?q=</a:t>
            </a:r>
            <a:r>
              <a:rPr lang="cs-CZ" sz="1100" dirty="0" err="1" smtClean="0">
                <a:hlinkClick r:id="rId2"/>
              </a:rPr>
              <a:t>tipos</a:t>
            </a:r>
            <a:r>
              <a:rPr lang="cs-CZ" sz="1100" dirty="0" smtClean="0">
                <a:hlinkClick r:id="rId2"/>
              </a:rPr>
              <a:t>+de+</a:t>
            </a:r>
            <a:r>
              <a:rPr lang="cs-CZ" sz="1100" dirty="0" err="1" smtClean="0">
                <a:hlinkClick r:id="rId2"/>
              </a:rPr>
              <a:t>casas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hl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cs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prmd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imvns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tbm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isch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tbo</a:t>
            </a:r>
            <a:r>
              <a:rPr lang="cs-CZ" sz="1100" dirty="0" smtClean="0">
                <a:hlinkClick r:id="rId2"/>
              </a:rPr>
              <a:t>=u&amp;</a:t>
            </a:r>
            <a:r>
              <a:rPr lang="cs-CZ" sz="1100" dirty="0" err="1" smtClean="0">
                <a:hlinkClick r:id="rId2"/>
              </a:rPr>
              <a:t>source</a:t>
            </a:r>
            <a:r>
              <a:rPr lang="cs-CZ" sz="1100" dirty="0" smtClean="0">
                <a:hlinkClick r:id="rId2"/>
              </a:rPr>
              <a:t>=</a:t>
            </a:r>
            <a:r>
              <a:rPr lang="cs-CZ" sz="1100" dirty="0" err="1" smtClean="0">
                <a:hlinkClick r:id="rId2"/>
              </a:rPr>
              <a:t>univ</a:t>
            </a:r>
            <a:r>
              <a:rPr lang="cs-CZ" sz="1100" dirty="0" smtClean="0">
                <a:hlinkClick r:id="rId2"/>
              </a:rPr>
              <a:t>&amp;</a:t>
            </a:r>
            <a:r>
              <a:rPr lang="cs-CZ" sz="1100" dirty="0" err="1" smtClean="0">
                <a:hlinkClick r:id="rId2"/>
              </a:rPr>
              <a:t>sa</a:t>
            </a:r>
            <a:r>
              <a:rPr lang="cs-CZ" sz="1100" dirty="0" smtClean="0">
                <a:hlinkClick r:id="rId2"/>
              </a:rPr>
              <a:t>=X&amp;</a:t>
            </a:r>
            <a:r>
              <a:rPr lang="cs-CZ" sz="1100" dirty="0" err="1" smtClean="0">
                <a:hlinkClick r:id="rId2"/>
              </a:rPr>
              <a:t>ei</a:t>
            </a:r>
            <a:r>
              <a:rPr lang="cs-CZ" sz="1100" dirty="0" smtClean="0">
                <a:hlinkClick r:id="rId2"/>
              </a:rPr>
              <a:t>=nSWJUK2BN9HEswa6yoDIAw&amp;</a:t>
            </a:r>
            <a:r>
              <a:rPr lang="cs-CZ" sz="1100" dirty="0" err="1" smtClean="0">
                <a:hlinkClick r:id="rId2"/>
              </a:rPr>
              <a:t>ved</a:t>
            </a:r>
            <a:r>
              <a:rPr lang="cs-CZ" sz="1100" dirty="0" smtClean="0">
                <a:hlinkClick r:id="rId2"/>
              </a:rPr>
              <a:t>=0CC4QsAQ&amp;</a:t>
            </a:r>
            <a:r>
              <a:rPr lang="cs-CZ" sz="1100" dirty="0" err="1" smtClean="0">
                <a:hlinkClick r:id="rId2"/>
              </a:rPr>
              <a:t>biw</a:t>
            </a:r>
            <a:r>
              <a:rPr lang="cs-CZ" sz="1100" dirty="0" smtClean="0">
                <a:hlinkClick r:id="rId2"/>
              </a:rPr>
              <a:t>=1280&amp;</a:t>
            </a:r>
            <a:r>
              <a:rPr lang="cs-CZ" sz="1100" dirty="0" err="1" smtClean="0">
                <a:hlinkClick r:id="rId2"/>
              </a:rPr>
              <a:t>bih</a:t>
            </a:r>
            <a:r>
              <a:rPr lang="cs-CZ" sz="1100" dirty="0" smtClean="0">
                <a:hlinkClick r:id="rId2"/>
              </a:rPr>
              <a:t>=571</a:t>
            </a:r>
            <a:endParaRPr lang="cs-CZ" sz="1100" dirty="0" smtClean="0"/>
          </a:p>
          <a:p>
            <a:r>
              <a:rPr lang="cs-CZ" sz="1100" dirty="0" smtClean="0"/>
              <a:t>http://www.</a:t>
            </a:r>
            <a:r>
              <a:rPr lang="cs-CZ" sz="1100" dirty="0" err="1" smtClean="0"/>
              <a:t>google.cz</a:t>
            </a:r>
            <a:r>
              <a:rPr lang="cs-CZ" sz="1100" dirty="0" smtClean="0"/>
              <a:t>/</a:t>
            </a:r>
            <a:r>
              <a:rPr lang="cs-CZ" sz="1100" dirty="0" err="1" smtClean="0"/>
              <a:t>imgres</a:t>
            </a:r>
            <a:r>
              <a:rPr lang="cs-CZ" sz="1100" dirty="0" smtClean="0"/>
              <a:t>?q=la+</a:t>
            </a:r>
            <a:r>
              <a:rPr lang="cs-CZ" sz="1100" dirty="0" err="1" smtClean="0"/>
              <a:t>casona</a:t>
            </a:r>
            <a:r>
              <a:rPr lang="cs-CZ" sz="1100" dirty="0" smtClean="0"/>
              <a:t>&amp;</a:t>
            </a:r>
            <a:r>
              <a:rPr lang="cs-CZ" sz="1100" dirty="0" err="1" smtClean="0"/>
              <a:t>hl</a:t>
            </a:r>
            <a:r>
              <a:rPr lang="cs-CZ" sz="1100" dirty="0" smtClean="0"/>
              <a:t>=</a:t>
            </a:r>
            <a:r>
              <a:rPr lang="cs-CZ" sz="1100" dirty="0" err="1" smtClean="0"/>
              <a:t>cs</a:t>
            </a:r>
            <a:r>
              <a:rPr lang="cs-CZ" sz="1100" dirty="0" smtClean="0"/>
              <a:t>&amp;</a:t>
            </a:r>
            <a:r>
              <a:rPr lang="cs-CZ" sz="1100" dirty="0" err="1" smtClean="0"/>
              <a:t>sa</a:t>
            </a:r>
            <a:r>
              <a:rPr lang="cs-CZ" sz="1100" dirty="0" smtClean="0"/>
              <a:t>=X&amp;</a:t>
            </a:r>
            <a:r>
              <a:rPr lang="cs-CZ" sz="1100" dirty="0" err="1" smtClean="0"/>
              <a:t>tbo</a:t>
            </a:r>
            <a:r>
              <a:rPr lang="cs-CZ" sz="1100" dirty="0" smtClean="0"/>
              <a:t>=d&amp;</a:t>
            </a:r>
            <a:r>
              <a:rPr lang="cs-CZ" sz="1100" dirty="0" err="1" smtClean="0"/>
              <a:t>biw</a:t>
            </a:r>
            <a:r>
              <a:rPr lang="cs-CZ" sz="1100" dirty="0" smtClean="0"/>
              <a:t>=1366&amp;</a:t>
            </a:r>
            <a:r>
              <a:rPr lang="cs-CZ" sz="1100" dirty="0" err="1" smtClean="0"/>
              <a:t>bih</a:t>
            </a:r>
            <a:r>
              <a:rPr lang="cs-CZ" sz="1100" dirty="0" smtClean="0"/>
              <a:t>=638&amp;</a:t>
            </a:r>
            <a:r>
              <a:rPr lang="cs-CZ" sz="1100" dirty="0" err="1" smtClean="0"/>
              <a:t>tbm</a:t>
            </a:r>
            <a:r>
              <a:rPr lang="cs-CZ" sz="1100" dirty="0" smtClean="0"/>
              <a:t>=</a:t>
            </a:r>
            <a:r>
              <a:rPr lang="cs-CZ" sz="1100" dirty="0" err="1" smtClean="0"/>
              <a:t>isch</a:t>
            </a:r>
            <a:r>
              <a:rPr lang="cs-CZ" sz="1100" dirty="0" smtClean="0"/>
              <a:t>&amp;</a:t>
            </a:r>
            <a:r>
              <a:rPr lang="cs-CZ" sz="1100" dirty="0" err="1" smtClean="0"/>
              <a:t>tbnid</a:t>
            </a:r>
            <a:r>
              <a:rPr lang="cs-CZ" sz="1100" dirty="0" smtClean="0"/>
              <a:t>=ygYe4Ce_</a:t>
            </a:r>
            <a:r>
              <a:rPr lang="cs-CZ" sz="1100" dirty="0" err="1" smtClean="0"/>
              <a:t>QkSwHM</a:t>
            </a:r>
            <a:r>
              <a:rPr lang="cs-CZ" sz="1100" dirty="0" smtClean="0"/>
              <a:t>:&amp;</a:t>
            </a:r>
            <a:r>
              <a:rPr lang="cs-CZ" sz="1100" dirty="0" err="1" smtClean="0"/>
              <a:t>imgrefurl</a:t>
            </a:r>
            <a:r>
              <a:rPr lang="cs-CZ" sz="1100" dirty="0" smtClean="0"/>
              <a:t>=http://www.</a:t>
            </a:r>
            <a:r>
              <a:rPr lang="cs-CZ" sz="1100" dirty="0" err="1" smtClean="0"/>
              <a:t>clubrural.com</a:t>
            </a:r>
            <a:r>
              <a:rPr lang="cs-CZ" sz="1100" dirty="0" smtClean="0"/>
              <a:t>/</a:t>
            </a:r>
            <a:r>
              <a:rPr lang="cs-CZ" sz="1100" dirty="0" err="1" smtClean="0"/>
              <a:t>casa</a:t>
            </a:r>
            <a:r>
              <a:rPr lang="cs-CZ" sz="1100" dirty="0" smtClean="0"/>
              <a:t>-</a:t>
            </a:r>
            <a:r>
              <a:rPr lang="cs-CZ" sz="1100" dirty="0" err="1" smtClean="0"/>
              <a:t>rural</a:t>
            </a:r>
            <a:r>
              <a:rPr lang="cs-CZ" sz="1100" dirty="0" smtClean="0"/>
              <a:t>/</a:t>
            </a:r>
            <a:r>
              <a:rPr lang="cs-CZ" sz="1100" dirty="0" err="1" smtClean="0"/>
              <a:t>caceres</a:t>
            </a:r>
            <a:r>
              <a:rPr lang="cs-CZ" sz="1100" dirty="0" smtClean="0"/>
              <a:t>/</a:t>
            </a:r>
            <a:r>
              <a:rPr lang="cs-CZ" sz="1100" dirty="0" err="1" smtClean="0"/>
              <a:t>cuacos</a:t>
            </a:r>
            <a:r>
              <a:rPr lang="cs-CZ" sz="1100" dirty="0" smtClean="0"/>
              <a:t>-de-</a:t>
            </a:r>
            <a:r>
              <a:rPr lang="cs-CZ" sz="1100" dirty="0" err="1" smtClean="0"/>
              <a:t>yuste</a:t>
            </a:r>
            <a:r>
              <a:rPr lang="cs-CZ" sz="1100" dirty="0" smtClean="0"/>
              <a:t>/la-</a:t>
            </a:r>
            <a:r>
              <a:rPr lang="cs-CZ" sz="1100" dirty="0" err="1" smtClean="0"/>
              <a:t>casona</a:t>
            </a:r>
            <a:r>
              <a:rPr lang="cs-CZ" sz="1100" dirty="0" smtClean="0"/>
              <a:t>-de-</a:t>
            </a:r>
            <a:r>
              <a:rPr lang="cs-CZ" sz="1100" dirty="0" err="1" smtClean="0"/>
              <a:t>valfrio</a:t>
            </a:r>
            <a:r>
              <a:rPr lang="cs-CZ" sz="1100" dirty="0" smtClean="0"/>
              <a:t>_128426/</a:t>
            </a:r>
            <a:r>
              <a:rPr lang="cs-CZ" sz="1100" dirty="0" err="1" smtClean="0"/>
              <a:t>fotos</a:t>
            </a:r>
            <a:r>
              <a:rPr lang="cs-CZ" sz="1100" dirty="0" smtClean="0"/>
              <a:t>&amp;</a:t>
            </a:r>
            <a:r>
              <a:rPr lang="cs-CZ" sz="1100" dirty="0" err="1" smtClean="0"/>
              <a:t>docid</a:t>
            </a:r>
            <a:r>
              <a:rPr lang="cs-CZ" sz="1100" dirty="0" smtClean="0"/>
              <a:t>=</a:t>
            </a:r>
            <a:r>
              <a:rPr lang="cs-CZ" sz="1100" dirty="0" err="1" smtClean="0"/>
              <a:t>yvc</a:t>
            </a:r>
            <a:r>
              <a:rPr lang="cs-CZ" sz="1100" dirty="0" smtClean="0"/>
              <a:t>-pbAr36Ga2M&amp;</a:t>
            </a:r>
            <a:r>
              <a:rPr lang="cs-CZ" sz="1100" dirty="0" err="1" smtClean="0"/>
              <a:t>imgurl</a:t>
            </a:r>
            <a:r>
              <a:rPr lang="cs-CZ" sz="1100" dirty="0" smtClean="0"/>
              <a:t>=http://media2.clubrural.com/</a:t>
            </a:r>
            <a:r>
              <a:rPr lang="cs-CZ" sz="1100" dirty="0" err="1" smtClean="0"/>
              <a:t>imgmarcag</a:t>
            </a:r>
            <a:r>
              <a:rPr lang="cs-CZ" sz="1100" dirty="0" smtClean="0"/>
              <a:t>/</a:t>
            </a:r>
            <a:r>
              <a:rPr lang="cs-CZ" sz="1100" dirty="0" err="1" smtClean="0"/>
              <a:t>caceres</a:t>
            </a:r>
            <a:r>
              <a:rPr lang="cs-CZ" sz="1100" dirty="0" smtClean="0"/>
              <a:t>/la-</a:t>
            </a:r>
            <a:r>
              <a:rPr lang="cs-CZ" sz="1100" dirty="0" err="1" smtClean="0"/>
              <a:t>casona</a:t>
            </a:r>
            <a:r>
              <a:rPr lang="cs-CZ" sz="1100" dirty="0" smtClean="0"/>
              <a:t>-de-</a:t>
            </a:r>
            <a:r>
              <a:rPr lang="cs-CZ" sz="1100" dirty="0" err="1" smtClean="0"/>
              <a:t>valfrio</a:t>
            </a:r>
            <a:r>
              <a:rPr lang="cs-CZ" sz="1100" dirty="0" smtClean="0"/>
              <a:t>/128426_la-</a:t>
            </a:r>
            <a:r>
              <a:rPr lang="cs-CZ" sz="1100" dirty="0" err="1" smtClean="0"/>
              <a:t>casona</a:t>
            </a:r>
            <a:r>
              <a:rPr lang="cs-CZ" sz="1100" dirty="0" smtClean="0"/>
              <a:t>-de-</a:t>
            </a:r>
            <a:r>
              <a:rPr lang="cs-CZ" sz="1100" dirty="0" err="1" smtClean="0"/>
              <a:t>valfrio</a:t>
            </a:r>
            <a:r>
              <a:rPr lang="cs-CZ" sz="1100" dirty="0" smtClean="0"/>
              <a:t>_1_g.</a:t>
            </a:r>
            <a:r>
              <a:rPr lang="cs-CZ" sz="1100" dirty="0" err="1" smtClean="0"/>
              <a:t>jpg</a:t>
            </a:r>
            <a:r>
              <a:rPr lang="cs-CZ" sz="1100" dirty="0" smtClean="0"/>
              <a:t>&amp;w=500&amp;h=375&amp;</a:t>
            </a:r>
            <a:r>
              <a:rPr lang="cs-CZ" sz="1100" dirty="0" err="1" smtClean="0"/>
              <a:t>ei</a:t>
            </a:r>
            <a:r>
              <a:rPr lang="cs-CZ" sz="1100" dirty="0" smtClean="0"/>
              <a:t>=dRC6UIHODY7KtAaV0YC4Ag&amp;zoom=1&amp;</a:t>
            </a:r>
            <a:r>
              <a:rPr lang="cs-CZ" sz="1100" dirty="0" err="1" smtClean="0"/>
              <a:t>iact</a:t>
            </a:r>
            <a:r>
              <a:rPr lang="cs-CZ" sz="1100" dirty="0" smtClean="0"/>
              <a:t>=</a:t>
            </a:r>
            <a:r>
              <a:rPr lang="cs-CZ" sz="1100" dirty="0" err="1" smtClean="0"/>
              <a:t>hc</a:t>
            </a:r>
            <a:r>
              <a:rPr lang="cs-CZ" sz="1100" dirty="0" smtClean="0"/>
              <a:t>&amp;</a:t>
            </a:r>
            <a:r>
              <a:rPr lang="cs-CZ" sz="1100" dirty="0" err="1" smtClean="0"/>
              <a:t>vpx</a:t>
            </a:r>
            <a:r>
              <a:rPr lang="cs-CZ" sz="1100" dirty="0" smtClean="0"/>
              <a:t>=421&amp;</a:t>
            </a:r>
            <a:r>
              <a:rPr lang="cs-CZ" sz="1100" dirty="0" err="1" smtClean="0"/>
              <a:t>vpy</a:t>
            </a:r>
            <a:r>
              <a:rPr lang="cs-CZ" sz="1100" dirty="0" smtClean="0"/>
              <a:t>=2&amp;dur=128&amp;</a:t>
            </a:r>
            <a:r>
              <a:rPr lang="cs-CZ" sz="1100" dirty="0" err="1" smtClean="0"/>
              <a:t>hovh</a:t>
            </a:r>
            <a:r>
              <a:rPr lang="cs-CZ" sz="1100" dirty="0" smtClean="0"/>
              <a:t>=194&amp;</a:t>
            </a:r>
            <a:r>
              <a:rPr lang="cs-CZ" sz="1100" dirty="0" err="1" smtClean="0"/>
              <a:t>hovw</a:t>
            </a:r>
            <a:r>
              <a:rPr lang="cs-CZ" sz="1100" dirty="0" smtClean="0"/>
              <a:t>=259&amp;</a:t>
            </a:r>
            <a:r>
              <a:rPr lang="cs-CZ" sz="1100" dirty="0" err="1" smtClean="0"/>
              <a:t>tx</a:t>
            </a:r>
            <a:r>
              <a:rPr lang="cs-CZ" sz="1100" dirty="0" smtClean="0"/>
              <a:t>=89&amp;ty=79&amp;</a:t>
            </a:r>
            <a:r>
              <a:rPr lang="cs-CZ" sz="1100" dirty="0" err="1" smtClean="0"/>
              <a:t>sig</a:t>
            </a:r>
            <a:r>
              <a:rPr lang="cs-CZ" sz="1100" dirty="0" smtClean="0"/>
              <a:t>=116640466577946257547&amp;</a:t>
            </a:r>
            <a:r>
              <a:rPr lang="cs-CZ" sz="1100" dirty="0" err="1" smtClean="0"/>
              <a:t>page</a:t>
            </a:r>
            <a:r>
              <a:rPr lang="cs-CZ" sz="1100" dirty="0" smtClean="0"/>
              <a:t>=4&amp;</a:t>
            </a:r>
            <a:r>
              <a:rPr lang="cs-CZ" sz="1100" dirty="0" err="1" smtClean="0"/>
              <a:t>tbnh</a:t>
            </a:r>
            <a:r>
              <a:rPr lang="cs-CZ" sz="1100" dirty="0" smtClean="0"/>
              <a:t>=143&amp;</a:t>
            </a:r>
            <a:r>
              <a:rPr lang="cs-CZ" sz="1100" dirty="0" err="1" smtClean="0"/>
              <a:t>tbnw</a:t>
            </a:r>
            <a:r>
              <a:rPr lang="cs-CZ" sz="1100" dirty="0" smtClean="0"/>
              <a:t>=215&amp;start=71&amp;</a:t>
            </a:r>
            <a:r>
              <a:rPr lang="cs-CZ" sz="1100" dirty="0" err="1" smtClean="0"/>
              <a:t>ndsp</a:t>
            </a:r>
            <a:r>
              <a:rPr lang="cs-CZ" sz="1100" dirty="0" smtClean="0"/>
              <a:t>=25&amp;</a:t>
            </a:r>
            <a:r>
              <a:rPr lang="cs-CZ" sz="1100" dirty="0" err="1" smtClean="0"/>
              <a:t>ved</a:t>
            </a:r>
            <a:r>
              <a:rPr lang="cs-CZ" sz="1100" dirty="0" smtClean="0"/>
              <a:t>=1t:429,r:79,s:0,i:326</a:t>
            </a:r>
            <a:endParaRPr lang="cs-CZ" sz="1100" dirty="0" smtClean="0"/>
          </a:p>
          <a:p>
            <a:endParaRPr lang="cs-CZ" sz="16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VY_32_INOVACE_2116</a:t>
            </a:r>
            <a:endParaRPr lang="cs-CZ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tí písma">
  <a:themeElements>
    <a:clrScheme name="Lití písm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Lití písm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tí písm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51</TotalTime>
  <Words>493</Words>
  <Application>Microsoft Office PowerPoint</Application>
  <PresentationFormat>Předvádění na obrazovce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Lití písma</vt:lpstr>
      <vt:lpstr>Tipos de casas </vt:lpstr>
      <vt:lpstr>Por materiales de construcción</vt:lpstr>
      <vt:lpstr>       Por agrupación </vt:lpstr>
      <vt:lpstr>    </vt:lpstr>
      <vt:lpstr>   </vt:lpstr>
      <vt:lpstr>Por estilo arquitectónico</vt:lpstr>
      <vt:lpstr>Por estilo arquitectónico</vt:lpstr>
      <vt:lpstr>       </vt:lpstr>
      <vt:lpstr>Použité zdroje: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casas </dc:title>
  <dc:creator>Uživatel</dc:creator>
  <cp:lastModifiedBy>Tereza</cp:lastModifiedBy>
  <cp:revision>7</cp:revision>
  <dcterms:created xsi:type="dcterms:W3CDTF">2012-10-25T11:31:07Z</dcterms:created>
  <dcterms:modified xsi:type="dcterms:W3CDTF">2012-12-01T14:20:16Z</dcterms:modified>
</cp:coreProperties>
</file>