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3" r:id="rId3"/>
    <p:sldId id="257" r:id="rId4"/>
    <p:sldId id="258" r:id="rId5"/>
    <p:sldId id="259" r:id="rId6"/>
    <p:sldId id="261" r:id="rId7"/>
    <p:sldId id="270" r:id="rId8"/>
    <p:sldId id="262" r:id="rId9"/>
    <p:sldId id="264" r:id="rId10"/>
    <p:sldId id="268" r:id="rId11"/>
    <p:sldId id="272" r:id="rId12"/>
    <p:sldId id="267" r:id="rId13"/>
    <p:sldId id="271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46" autoAdjust="0"/>
    <p:restoredTop sz="86402" autoAdjust="0"/>
  </p:normalViewPr>
  <p:slideViewPr>
    <p:cSldViewPr>
      <p:cViewPr varScale="1">
        <p:scale>
          <a:sx n="78" d="100"/>
          <a:sy n="78" d="100"/>
        </p:scale>
        <p:origin x="-850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3" y="77515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00D14-A61F-4AF4-B6FE-388903D0C367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168B-89A7-4C64-B7E8-29524163E32B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VY_32_INOVACE_1614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10</a:t>
            </a:fld>
            <a:endParaRPr lang="cs-CZ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11</a:t>
            </a:fld>
            <a:endParaRPr lang="cs-CZ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12</a:t>
            </a:fld>
            <a:endParaRPr lang="cs-CZ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13</a:t>
            </a:fld>
            <a:endParaRPr lang="cs-CZ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14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VY_32_INOVACE_1614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4</a:t>
            </a:fld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5</a:t>
            </a:fld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6</a:t>
            </a:fld>
            <a:endParaRPr lang="cs-C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7</a:t>
            </a:fld>
            <a:endParaRPr lang="cs-C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8</a:t>
            </a:fld>
            <a:endParaRPr lang="cs-CZ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VY_32_INOVACE_1614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E168B-89A7-4C64-B7E8-29524163E32B}" type="slidenum">
              <a:rPr lang="cs-CZ" smtClean="0"/>
              <a:pPr/>
              <a:t>9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94AB5-D90B-4D47-850E-55A484287EFF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E2548-A712-49F3-BC46-480CA2B39DFF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conomist.com/news" TargetMode="External"/><Relationship Id="rId5" Type="http://schemas.openxmlformats.org/officeDocument/2006/relationships/hyperlink" Target="http://news.bbc.co.uk/2/hi/school_report/4784843.stm" TargetMode="External"/><Relationship Id="rId4" Type="http://schemas.openxmlformats.org/officeDocument/2006/relationships/hyperlink" Target="http://news.bbc.co.uk/2/hi/school_repor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world-europe-2121049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ews.bbc.co.uk/2/hi/school_report/5284292.s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nomist.com/news/special-report/21570831-generous-welfare-state-does-not-cost-earth-more-les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qualityhumanrights.com/key-projects/good-relations/gypsies-and-travellers-simple-solutions-for-living-together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14. A Report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4b) Points to Consider I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</a:rPr>
              <a:t>Writers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Readers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Form of the text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Language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4c)</a:t>
            </a:r>
            <a:r>
              <a:rPr lang="cs-CZ" dirty="0" smtClean="0"/>
              <a:t> </a:t>
            </a:r>
            <a:r>
              <a:rPr lang="en-GB" dirty="0" smtClean="0"/>
              <a:t>Points to Consider II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Writers</a:t>
            </a:r>
            <a:r>
              <a:rPr lang="en-GB" sz="2800" dirty="0" smtClean="0">
                <a:solidFill>
                  <a:schemeClr val="tx2"/>
                </a:solidFill>
              </a:rPr>
              <a:t> – investigate the area, make a research and present the information</a:t>
            </a:r>
          </a:p>
          <a:p>
            <a:r>
              <a:rPr lang="en-GB" sz="2800" b="1" dirty="0" smtClean="0">
                <a:solidFill>
                  <a:schemeClr val="tx2"/>
                </a:solidFill>
              </a:rPr>
              <a:t>Readers</a:t>
            </a:r>
            <a:r>
              <a:rPr lang="en-GB" sz="2800" dirty="0" smtClean="0">
                <a:solidFill>
                  <a:schemeClr val="tx2"/>
                </a:solidFill>
              </a:rPr>
              <a:t> – require the information or need to study it </a:t>
            </a:r>
          </a:p>
          <a:p>
            <a:r>
              <a:rPr lang="en-GB" sz="2800" b="1" dirty="0" smtClean="0">
                <a:solidFill>
                  <a:schemeClr val="tx2"/>
                </a:solidFill>
              </a:rPr>
              <a:t>Form of the text </a:t>
            </a:r>
            <a:r>
              <a:rPr lang="en-GB" sz="2800" dirty="0" smtClean="0">
                <a:solidFill>
                  <a:schemeClr val="tx2"/>
                </a:solidFill>
              </a:rPr>
              <a:t>– basic – Title, Introduction, </a:t>
            </a:r>
            <a:r>
              <a:rPr lang="cs-CZ" sz="2800" dirty="0" err="1" smtClean="0">
                <a:solidFill>
                  <a:schemeClr val="tx2"/>
                </a:solidFill>
              </a:rPr>
              <a:t>Main</a:t>
            </a:r>
            <a:r>
              <a:rPr lang="cs-CZ" sz="2800" dirty="0" smtClean="0">
                <a:solidFill>
                  <a:schemeClr val="tx2"/>
                </a:solidFill>
              </a:rPr>
              <a:t> </a:t>
            </a:r>
            <a:r>
              <a:rPr lang="en-GB" sz="2800" dirty="0" smtClean="0">
                <a:solidFill>
                  <a:schemeClr val="tx2"/>
                </a:solidFill>
              </a:rPr>
              <a:t>Body of the report, Conclusion</a:t>
            </a:r>
          </a:p>
          <a:p>
            <a:r>
              <a:rPr lang="en-GB" sz="2800" b="1" dirty="0" smtClean="0">
                <a:solidFill>
                  <a:schemeClr val="tx2"/>
                </a:solidFill>
              </a:rPr>
              <a:t>Language</a:t>
            </a:r>
            <a:r>
              <a:rPr lang="en-GB" sz="2800" dirty="0" smtClean="0">
                <a:solidFill>
                  <a:schemeClr val="tx2"/>
                </a:solidFill>
              </a:rPr>
              <a:t> – formal</a:t>
            </a:r>
            <a:r>
              <a:rPr lang="cs-CZ" sz="2800" dirty="0" smtClean="0">
                <a:solidFill>
                  <a:schemeClr val="tx2"/>
                </a:solidFill>
              </a:rPr>
              <a:t>; </a:t>
            </a:r>
            <a:r>
              <a:rPr lang="en-GB" sz="2800" dirty="0" smtClean="0">
                <a:solidFill>
                  <a:schemeClr val="tx2"/>
                </a:solidFill>
              </a:rPr>
              <a:t> specialised vocabulary</a:t>
            </a:r>
            <a:r>
              <a:rPr lang="cs-CZ" sz="2800" dirty="0" smtClean="0">
                <a:solidFill>
                  <a:schemeClr val="tx2"/>
                </a:solidFill>
              </a:rPr>
              <a:t>;     </a:t>
            </a:r>
            <a:r>
              <a:rPr lang="en-GB" sz="2800" dirty="0" smtClean="0">
                <a:solidFill>
                  <a:schemeClr val="tx2"/>
                </a:solidFill>
              </a:rPr>
              <a:t> phrases to state the objectives, outline the research, present findings, give conclusion, give recommendations</a:t>
            </a:r>
          </a:p>
          <a:p>
            <a:endParaRPr lang="en-GB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4d) A Study/Project; Structure 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Title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Content List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Summary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Introduction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Body of the report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Conclusion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Recommendations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Appendices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Bibliography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5) </a:t>
            </a:r>
            <a:r>
              <a:rPr lang="en-GB" dirty="0" smtClean="0"/>
              <a:t>Useful Links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http://www.bbc.co.uk/news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http://news.bbc.co.uk/2/hi/school_report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http://news.bbc.co.uk/2/hi/school_report/4784843.stm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http://www.economist.com/news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6) </a:t>
            </a:r>
            <a:r>
              <a:rPr lang="en-GB" dirty="0" smtClean="0"/>
              <a:t>Bibliography, References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Bowen T., Marks J., </a:t>
            </a:r>
            <a:r>
              <a:rPr lang="en-GB" sz="2000" u="sng" dirty="0" smtClean="0">
                <a:solidFill>
                  <a:schemeClr val="tx2"/>
                </a:solidFill>
              </a:rPr>
              <a:t>Inside Teaching</a:t>
            </a:r>
            <a:r>
              <a:rPr lang="en-GB" sz="2000" i="1" dirty="0" smtClean="0">
                <a:solidFill>
                  <a:schemeClr val="tx2"/>
                </a:solidFill>
              </a:rPr>
              <a:t>, chapter 10 Write on:, </a:t>
            </a:r>
            <a:r>
              <a:rPr lang="en-GB" sz="2000" dirty="0" smtClean="0">
                <a:solidFill>
                  <a:schemeClr val="tx2"/>
                </a:solidFill>
              </a:rPr>
              <a:t>Macmillan, 1994</a:t>
            </a:r>
            <a:r>
              <a:rPr lang="en-GB" sz="2000" i="1" dirty="0" smtClean="0">
                <a:solidFill>
                  <a:schemeClr val="tx2"/>
                </a:solidFill>
              </a:rPr>
              <a:t> </a:t>
            </a:r>
            <a:r>
              <a:rPr lang="en-GB" sz="2000" dirty="0" smtClean="0">
                <a:solidFill>
                  <a:schemeClr val="tx2"/>
                </a:solidFill>
              </a:rPr>
              <a:t> </a:t>
            </a:r>
            <a:endParaRPr lang="cs-CZ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Brook-Hart G., </a:t>
            </a:r>
            <a:r>
              <a:rPr lang="en-GB" sz="2000" u="sng" dirty="0" smtClean="0">
                <a:solidFill>
                  <a:schemeClr val="tx2"/>
                </a:solidFill>
              </a:rPr>
              <a:t>Complete First Certificate</a:t>
            </a:r>
            <a:r>
              <a:rPr lang="en-GB" sz="2000" dirty="0" smtClean="0">
                <a:solidFill>
                  <a:schemeClr val="tx2"/>
                </a:solidFill>
              </a:rPr>
              <a:t>, Cambridge University Press</a:t>
            </a:r>
            <a:r>
              <a:rPr lang="en-GB" sz="2000" i="1" dirty="0" smtClean="0">
                <a:solidFill>
                  <a:schemeClr val="tx2"/>
                </a:solidFill>
              </a:rPr>
              <a:t> </a:t>
            </a:r>
            <a:r>
              <a:rPr lang="en-GB" sz="2000" dirty="0" smtClean="0">
                <a:solidFill>
                  <a:schemeClr val="tx2"/>
                </a:solidFill>
              </a:rPr>
              <a:t>(CUP), 2008</a:t>
            </a:r>
            <a:endParaRPr lang="cs-CZ" sz="2000" dirty="0" smtClean="0">
              <a:solidFill>
                <a:schemeClr val="tx2"/>
              </a:solidFill>
            </a:endParaRPr>
          </a:p>
          <a:p>
            <a:r>
              <a:rPr lang="cs-CZ" sz="2000" dirty="0" smtClean="0">
                <a:solidFill>
                  <a:schemeClr val="tx2"/>
                </a:solidFill>
              </a:rPr>
              <a:t>Evans V., </a:t>
            </a:r>
            <a:r>
              <a:rPr lang="cs-CZ" sz="2000" u="sng" dirty="0" smtClean="0">
                <a:solidFill>
                  <a:schemeClr val="tx2"/>
                </a:solidFill>
              </a:rPr>
              <a:t>Successful writing</a:t>
            </a:r>
            <a:r>
              <a:rPr lang="cs-CZ" sz="2000" dirty="0" smtClean="0">
                <a:solidFill>
                  <a:schemeClr val="tx2"/>
                </a:solidFill>
              </a:rPr>
              <a:t>, Express Publishing, 1998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Harmer J., </a:t>
            </a:r>
            <a:r>
              <a:rPr lang="en-GB" sz="2000" u="sng" dirty="0" smtClean="0">
                <a:solidFill>
                  <a:schemeClr val="tx2"/>
                </a:solidFill>
              </a:rPr>
              <a:t>English Language Teaching</a:t>
            </a:r>
            <a:r>
              <a:rPr lang="en-GB" sz="2000" i="1" dirty="0" smtClean="0">
                <a:solidFill>
                  <a:schemeClr val="tx2"/>
                </a:solidFill>
              </a:rPr>
              <a:t>, chapter 18 Writing</a:t>
            </a:r>
            <a:r>
              <a:rPr lang="en-GB" sz="2000" dirty="0" smtClean="0">
                <a:solidFill>
                  <a:schemeClr val="tx2"/>
                </a:solidFill>
              </a:rPr>
              <a:t>, Longman, 2001 </a:t>
            </a:r>
            <a:endParaRPr lang="cs-CZ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Hornby A. S., </a:t>
            </a:r>
            <a:r>
              <a:rPr lang="en-GB" sz="2000" u="sng" dirty="0" smtClean="0">
                <a:solidFill>
                  <a:schemeClr val="tx2"/>
                </a:solidFill>
              </a:rPr>
              <a:t>Oxford Advanced Learner´s Dictionary 8</a:t>
            </a:r>
            <a:r>
              <a:rPr lang="en-GB" sz="2000" u="sng" baseline="30000" dirty="0" smtClean="0">
                <a:solidFill>
                  <a:schemeClr val="tx2"/>
                </a:solidFill>
              </a:rPr>
              <a:t>th</a:t>
            </a:r>
            <a:r>
              <a:rPr lang="en-GB" sz="2000" u="sng" dirty="0" smtClean="0">
                <a:solidFill>
                  <a:schemeClr val="tx2"/>
                </a:solidFill>
              </a:rPr>
              <a:t> edition</a:t>
            </a:r>
            <a:r>
              <a:rPr lang="en-GB" sz="2000" dirty="0" smtClean="0">
                <a:solidFill>
                  <a:schemeClr val="tx2"/>
                </a:solidFill>
              </a:rPr>
              <a:t>, OUP, 2010</a:t>
            </a:r>
            <a:endParaRPr lang="cs-CZ" sz="2000" dirty="0" smtClean="0">
              <a:solidFill>
                <a:schemeClr val="tx2"/>
              </a:solidFill>
            </a:endParaRPr>
          </a:p>
          <a:p>
            <a:r>
              <a:rPr lang="cs-CZ" sz="2000" dirty="0" smtClean="0">
                <a:solidFill>
                  <a:schemeClr val="tx2"/>
                </a:solidFill>
              </a:rPr>
              <a:t>Waterman John, </a:t>
            </a:r>
            <a:r>
              <a:rPr lang="cs-CZ" sz="2000" u="sng" dirty="0" smtClean="0">
                <a:solidFill>
                  <a:schemeClr val="tx2"/>
                </a:solidFill>
              </a:rPr>
              <a:t>Straightforward Intermediate Workbook</a:t>
            </a:r>
            <a:r>
              <a:rPr lang="cs-CZ" sz="2000" dirty="0" smtClean="0">
                <a:solidFill>
                  <a:schemeClr val="tx2"/>
                </a:solidFill>
              </a:rPr>
              <a:t>, Macmillan, 2006</a:t>
            </a:r>
            <a:r>
              <a:rPr lang="en-GB" sz="2000" dirty="0" smtClean="0">
                <a:solidFill>
                  <a:schemeClr val="tx2"/>
                </a:solidFill>
              </a:rPr>
              <a:t> </a:t>
            </a:r>
            <a:endParaRPr lang="cs-CZ" sz="2000" dirty="0" smtClean="0">
              <a:solidFill>
                <a:schemeClr val="tx2"/>
              </a:solidFill>
            </a:endParaRPr>
          </a:p>
          <a:p>
            <a:endParaRPr lang="cs-CZ" sz="2000" dirty="0" smtClean="0">
              <a:solidFill>
                <a:schemeClr val="tx2"/>
              </a:solidFill>
            </a:endParaRP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1) Introduction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2a) The News Report - </a:t>
            </a:r>
            <a:r>
              <a:rPr lang="cs-CZ" dirty="0" smtClean="0">
                <a:solidFill>
                  <a:schemeClr val="tx2"/>
                </a:solidFill>
              </a:rPr>
              <a:t>E</a:t>
            </a:r>
            <a:r>
              <a:rPr lang="en-GB" dirty="0" err="1" smtClean="0">
                <a:solidFill>
                  <a:schemeClr val="tx2"/>
                </a:solidFill>
              </a:rPr>
              <a:t>xample</a:t>
            </a:r>
            <a:endParaRPr lang="en-GB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2b) Structure 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2c) Journalist´s 3Cs  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3a) The Report on Data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3b) Structure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4a) The Report - Study/Project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4b) Points to Consider I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4c) Points to Consider II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4d) Structure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5) Links</a:t>
            </a:r>
          </a:p>
          <a:p>
            <a:pPr>
              <a:buNone/>
            </a:pPr>
            <a:r>
              <a:rPr lang="en-GB" dirty="0" smtClean="0">
                <a:solidFill>
                  <a:schemeClr val="tx2"/>
                </a:solidFill>
              </a:rPr>
              <a:t>6) Bibliography</a:t>
            </a:r>
          </a:p>
          <a:p>
            <a:pPr>
              <a:buNone/>
            </a:pPr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1) </a:t>
            </a:r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u="sng" dirty="0" smtClean="0">
                <a:solidFill>
                  <a:schemeClr val="tx2"/>
                </a:solidFill>
              </a:rPr>
              <a:t>News</a:t>
            </a:r>
            <a:r>
              <a:rPr lang="en-GB" dirty="0" smtClean="0">
                <a:solidFill>
                  <a:schemeClr val="tx2"/>
                </a:solidFill>
              </a:rPr>
              <a:t> – a written or spoken account of an event, presented in a  newspaper, radio or television (</a:t>
            </a:r>
            <a:r>
              <a:rPr lang="en-GB" i="1" dirty="0" smtClean="0">
                <a:solidFill>
                  <a:schemeClr val="tx2"/>
                </a:solidFill>
              </a:rPr>
              <a:t>Disastrous Floods in New Zealand)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cs-CZ" u="sng" dirty="0" smtClean="0">
                <a:solidFill>
                  <a:schemeClr val="tx2"/>
                </a:solidFill>
              </a:rPr>
              <a:t>Data</a:t>
            </a:r>
            <a:r>
              <a:rPr lang="en-GB" dirty="0" smtClean="0">
                <a:solidFill>
                  <a:schemeClr val="tx2"/>
                </a:solidFill>
              </a:rPr>
              <a:t> – a spoken or written description or information related to various areas (</a:t>
            </a:r>
            <a:r>
              <a:rPr lang="en-GB" i="1" dirty="0" smtClean="0">
                <a:solidFill>
                  <a:schemeClr val="tx2"/>
                </a:solidFill>
              </a:rPr>
              <a:t>business report, medical or progress report, etc.</a:t>
            </a:r>
            <a:r>
              <a:rPr lang="en-GB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GB" u="sng" dirty="0" smtClean="0">
                <a:solidFill>
                  <a:schemeClr val="tx2"/>
                </a:solidFill>
              </a:rPr>
              <a:t>Official study</a:t>
            </a:r>
            <a:r>
              <a:rPr lang="en-GB" dirty="0" smtClean="0">
                <a:solidFill>
                  <a:schemeClr val="tx2"/>
                </a:solidFill>
              </a:rPr>
              <a:t> – an official document written by a group of people who have examined a particular situation or a problem (</a:t>
            </a:r>
            <a:r>
              <a:rPr lang="en-GB" i="1" dirty="0" smtClean="0">
                <a:solidFill>
                  <a:schemeClr val="tx2"/>
                </a:solidFill>
              </a:rPr>
              <a:t>Human </a:t>
            </a:r>
            <a:r>
              <a:rPr lang="cs-CZ" i="1" dirty="0" smtClean="0">
                <a:solidFill>
                  <a:schemeClr val="tx2"/>
                </a:solidFill>
              </a:rPr>
              <a:t>R</a:t>
            </a:r>
            <a:r>
              <a:rPr lang="en-GB" i="1" dirty="0" smtClean="0">
                <a:solidFill>
                  <a:schemeClr val="tx2"/>
                </a:solidFill>
              </a:rPr>
              <a:t>ights in India) 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2a) </a:t>
            </a:r>
            <a:r>
              <a:rPr lang="en-GB" dirty="0" smtClean="0"/>
              <a:t>The News Report   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00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en-GB" sz="8000" b="1" dirty="0" smtClean="0"/>
              <a:t>       </a:t>
            </a:r>
            <a:r>
              <a:rPr lang="en-GB" sz="8000" dirty="0" smtClean="0">
                <a:solidFill>
                  <a:schemeClr val="tx2"/>
                </a:solidFill>
              </a:rPr>
              <a:t>What is the title of the report?</a:t>
            </a:r>
          </a:p>
          <a:p>
            <a:pPr>
              <a:buNone/>
            </a:pPr>
            <a:r>
              <a:rPr lang="en-GB" sz="8000" dirty="0" smtClean="0">
                <a:solidFill>
                  <a:schemeClr val="tx2"/>
                </a:solidFill>
              </a:rPr>
              <a:t>       What is the main idea of the report?</a:t>
            </a:r>
          </a:p>
          <a:p>
            <a:pPr>
              <a:buNone/>
            </a:pPr>
            <a:r>
              <a:rPr lang="en-GB" sz="8000" dirty="0" smtClean="0">
                <a:solidFill>
                  <a:schemeClr val="tx2"/>
                </a:solidFill>
              </a:rPr>
              <a:t>       Are there any figures used in the text?</a:t>
            </a:r>
          </a:p>
          <a:p>
            <a:pPr>
              <a:buNone/>
            </a:pPr>
            <a:r>
              <a:rPr lang="en-GB" sz="8000" dirty="0" smtClean="0">
                <a:solidFill>
                  <a:schemeClr val="tx2"/>
                </a:solidFill>
              </a:rPr>
              <a:t>       What is the organisation structure of the   </a:t>
            </a:r>
          </a:p>
          <a:p>
            <a:pPr>
              <a:buNone/>
            </a:pPr>
            <a:r>
              <a:rPr lang="en-GB" sz="8000" dirty="0" smtClean="0">
                <a:solidFill>
                  <a:schemeClr val="tx2"/>
                </a:solidFill>
              </a:rPr>
              <a:t>       text?  </a:t>
            </a:r>
          </a:p>
          <a:p>
            <a:pPr>
              <a:buNone/>
            </a:pPr>
            <a:endParaRPr lang="cs-CZ" sz="80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n-GB" sz="7200" dirty="0" smtClean="0"/>
          </a:p>
          <a:p>
            <a:pPr>
              <a:buNone/>
            </a:pPr>
            <a:r>
              <a:rPr lang="cs-CZ" sz="7200" b="1" dirty="0" smtClean="0"/>
              <a:t>       </a:t>
            </a:r>
            <a:endParaRPr lang="cs-CZ" sz="5500" dirty="0" smtClean="0">
              <a:hlinkClick r:id="rId3"/>
            </a:endParaRPr>
          </a:p>
          <a:p>
            <a:pPr>
              <a:buNone/>
            </a:pPr>
            <a:r>
              <a:rPr lang="cs-CZ" sz="5500" dirty="0" smtClean="0">
                <a:hlinkClick r:id="rId3"/>
              </a:rPr>
              <a:t>h</a:t>
            </a:r>
            <a:r>
              <a:rPr lang="en-GB" sz="5500" dirty="0" smtClean="0">
                <a:hlinkClick r:id="rId3"/>
              </a:rPr>
              <a:t>ttp://www.bbc.co.uk/news/world-europe-21210495</a:t>
            </a:r>
            <a:endParaRPr lang="cs-CZ" sz="5500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2b) </a:t>
            </a:r>
            <a:r>
              <a:rPr lang="en-GB" sz="3600" dirty="0" smtClean="0"/>
              <a:t>Organization Structure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Headline (</a:t>
            </a:r>
            <a:r>
              <a:rPr lang="cs-CZ" sz="2800" dirty="0" smtClean="0">
                <a:solidFill>
                  <a:schemeClr val="tx2"/>
                </a:solidFill>
              </a:rPr>
              <a:t>f</a:t>
            </a:r>
            <a:r>
              <a:rPr lang="en-GB" sz="2800" dirty="0" err="1" smtClean="0">
                <a:solidFill>
                  <a:schemeClr val="tx2"/>
                </a:solidFill>
              </a:rPr>
              <a:t>irst</a:t>
            </a:r>
            <a:r>
              <a:rPr lang="en-GB" sz="2800" dirty="0" smtClean="0">
                <a:solidFill>
                  <a:schemeClr val="tx2"/>
                </a:solidFill>
              </a:rPr>
              <a:t> information for the reader)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Introduction (first sentence – What? Who? Where? When?)</a:t>
            </a:r>
          </a:p>
          <a:p>
            <a:r>
              <a:rPr lang="cs-CZ" sz="2800" dirty="0" smtClean="0">
                <a:solidFill>
                  <a:schemeClr val="tx2"/>
                </a:solidFill>
              </a:rPr>
              <a:t>O</a:t>
            </a:r>
            <a:r>
              <a:rPr lang="en-GB" sz="2800" dirty="0" smtClean="0">
                <a:solidFill>
                  <a:schemeClr val="tx2"/>
                </a:solidFill>
              </a:rPr>
              <a:t>pinion (quote people, present one point of view)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The other side of the problem (different points of view)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Conclusion 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2c) Writing Process</a:t>
            </a:r>
            <a:br>
              <a:rPr lang="en-GB" dirty="0" smtClean="0"/>
            </a:br>
            <a:r>
              <a:rPr lang="en-GB" dirty="0" smtClean="0"/>
              <a:t> – 3 Cs of a Good Journalist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/>
                </a:solidFill>
              </a:rPr>
              <a:t>CLEAR 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CONSISE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CORRECT</a:t>
            </a:r>
          </a:p>
          <a:p>
            <a:endParaRPr lang="cs-CZ" dirty="0" smtClean="0"/>
          </a:p>
          <a:p>
            <a:r>
              <a:rPr lang="cs-CZ" sz="2400" dirty="0" smtClean="0">
                <a:hlinkClick r:id="rId3"/>
              </a:rPr>
              <a:t>http://news.bbc.co.uk/2/hi/school_report/5284292.stm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 smtClean="0"/>
          </a:p>
          <a:p>
            <a:endParaRPr lang="cs-CZ" dirty="0" smtClean="0"/>
          </a:p>
          <a:p>
            <a:endParaRPr lang="en-GB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3a) The Report on Data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1800" dirty="0" smtClean="0"/>
              <a:t>       </a:t>
            </a:r>
            <a:r>
              <a:rPr lang="en-GB" sz="3600" dirty="0" smtClean="0">
                <a:solidFill>
                  <a:schemeClr val="tx2"/>
                </a:solidFill>
              </a:rPr>
              <a:t>Read the whole text and compare it to news report. Think of its organization structure.     </a:t>
            </a:r>
          </a:p>
          <a:p>
            <a:pPr>
              <a:buNone/>
            </a:pPr>
            <a:endParaRPr lang="cs-CZ" sz="3600" dirty="0" smtClean="0"/>
          </a:p>
          <a:p>
            <a:pPr>
              <a:buNone/>
            </a:pPr>
            <a:r>
              <a:rPr lang="cs-CZ" sz="3600" dirty="0" smtClean="0"/>
              <a:t> </a:t>
            </a:r>
            <a:r>
              <a:rPr lang="cs-CZ" sz="1800" dirty="0" smtClean="0">
                <a:hlinkClick r:id="rId3"/>
              </a:rPr>
              <a:t>http://www.economist.com/news/special-report/21570831-generous-welfare-state-does-not-cost-earth-more-less</a:t>
            </a:r>
            <a:endParaRPr lang="cs-CZ" sz="1800" dirty="0" smtClean="0"/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3b) </a:t>
            </a:r>
            <a:r>
              <a:rPr lang="en-GB" dirty="0" smtClean="0"/>
              <a:t>Organization Structure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Introduction</a:t>
            </a:r>
            <a:r>
              <a:rPr lang="cs-CZ" sz="3600" dirty="0" smtClean="0">
                <a:solidFill>
                  <a:schemeClr val="tx2"/>
                </a:solidFill>
              </a:rPr>
              <a:t> – on</a:t>
            </a:r>
            <a:r>
              <a:rPr lang="en-US" sz="3600" dirty="0" smtClean="0">
                <a:solidFill>
                  <a:schemeClr val="tx2"/>
                </a:solidFill>
              </a:rPr>
              <a:t>e paragraph </a:t>
            </a:r>
          </a:p>
          <a:p>
            <a:r>
              <a:rPr lang="en-US" sz="3600" dirty="0" smtClean="0">
                <a:solidFill>
                  <a:schemeClr val="tx2"/>
                </a:solidFill>
              </a:rPr>
              <a:t>Trends – 3 or more paragraphs</a:t>
            </a:r>
          </a:p>
          <a:p>
            <a:r>
              <a:rPr lang="en-US" sz="3600" dirty="0" smtClean="0">
                <a:solidFill>
                  <a:schemeClr val="tx2"/>
                </a:solidFill>
              </a:rPr>
              <a:t>Conclusion – 1 paragraph</a:t>
            </a:r>
            <a:endParaRPr lang="cs-CZ" sz="3600" dirty="0" smtClean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GB" sz="3600" dirty="0" smtClean="0">
                <a:solidFill>
                  <a:schemeClr val="tx2"/>
                </a:solidFill>
              </a:rPr>
              <a:t>Language: accurate, clear</a:t>
            </a:r>
          </a:p>
          <a:p>
            <a:pPr>
              <a:buNone/>
            </a:pPr>
            <a:r>
              <a:rPr lang="en-GB" sz="3600" dirty="0" smtClean="0">
                <a:solidFill>
                  <a:schemeClr val="tx2"/>
                </a:solidFill>
              </a:rPr>
              <a:t>Style: formal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4a) </a:t>
            </a:r>
            <a:r>
              <a:rPr lang="en-GB" dirty="0" smtClean="0"/>
              <a:t>The Report (Study)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http://www.equalityhumanrights.com/key-projects/good-relations/gypsies-and-travellers-simple-solutions-for-living-together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550</Words>
  <Application>Microsoft Office PowerPoint</Application>
  <PresentationFormat>Předvádění na obrazovce (4:3)</PresentationFormat>
  <Paragraphs>126</Paragraphs>
  <Slides>14</Slides>
  <Notes>14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14. A Report</vt:lpstr>
      <vt:lpstr>Content</vt:lpstr>
      <vt:lpstr>1) Introduction</vt:lpstr>
      <vt:lpstr>2a) The News Report   </vt:lpstr>
      <vt:lpstr>2b) Organization Structure</vt:lpstr>
      <vt:lpstr>2c) Writing Process  – 3 Cs of a Good Journalist</vt:lpstr>
      <vt:lpstr>3a) The Report on Data</vt:lpstr>
      <vt:lpstr>3b) Organization Structure</vt:lpstr>
      <vt:lpstr>4a) The Report (Study)</vt:lpstr>
      <vt:lpstr>4b) Points to Consider I</vt:lpstr>
      <vt:lpstr>4c) Points to Consider II</vt:lpstr>
      <vt:lpstr>4d) A Study/Project; Structure </vt:lpstr>
      <vt:lpstr>5) Useful Links</vt:lpstr>
      <vt:lpstr>6) Bibliography, 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14.Reports</dc:title>
  <dc:creator>m</dc:creator>
  <cp:lastModifiedBy>m</cp:lastModifiedBy>
  <cp:revision>49</cp:revision>
  <dcterms:created xsi:type="dcterms:W3CDTF">2013-02-09T09:15:37Z</dcterms:created>
  <dcterms:modified xsi:type="dcterms:W3CDTF">2013-06-26T12:00:49Z</dcterms:modified>
</cp:coreProperties>
</file>