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65" r:id="rId3"/>
    <p:sldId id="257" r:id="rId4"/>
    <p:sldId id="268" r:id="rId5"/>
    <p:sldId id="266" r:id="rId6"/>
    <p:sldId id="258" r:id="rId7"/>
    <p:sldId id="267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188" autoAdjust="0"/>
  </p:normalViewPr>
  <p:slideViewPr>
    <p:cSldViewPr>
      <p:cViewPr varScale="1">
        <p:scale>
          <a:sx n="86" d="100"/>
          <a:sy n="86" d="100"/>
        </p:scale>
        <p:origin x="-869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632FA6-21F1-449A-9E57-6DD47E7F783B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 dirty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9B4F59-F5E2-47C3-B780-8EF155A3252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VY_32_INOVACE_1610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1</a:t>
            </a:fld>
            <a:endParaRPr lang="cs-CZ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10</a:t>
            </a:fld>
            <a:endParaRPr lang="cs-CZ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VY_32_INOVACE_1610</a:t>
            </a:r>
            <a:endParaRPr lang="en-GB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2</a:t>
            </a:fld>
            <a:endParaRPr lang="cs-CZ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3</a:t>
            </a:fld>
            <a:endParaRPr lang="cs-CZ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4</a:t>
            </a:fld>
            <a:endParaRPr lang="cs-CZ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5</a:t>
            </a:fld>
            <a:endParaRPr lang="cs-CZ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6</a:t>
            </a:fld>
            <a:endParaRPr lang="cs-CZ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  <a:endParaRPr lang="en-GB" dirty="0" smtClean="0"/>
          </a:p>
          <a:p>
            <a:endParaRPr lang="en-GB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7</a:t>
            </a:fld>
            <a:endParaRPr lang="cs-CZ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VY_32_INOVACE_1610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8</a:t>
            </a:fld>
            <a:endParaRPr lang="cs-CZ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VY_32_INOVACE_1610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9B4F59-F5E2-47C3-B780-8EF155A3252E}" type="slidenum">
              <a:rPr lang="cs-CZ" smtClean="0"/>
              <a:pPr/>
              <a:t>9</a:t>
            </a:fld>
            <a:endParaRPr lang="cs-CZ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D9F37F-AD04-4637-87BA-517EE77AA23E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06F5F1-234D-4F5C-9E9D-3E5DADADE3EE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studentnewsdaily.com/editorials-for-students/dear-grads-dont-do-what-you-love/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conomist.com/news/science-and-technology/21579795-hands-free-texting-more-distracting-drivers-using-mobile-phone-keep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conomist.com/culture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studentnewsdaily.com/editorials-for-students/dear-grads-dont-do-what-you-love/" TargetMode="External"/><Relationship Id="rId4" Type="http://schemas.openxmlformats.org/officeDocument/2006/relationships/hyperlink" Target="http://www.economist.com/news/science-and-technology/21579795-hands-free-texting-more-distracting-drivers-using-mobile-phone-keep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10. </a:t>
            </a:r>
            <a:r>
              <a:rPr lang="en-GB" dirty="0" smtClean="0"/>
              <a:t>An</a:t>
            </a:r>
            <a:r>
              <a:rPr lang="cs-CZ" dirty="0" smtClean="0"/>
              <a:t> </a:t>
            </a:r>
            <a:r>
              <a:rPr lang="en-GB" dirty="0" smtClean="0"/>
              <a:t>Article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endParaRPr lang="en-GB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cs-CZ" dirty="0" smtClean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en-GB" dirty="0" smtClean="0"/>
              <a:t>References and Bibliography: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Hornby A. S., </a:t>
            </a:r>
            <a:r>
              <a:rPr lang="en-GB" u="sng" dirty="0" smtClean="0">
                <a:solidFill>
                  <a:schemeClr val="tx2"/>
                </a:solidFill>
              </a:rPr>
              <a:t>Oxford Advanced Learner´s Dictionary 8</a:t>
            </a:r>
            <a:r>
              <a:rPr lang="en-GB" u="sng" baseline="30000" dirty="0" smtClean="0">
                <a:solidFill>
                  <a:schemeClr val="tx2"/>
                </a:solidFill>
              </a:rPr>
              <a:t>th</a:t>
            </a:r>
            <a:r>
              <a:rPr lang="en-GB" u="sng" dirty="0" smtClean="0">
                <a:solidFill>
                  <a:schemeClr val="tx2"/>
                </a:solidFill>
              </a:rPr>
              <a:t> edition</a:t>
            </a:r>
            <a:r>
              <a:rPr lang="en-GB" dirty="0" smtClean="0">
                <a:solidFill>
                  <a:schemeClr val="tx2"/>
                </a:solidFill>
              </a:rPr>
              <a:t>, OUP, 2010 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cs-CZ" dirty="0" smtClean="0">
                <a:solidFill>
                  <a:schemeClr val="tx2"/>
                </a:solidFill>
              </a:rPr>
              <a:t>Team of authors (Gryca, Sosnowska…), </a:t>
            </a:r>
            <a:r>
              <a:rPr lang="cs-CZ" u="sng" dirty="0" smtClean="0">
                <a:solidFill>
                  <a:schemeClr val="tx2"/>
                </a:solidFill>
              </a:rPr>
              <a:t>Exam Excellence</a:t>
            </a:r>
            <a:r>
              <a:rPr lang="cs-CZ" dirty="0" smtClean="0">
                <a:solidFill>
                  <a:schemeClr val="tx2"/>
                </a:solidFill>
              </a:rPr>
              <a:t>, OUP, 2006</a:t>
            </a:r>
            <a:r>
              <a:rPr lang="en-GB" dirty="0" smtClean="0">
                <a:solidFill>
                  <a:schemeClr val="tx2"/>
                </a:solidFill>
              </a:rPr>
              <a:t>Exam Excellence, team of authors, OUP</a:t>
            </a:r>
            <a:endParaRPr lang="cs-CZ" dirty="0" smtClean="0">
              <a:solidFill>
                <a:schemeClr val="tx2"/>
              </a:solidFill>
            </a:endParaRPr>
          </a:p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000" dirty="0" smtClean="0"/>
              <a:t>Article - content</a:t>
            </a: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Introduction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cs-CZ" dirty="0" smtClean="0">
                <a:solidFill>
                  <a:schemeClr val="tx2"/>
                </a:solidFill>
              </a:rPr>
              <a:t>Reading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Points to consider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Structure of the text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Useful tips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cs-CZ" dirty="0" smtClean="0">
                <a:solidFill>
                  <a:schemeClr val="tx2"/>
                </a:solidFill>
              </a:rPr>
              <a:t>Answer the questions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Useful links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References and bibliography</a:t>
            </a:r>
            <a:endParaRPr lang="en-GB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en-GB" sz="4000" dirty="0" smtClean="0"/>
              <a:t>Introduction </a:t>
            </a:r>
            <a:br>
              <a:rPr lang="en-GB" sz="4000" dirty="0" smtClean="0"/>
            </a:b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>
                <a:solidFill>
                  <a:schemeClr val="tx2"/>
                </a:solidFill>
              </a:rPr>
              <a:t>“</a:t>
            </a:r>
            <a:r>
              <a:rPr lang="en-GB" dirty="0" smtClean="0">
                <a:solidFill>
                  <a:schemeClr val="tx2"/>
                </a:solidFill>
              </a:rPr>
              <a:t>Article is a piece of writing about a particular subject in a newspaper or magazine</a:t>
            </a:r>
            <a:r>
              <a:rPr lang="cs-CZ" dirty="0" smtClean="0">
                <a:solidFill>
                  <a:schemeClr val="tx2"/>
                </a:solidFill>
              </a:rPr>
              <a:t>…“</a:t>
            </a:r>
            <a:r>
              <a:rPr lang="en-GB" dirty="0" smtClean="0">
                <a:solidFill>
                  <a:schemeClr val="tx2"/>
                </a:solidFill>
              </a:rPr>
              <a:t> </a:t>
            </a:r>
            <a:r>
              <a:rPr lang="cs-CZ" dirty="0" smtClean="0">
                <a:solidFill>
                  <a:schemeClr val="tx2"/>
                </a:solidFill>
              </a:rPr>
              <a:t>                                              </a:t>
            </a:r>
            <a:r>
              <a:rPr lang="en-GB" dirty="0" smtClean="0">
                <a:solidFill>
                  <a:schemeClr val="tx2"/>
                </a:solidFill>
              </a:rPr>
              <a:t>(Hornby A. S., Oxford Advanced Learner´s Dictionary 8</a:t>
            </a:r>
            <a:r>
              <a:rPr lang="en-GB" baseline="30000" dirty="0" smtClean="0">
                <a:solidFill>
                  <a:schemeClr val="tx2"/>
                </a:solidFill>
              </a:rPr>
              <a:t>th</a:t>
            </a:r>
            <a:r>
              <a:rPr lang="en-GB" dirty="0" smtClean="0">
                <a:solidFill>
                  <a:schemeClr val="tx2"/>
                </a:solidFill>
              </a:rPr>
              <a:t> edition, OUP, 2010) </a:t>
            </a:r>
            <a:endParaRPr lang="cs-CZ" dirty="0" smtClean="0">
              <a:solidFill>
                <a:schemeClr val="tx2"/>
              </a:solidFill>
            </a:endParaRPr>
          </a:p>
          <a:p>
            <a:endParaRPr lang="cs-CZ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Articles that give information – news reports 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Articles that express opinion – discursive essays</a:t>
            </a:r>
            <a:endParaRPr lang="cs-CZ" dirty="0" smtClean="0">
              <a:solidFill>
                <a:schemeClr val="tx2"/>
              </a:solidFill>
            </a:endParaRPr>
          </a:p>
          <a:p>
            <a:endParaRPr lang="cs-CZ" dirty="0" smtClean="0">
              <a:solidFill>
                <a:schemeClr val="tx2"/>
              </a:solidFill>
            </a:endParaRPr>
          </a:p>
          <a:p>
            <a:endParaRPr lang="en-GB" dirty="0" smtClean="0">
              <a:solidFill>
                <a:schemeClr val="tx2"/>
              </a:solidFill>
            </a:endParaRPr>
          </a:p>
          <a:p>
            <a:endParaRPr lang="en-GB" dirty="0" smtClean="0"/>
          </a:p>
          <a:p>
            <a:endParaRPr lang="cs-CZ" sz="2800" dirty="0" smtClean="0">
              <a:solidFill>
                <a:schemeClr val="tx2"/>
              </a:solidFill>
            </a:endParaRPr>
          </a:p>
          <a:p>
            <a:endParaRPr lang="cs-CZ" dirty="0" smtClean="0">
              <a:solidFill>
                <a:schemeClr val="tx2"/>
              </a:solidFill>
            </a:endParaRPr>
          </a:p>
          <a:p>
            <a:endParaRPr lang="cs-CZ" dirty="0" smtClean="0"/>
          </a:p>
          <a:p>
            <a:endParaRPr lang="cs-CZ" dirty="0" smtClean="0"/>
          </a:p>
          <a:p>
            <a:endParaRPr lang="cs-CZ" dirty="0" smtClean="0"/>
          </a:p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Reading</a:t>
            </a:r>
            <a:endParaRPr lang="en-GB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en-GB" dirty="0" smtClean="0"/>
              <a:t>Read the following article and answer the following questions:</a:t>
            </a:r>
          </a:p>
          <a:p>
            <a:pPr>
              <a:buNone/>
            </a:pPr>
            <a:r>
              <a:rPr lang="en-GB" dirty="0" smtClean="0"/>
              <a:t>What is the title of the article?</a:t>
            </a:r>
          </a:p>
          <a:p>
            <a:pPr>
              <a:buNone/>
            </a:pPr>
            <a:r>
              <a:rPr lang="en-GB" dirty="0" smtClean="0"/>
              <a:t>What is the main topic of the article?</a:t>
            </a:r>
          </a:p>
          <a:p>
            <a:pPr>
              <a:buNone/>
            </a:pPr>
            <a:r>
              <a:rPr lang="en-GB" dirty="0" smtClean="0"/>
              <a:t>What kind of article is it?</a:t>
            </a:r>
          </a:p>
          <a:p>
            <a:pPr>
              <a:buNone/>
            </a:pPr>
            <a:endParaRPr lang="en-GB" dirty="0" smtClean="0">
              <a:hlinkClick r:id="rId3"/>
            </a:endParaRPr>
          </a:p>
          <a:p>
            <a:pPr>
              <a:buNone/>
            </a:pPr>
            <a:r>
              <a:rPr lang="en-GB" dirty="0" smtClean="0">
                <a:hlinkClick r:id="rId3"/>
              </a:rPr>
              <a:t>http://www.studentnewsdaily.com/editorials-for-students/dear-grads-dont-do-what-you-love/</a:t>
            </a:r>
            <a:endParaRPr lang="en-GB" dirty="0" smtClean="0"/>
          </a:p>
          <a:p>
            <a:pPr>
              <a:buNone/>
            </a:pPr>
            <a:endParaRPr lang="cs-CZ" dirty="0" smtClean="0"/>
          </a:p>
          <a:p>
            <a:pPr>
              <a:buNone/>
            </a:pPr>
            <a:endParaRPr lang="cs-CZ" dirty="0" smtClean="0"/>
          </a:p>
          <a:p>
            <a:pPr>
              <a:buNone/>
            </a:pPr>
            <a:endParaRPr lang="cs-CZ" dirty="0" smtClean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4000" dirty="0" smtClean="0"/>
              <a:t>Points to consider</a:t>
            </a: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Topic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Purpose of your </a:t>
            </a:r>
            <a:r>
              <a:rPr lang="cs-CZ" dirty="0" smtClean="0">
                <a:solidFill>
                  <a:schemeClr val="tx2"/>
                </a:solidFill>
              </a:rPr>
              <a:t>writing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Audience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Gathering of ideas, notes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Planning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Language</a:t>
            </a:r>
            <a:endParaRPr lang="en-GB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4000" dirty="0" smtClean="0"/>
              <a:t>Structure of the text</a:t>
            </a: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Headline</a:t>
            </a:r>
            <a:r>
              <a:rPr lang="cs-CZ" dirty="0" smtClean="0">
                <a:solidFill>
                  <a:schemeClr val="tx2"/>
                </a:solidFill>
              </a:rPr>
              <a:t> (</a:t>
            </a:r>
            <a:r>
              <a:rPr lang="en-GB" i="1" dirty="0" smtClean="0">
                <a:solidFill>
                  <a:schemeClr val="tx2"/>
                </a:solidFill>
              </a:rPr>
              <a:t>brief but attractive</a:t>
            </a:r>
            <a:r>
              <a:rPr lang="cs-CZ" i="1" dirty="0" smtClean="0">
                <a:solidFill>
                  <a:schemeClr val="tx2"/>
                </a:solidFill>
              </a:rPr>
              <a:t>, </a:t>
            </a:r>
            <a:r>
              <a:rPr lang="en-GB" i="1" dirty="0" smtClean="0">
                <a:solidFill>
                  <a:schemeClr val="tx2"/>
                </a:solidFill>
              </a:rPr>
              <a:t>related to the topic</a:t>
            </a:r>
            <a:r>
              <a:rPr lang="en-GB" dirty="0" smtClean="0">
                <a:solidFill>
                  <a:schemeClr val="tx2"/>
                </a:solidFill>
              </a:rPr>
              <a:t>)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Introduction/Lead-in (</a:t>
            </a:r>
            <a:r>
              <a:rPr lang="en-GB" i="1" dirty="0" smtClean="0">
                <a:solidFill>
                  <a:schemeClr val="tx2"/>
                </a:solidFill>
              </a:rPr>
              <a:t>some interesting information, </a:t>
            </a:r>
            <a:r>
              <a:rPr lang="en-GB" dirty="0" smtClean="0">
                <a:solidFill>
                  <a:schemeClr val="tx2"/>
                </a:solidFill>
              </a:rPr>
              <a:t>g</a:t>
            </a:r>
            <a:r>
              <a:rPr lang="en-GB" i="1" dirty="0" smtClean="0">
                <a:solidFill>
                  <a:schemeClr val="tx2"/>
                </a:solidFill>
              </a:rPr>
              <a:t>eneral  statement)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Body of the text (</a:t>
            </a:r>
            <a:r>
              <a:rPr lang="en-GB" i="1" dirty="0" smtClean="0">
                <a:solidFill>
                  <a:schemeClr val="tx2"/>
                </a:solidFill>
              </a:rPr>
              <a:t>information in detail, individual points are presented in separate paragraphs</a:t>
            </a:r>
            <a:r>
              <a:rPr lang="en-GB" dirty="0" smtClean="0">
                <a:solidFill>
                  <a:schemeClr val="tx2"/>
                </a:solidFill>
              </a:rPr>
              <a:t>)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Conclusion/Your opinion</a:t>
            </a:r>
            <a:r>
              <a:rPr lang="cs-CZ" dirty="0" smtClean="0">
                <a:solidFill>
                  <a:schemeClr val="tx2"/>
                </a:solidFill>
              </a:rPr>
              <a:t> (</a:t>
            </a:r>
            <a:r>
              <a:rPr lang="en-GB" i="1" dirty="0" smtClean="0">
                <a:solidFill>
                  <a:schemeClr val="tx2"/>
                </a:solidFill>
              </a:rPr>
              <a:t>summary of information, future perspective, evaluation</a:t>
            </a:r>
            <a:r>
              <a:rPr lang="cs-CZ" dirty="0" smtClean="0">
                <a:solidFill>
                  <a:schemeClr val="tx2"/>
                </a:solidFill>
              </a:rPr>
              <a:t>)  </a:t>
            </a:r>
            <a:endParaRPr lang="en-GB" dirty="0" smtClean="0">
              <a:solidFill>
                <a:schemeClr val="tx2"/>
              </a:solidFill>
            </a:endParaRPr>
          </a:p>
          <a:p>
            <a:endParaRPr lang="en-GB" dirty="0" smtClean="0">
              <a:solidFill>
                <a:schemeClr val="tx2"/>
              </a:solidFill>
            </a:endParaRPr>
          </a:p>
          <a:p>
            <a:endParaRPr lang="en-GB" dirty="0" smtClean="0"/>
          </a:p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4000" dirty="0" smtClean="0"/>
              <a:t>Useful tips:</a:t>
            </a: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Include examples for illustration of your points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Include facts to gain credibility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Use linking words </a:t>
            </a:r>
            <a:r>
              <a:rPr lang="cs-CZ" dirty="0" smtClean="0">
                <a:solidFill>
                  <a:schemeClr val="tx2"/>
                </a:solidFill>
              </a:rPr>
              <a:t>to</a:t>
            </a:r>
            <a:r>
              <a:rPr lang="en-GB" dirty="0" smtClean="0">
                <a:solidFill>
                  <a:schemeClr val="tx2"/>
                </a:solidFill>
              </a:rPr>
              <a:t> make sentences and paragraphs connected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Work with </a:t>
            </a:r>
            <a:r>
              <a:rPr lang="cs-CZ" dirty="0" smtClean="0">
                <a:solidFill>
                  <a:schemeClr val="tx2"/>
                </a:solidFill>
              </a:rPr>
              <a:t>f</a:t>
            </a:r>
            <a:r>
              <a:rPr lang="en-GB" dirty="0" smtClean="0">
                <a:solidFill>
                  <a:schemeClr val="tx2"/>
                </a:solidFill>
              </a:rPr>
              <a:t>ormal</a:t>
            </a:r>
            <a:r>
              <a:rPr lang="en-GB" dirty="0" smtClean="0">
                <a:solidFill>
                  <a:schemeClr val="tx2"/>
                </a:solidFill>
              </a:rPr>
              <a:t> or semi-formal expressions 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Use indirect speech, passive forms and different tenses when relevant</a:t>
            </a:r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000" dirty="0" smtClean="0"/>
              <a:t>Answer the following questions:</a:t>
            </a: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GB" dirty="0" smtClean="0"/>
              <a:t>What is the text about?</a:t>
            </a:r>
          </a:p>
          <a:p>
            <a:r>
              <a:rPr lang="en-GB" dirty="0" smtClean="0"/>
              <a:t>What is the organisation structure of the article? </a:t>
            </a:r>
          </a:p>
          <a:p>
            <a:r>
              <a:rPr lang="en-GB" dirty="0" smtClean="0"/>
              <a:t>Are there any facts mentioned?</a:t>
            </a:r>
          </a:p>
          <a:p>
            <a:r>
              <a:rPr lang="en-GB" dirty="0" smtClean="0"/>
              <a:t>How is the text ended? </a:t>
            </a:r>
            <a:endParaRPr lang="cs-CZ" dirty="0" smtClean="0"/>
          </a:p>
          <a:p>
            <a:endParaRPr lang="cs-CZ" dirty="0" smtClean="0"/>
          </a:p>
          <a:p>
            <a:pPr>
              <a:buNone/>
            </a:pPr>
            <a:r>
              <a:rPr lang="en-GB" dirty="0" smtClean="0">
                <a:hlinkClick r:id="rId3"/>
              </a:rPr>
              <a:t>http://www.economist.com/news/science-and-technology/21579795-hands-free-texting-more-distracting-drivers-using-mobile-phone-keep</a:t>
            </a:r>
            <a:endParaRPr lang="cs-CZ" dirty="0" smtClean="0"/>
          </a:p>
          <a:p>
            <a:endParaRPr lang="cs-CZ" dirty="0" smtClean="0"/>
          </a:p>
          <a:p>
            <a:endParaRPr lang="en-GB" dirty="0" smtClean="0"/>
          </a:p>
          <a:p>
            <a:endParaRPr lang="en-GB" dirty="0" smtClean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4000" dirty="0" smtClean="0"/>
              <a:t>Useful links</a:t>
            </a:r>
            <a:endParaRPr lang="en-GB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>
                <a:hlinkClick r:id="rId3"/>
              </a:rPr>
              <a:t>http://www.economist.com/culture</a:t>
            </a:r>
            <a:endParaRPr lang="cs-CZ" dirty="0" smtClean="0"/>
          </a:p>
          <a:p>
            <a:r>
              <a:rPr lang="en-GB" dirty="0" smtClean="0">
                <a:hlinkClick r:id="rId4"/>
              </a:rPr>
              <a:t>http://www.economist.com/news/science-and-technology/21579795-hands-free-texting-more-distracting-drivers-using-mobile-phone-keep</a:t>
            </a:r>
            <a:endParaRPr lang="cs-CZ" dirty="0" smtClean="0"/>
          </a:p>
          <a:p>
            <a:r>
              <a:rPr lang="cs-CZ" dirty="0" smtClean="0">
                <a:hlinkClick r:id="rId5"/>
              </a:rPr>
              <a:t>http://www.studentnewsdaily.com/editorials-for-students/dear-grads-dont-do-what-you-love/</a:t>
            </a:r>
            <a:endParaRPr lang="cs-CZ" dirty="0" smtClean="0"/>
          </a:p>
          <a:p>
            <a:endParaRPr lang="cs-CZ" dirty="0" smtClean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265</TotalTime>
  <Words>324</Words>
  <Application>Microsoft Office PowerPoint</Application>
  <PresentationFormat>Předvádění na obrazovce (4:3)</PresentationFormat>
  <Paragraphs>86</Paragraphs>
  <Slides>10</Slides>
  <Notes>10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10</vt:i4>
      </vt:variant>
    </vt:vector>
  </HeadingPairs>
  <TitlesOfParts>
    <vt:vector size="11" baseType="lpstr">
      <vt:lpstr>Motiv sady Office</vt:lpstr>
      <vt:lpstr>     10. An Article     </vt:lpstr>
      <vt:lpstr>Article - content</vt:lpstr>
      <vt:lpstr> Introduction  </vt:lpstr>
      <vt:lpstr>Reading</vt:lpstr>
      <vt:lpstr>Points to consider</vt:lpstr>
      <vt:lpstr>Structure of the text</vt:lpstr>
      <vt:lpstr>Useful tips:</vt:lpstr>
      <vt:lpstr>Answer the following questions:</vt:lpstr>
      <vt:lpstr>Useful links</vt:lpstr>
      <vt:lpstr> References and Bibliography: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Article; Report</dc:title>
  <dc:creator>m</dc:creator>
  <cp:lastModifiedBy>m</cp:lastModifiedBy>
  <cp:revision>37</cp:revision>
  <dcterms:created xsi:type="dcterms:W3CDTF">2012-12-12T21:07:15Z</dcterms:created>
  <dcterms:modified xsi:type="dcterms:W3CDTF">2013-06-26T21:49:55Z</dcterms:modified>
</cp:coreProperties>
</file>

<file path=docProps/thumbnail.jpeg>
</file>