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handoutMasterIdLst>
    <p:handoutMasterId r:id="rId16"/>
  </p:handoutMasterIdLst>
  <p:sldIdLst>
    <p:sldId id="268" r:id="rId2"/>
    <p:sldId id="271" r:id="rId3"/>
    <p:sldId id="257" r:id="rId4"/>
    <p:sldId id="258" r:id="rId5"/>
    <p:sldId id="259" r:id="rId6"/>
    <p:sldId id="260" r:id="rId7"/>
    <p:sldId id="261" r:id="rId8"/>
    <p:sldId id="270" r:id="rId9"/>
    <p:sldId id="262" r:id="rId10"/>
    <p:sldId id="263" r:id="rId11"/>
    <p:sldId id="264" r:id="rId12"/>
    <p:sldId id="265" r:id="rId13"/>
    <p:sldId id="269" r:id="rId14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91" autoAdjust="0"/>
    <p:restoredTop sz="94665" autoAdjust="0"/>
  </p:normalViewPr>
  <p:slideViewPr>
    <p:cSldViewPr>
      <p:cViewPr varScale="1">
        <p:scale>
          <a:sx n="85" d="100"/>
          <a:sy n="85" d="100"/>
        </p:scale>
        <p:origin x="-893" y="-8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A7C3E69-E5AD-4202-AE8E-0E0071784CB7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DC48E1C-913F-4545-B58B-9B8F047CDEC2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04D43AC-912B-4484-828F-D04D6BBAF77A}" type="datetimeFigureOut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 dirty="0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124A3D5-03EC-4285-BDB5-250D3DA20198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1</a:t>
            </a:fld>
            <a:endParaRPr lang="cs-CZ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11</a:t>
            </a:fld>
            <a:endParaRPr lang="cs-CZ" dirty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12</a:t>
            </a:fld>
            <a:endParaRPr lang="cs-CZ" dirty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13</a:t>
            </a:fld>
            <a:endParaRPr lang="cs-CZ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3</a:t>
            </a:fld>
            <a:endParaRPr lang="cs-CZ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cs-CZ" dirty="0" smtClean="0"/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4</a:t>
            </a:fld>
            <a:endParaRPr lang="cs-CZ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5</a:t>
            </a:fld>
            <a:endParaRPr lang="cs-CZ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6</a:t>
            </a:fld>
            <a:endParaRPr lang="cs-CZ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7</a:t>
            </a:fld>
            <a:endParaRPr lang="cs-CZ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8</a:t>
            </a:fld>
            <a:endParaRPr lang="cs-CZ" dirty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9</a:t>
            </a:fld>
            <a:endParaRPr lang="cs-CZ"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VY_32_INOVACE_1609</a:t>
            </a:r>
          </a:p>
          <a:p>
            <a:endParaRPr lang="cs-CZ" dirty="0"/>
          </a:p>
        </p:txBody>
      </p:sp>
      <p:sp>
        <p:nvSpPr>
          <p:cNvPr id="4" name="Zástupný symbol pro záhlaví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cs-CZ" dirty="0" smtClean="0"/>
              <a:t>VY_32_INOVACE_1609</a:t>
            </a:r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24A3D5-03EC-4285-BDB5-250D3DA20198}" type="slidenum">
              <a:rPr lang="cs-CZ" smtClean="0"/>
              <a:pPr/>
              <a:t>10</a:t>
            </a:fld>
            <a:endParaRPr lang="cs-CZ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8105A1-F785-46FA-85AD-053C10EC10CD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F80A62-72D0-42D4-A584-5C25721901A2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3DE34E-FD5E-4676-9930-D5A977843012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73D668-5663-4396-8D90-E0A667F06475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3B1B1-64A4-4DEC-99C2-5647102EBE0A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5498D1-B1FC-48E8-984D-8D9428A1A612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4472E-73D0-4968-8CAA-4E98F7C8F1D5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15FE23-AA94-44C2-B122-C03968E8F1BF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0672E7-7BCC-42A5-BA4F-1150D6641367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8B3937-AABE-4F9F-82CA-7B98C0FE3F3D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B3535-E393-45F6-B4F3-3DE884A6DC34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CAAE94-FD45-4FE7-BD63-88A7147A809E}" type="datetime1">
              <a:rPr lang="cs-CZ" smtClean="0"/>
              <a:pPr/>
              <a:t>26.6.2013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 dirty="0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F721E6-3603-40B5-A366-20DE639456C4}" type="slidenum">
              <a:rPr lang="cs-CZ" smtClean="0"/>
              <a:pPr/>
              <a:t>‹#›</a:t>
            </a:fld>
            <a:endParaRPr lang="cs-CZ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en.wikipedia.org/wiki/Speech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en.wikipedia.org/wiki/Seminars" TargetMode="Externa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nglishclub.com/speaking/presentations.htm" TargetMode="Externa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bbc.co.uk/worldservice/learningenglish/business/talkingbusiness/unit3presentations/1opening.shtml" TargetMode="External"/><Relationship Id="rId5" Type="http://schemas.openxmlformats.org/officeDocument/2006/relationships/hyperlink" Target="http://www.themanbehindthecart.com/wp-content/uploads/2011/07/Poor-presentation.jpg" TargetMode="External"/><Relationship Id="rId4" Type="http://schemas.openxmlformats.org/officeDocument/2006/relationships/hyperlink" Target="http://en.wikipedia.org/wiki/Presentation" TargetMode="Externa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themanbehindthecart.com/wp-content/uploads/2011/07/Poor-presentation.jpg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bbc.co.uk/worldservice/learningenglish/business/talkingbusiness/unit3presentations/1opening.shtml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9. </a:t>
            </a:r>
            <a:r>
              <a:rPr lang="en-GB" dirty="0" smtClean="0"/>
              <a:t>A Speech/Presentation</a:t>
            </a:r>
            <a:endParaRPr lang="en-GB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n-US" b="1" dirty="0" smtClean="0"/>
              <a:t>Presentation</a:t>
            </a:r>
            <a:r>
              <a:rPr lang="en-US" dirty="0" smtClean="0"/>
              <a:t> is the act of introducing via </a:t>
            </a:r>
            <a:r>
              <a:rPr lang="en-US" dirty="0" smtClean="0">
                <a:hlinkClick r:id="rId3" action="ppaction://hlinkfile" tooltip="Speech"/>
              </a:rPr>
              <a:t>speech</a:t>
            </a:r>
            <a:r>
              <a:rPr lang="en-US" dirty="0" smtClean="0"/>
              <a:t> and various additional means (for example with sharing computer screen or projecting some screen information) new information to an audience. Usually presentations are used in </a:t>
            </a:r>
            <a:r>
              <a:rPr lang="en-US" dirty="0" smtClean="0">
                <a:hlinkClick r:id="rId4" action="ppaction://hlinkfile" tooltip="Seminars"/>
              </a:rPr>
              <a:t>seminars</a:t>
            </a:r>
            <a:r>
              <a:rPr lang="en-US" dirty="0" smtClean="0"/>
              <a:t>, courses and various other organizational scheduled meetings.</a:t>
            </a:r>
            <a:endParaRPr lang="cs-CZ" dirty="0" smtClean="0"/>
          </a:p>
          <a:p>
            <a:r>
              <a:rPr lang="en-US" dirty="0" smtClean="0"/>
              <a:t> http://en.wikipedia.org/wiki/Presentation</a:t>
            </a:r>
            <a:endParaRPr lang="cs-CZ" dirty="0" smtClean="0"/>
          </a:p>
          <a:p>
            <a:endParaRPr lang="cs-CZ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600" dirty="0" smtClean="0"/>
              <a:t>Read or not to read</a:t>
            </a:r>
            <a:r>
              <a:rPr lang="cs-CZ" sz="3600" dirty="0" smtClean="0"/>
              <a:t>?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Your presentation may be written as an essay 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Giving a talk does not mean you just read what you have written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 It is necessary to know the subject well and use the notes to talk from</a:t>
            </a:r>
            <a:r>
              <a:rPr lang="cs-CZ" dirty="0" smtClean="0">
                <a:solidFill>
                  <a:schemeClr val="tx2"/>
                </a:solidFill>
              </a:rPr>
              <a:t> (</a:t>
            </a:r>
            <a:r>
              <a:rPr lang="en-GB" dirty="0" smtClean="0">
                <a:solidFill>
                  <a:schemeClr val="tx2"/>
                </a:solidFill>
              </a:rPr>
              <a:t>cards, visuals)</a:t>
            </a:r>
          </a:p>
          <a:p>
            <a:endParaRPr lang="cs-CZ" dirty="0" smtClean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dirty="0" smtClean="0"/>
              <a:t>U</a:t>
            </a:r>
            <a:r>
              <a:rPr lang="en-GB" sz="3600" dirty="0" smtClean="0"/>
              <a:t>seful tips</a:t>
            </a:r>
            <a:endParaRPr lang="en-GB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Present your ideas, facts you have </a:t>
            </a:r>
            <a:r>
              <a:rPr lang="en-GB" dirty="0" smtClean="0">
                <a:solidFill>
                  <a:schemeClr val="tx2"/>
                </a:solidFill>
              </a:rPr>
              <a:t>found</a:t>
            </a:r>
            <a:r>
              <a:rPr lang="cs-CZ" dirty="0" smtClean="0">
                <a:solidFill>
                  <a:schemeClr val="tx2"/>
                </a:solidFill>
              </a:rPr>
              <a:t>.</a:t>
            </a:r>
            <a:endParaRPr lang="en-GB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Information should be clear and </a:t>
            </a:r>
            <a:r>
              <a:rPr lang="en-GB" dirty="0" smtClean="0">
                <a:solidFill>
                  <a:schemeClr val="tx2"/>
                </a:solidFill>
              </a:rPr>
              <a:t>brief</a:t>
            </a:r>
            <a:r>
              <a:rPr lang="cs-CZ" dirty="0" smtClean="0">
                <a:solidFill>
                  <a:schemeClr val="tx2"/>
                </a:solidFill>
              </a:rPr>
              <a:t>.</a:t>
            </a:r>
            <a:endParaRPr lang="en-GB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Use the right size of pictures, </a:t>
            </a:r>
            <a:r>
              <a:rPr lang="en-GB" dirty="0" smtClean="0">
                <a:solidFill>
                  <a:schemeClr val="tx2"/>
                </a:solidFill>
              </a:rPr>
              <a:t>headlines</a:t>
            </a:r>
            <a:r>
              <a:rPr lang="cs-CZ" dirty="0" smtClean="0">
                <a:solidFill>
                  <a:schemeClr val="tx2"/>
                </a:solidFill>
              </a:rPr>
              <a:t>.</a:t>
            </a:r>
            <a:r>
              <a:rPr lang="en-GB" dirty="0" smtClean="0">
                <a:solidFill>
                  <a:schemeClr val="tx2"/>
                </a:solidFill>
              </a:rPr>
              <a:t> </a:t>
            </a:r>
            <a:endParaRPr lang="en-GB" dirty="0" smtClean="0">
              <a:solidFill>
                <a:schemeClr val="tx2"/>
              </a:solidFill>
            </a:endParaRPr>
          </a:p>
          <a:p>
            <a:r>
              <a:rPr lang="cs-CZ" dirty="0" smtClean="0">
                <a:solidFill>
                  <a:schemeClr val="tx2"/>
                </a:solidFill>
              </a:rPr>
              <a:t>U</a:t>
            </a:r>
            <a:r>
              <a:rPr lang="en-GB" dirty="0" smtClean="0">
                <a:solidFill>
                  <a:schemeClr val="tx2"/>
                </a:solidFill>
              </a:rPr>
              <a:t>se only one type of </a:t>
            </a:r>
            <a:r>
              <a:rPr lang="en-GB" dirty="0" smtClean="0">
                <a:solidFill>
                  <a:schemeClr val="tx2"/>
                </a:solidFill>
              </a:rPr>
              <a:t>media</a:t>
            </a:r>
            <a:r>
              <a:rPr lang="cs-CZ" dirty="0" smtClean="0">
                <a:solidFill>
                  <a:schemeClr val="tx2"/>
                </a:solidFill>
              </a:rPr>
              <a:t>.</a:t>
            </a:r>
            <a:endParaRPr lang="en-GB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Prepare </a:t>
            </a:r>
            <a:r>
              <a:rPr lang="en-GB" dirty="0" smtClean="0">
                <a:solidFill>
                  <a:schemeClr val="tx2"/>
                </a:solidFill>
              </a:rPr>
              <a:t>handouts</a:t>
            </a:r>
            <a:r>
              <a:rPr lang="cs-CZ" dirty="0" smtClean="0">
                <a:solidFill>
                  <a:schemeClr val="tx2"/>
                </a:solidFill>
              </a:rPr>
              <a:t>.</a:t>
            </a:r>
            <a:endParaRPr lang="en-GB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Practise your </a:t>
            </a:r>
            <a:r>
              <a:rPr lang="en-GB" dirty="0" smtClean="0">
                <a:solidFill>
                  <a:schemeClr val="tx2"/>
                </a:solidFill>
              </a:rPr>
              <a:t>talk</a:t>
            </a:r>
            <a:r>
              <a:rPr lang="cs-CZ" dirty="0" smtClean="0">
                <a:solidFill>
                  <a:schemeClr val="tx2"/>
                </a:solidFill>
              </a:rPr>
              <a:t>.</a:t>
            </a:r>
            <a:endParaRPr lang="en-GB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Try to predict some of the questions to be asked by your </a:t>
            </a:r>
            <a:r>
              <a:rPr lang="en-GB" dirty="0" smtClean="0">
                <a:solidFill>
                  <a:schemeClr val="tx2"/>
                </a:solidFill>
              </a:rPr>
              <a:t>audience</a:t>
            </a:r>
            <a:r>
              <a:rPr lang="cs-CZ" dirty="0" smtClean="0">
                <a:solidFill>
                  <a:schemeClr val="tx2"/>
                </a:solidFill>
              </a:rPr>
              <a:t>.</a:t>
            </a:r>
            <a:endParaRPr lang="en-GB" dirty="0" smtClean="0">
              <a:solidFill>
                <a:schemeClr val="tx2"/>
              </a:solidFill>
            </a:endParaRPr>
          </a:p>
          <a:p>
            <a:endParaRPr lang="cs-CZ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dirty="0" smtClean="0"/>
              <a:t>Useful links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 smtClean="0">
                <a:hlinkClick r:id="rId3"/>
              </a:rPr>
              <a:t>http://www.englishclub.com/speaking/presentations.htm</a:t>
            </a:r>
            <a:endParaRPr lang="cs-CZ" dirty="0" smtClean="0"/>
          </a:p>
          <a:p>
            <a:r>
              <a:rPr lang="en-US" dirty="0" smtClean="0">
                <a:hlinkClick r:id="rId4"/>
              </a:rPr>
              <a:t>http://en.wikipedia.org/wiki/Presentation</a:t>
            </a:r>
            <a:endParaRPr lang="cs-CZ" dirty="0" smtClean="0"/>
          </a:p>
          <a:p>
            <a:r>
              <a:rPr lang="cs-CZ" dirty="0" smtClean="0">
                <a:hlinkClick r:id="rId5"/>
              </a:rPr>
              <a:t>http://www.themanbehindthecart.com/wp-content/uploads/2011/07/Poor-presentation.jpg</a:t>
            </a:r>
            <a:endParaRPr lang="cs-CZ" dirty="0" smtClean="0"/>
          </a:p>
          <a:p>
            <a:r>
              <a:rPr lang="cs-CZ" dirty="0" smtClean="0">
                <a:hlinkClick r:id="rId6"/>
              </a:rPr>
              <a:t>http://www.bbc.co.uk/worldservice/learningenglish/business/talkingbusiness/unit3presentations/1opening.shtml</a:t>
            </a:r>
            <a:endParaRPr lang="cs-CZ" dirty="0" smtClean="0"/>
          </a:p>
          <a:p>
            <a:endParaRPr lang="cs-CZ" dirty="0" smtClean="0"/>
          </a:p>
          <a:p>
            <a:endParaRPr lang="cs-CZ" dirty="0" smtClean="0"/>
          </a:p>
          <a:p>
            <a:endParaRPr lang="cs-CZ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GB" sz="3600" dirty="0" smtClean="0"/>
              <a:t>References and Bibliography:</a:t>
            </a:r>
            <a:r>
              <a:rPr lang="cs-CZ" sz="3600" dirty="0" smtClean="0"/>
              <a:t/>
            </a:r>
            <a:br>
              <a:rPr lang="cs-CZ" sz="3600" dirty="0" smtClean="0"/>
            </a:b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Hornby A. S., </a:t>
            </a:r>
            <a:r>
              <a:rPr lang="en-GB" u="sng" dirty="0" smtClean="0">
                <a:solidFill>
                  <a:schemeClr val="tx2"/>
                </a:solidFill>
              </a:rPr>
              <a:t>Oxford Advanced Learner´s Dictionary 8</a:t>
            </a:r>
            <a:r>
              <a:rPr lang="en-GB" u="sng" baseline="30000" dirty="0" smtClean="0">
                <a:solidFill>
                  <a:schemeClr val="tx2"/>
                </a:solidFill>
              </a:rPr>
              <a:t>th</a:t>
            </a:r>
            <a:r>
              <a:rPr lang="en-GB" u="sng" dirty="0" smtClean="0">
                <a:solidFill>
                  <a:schemeClr val="tx2"/>
                </a:solidFill>
              </a:rPr>
              <a:t> edition</a:t>
            </a:r>
            <a:r>
              <a:rPr lang="en-GB" dirty="0" smtClean="0">
                <a:solidFill>
                  <a:schemeClr val="tx2"/>
                </a:solidFill>
              </a:rPr>
              <a:t>, OUP, 2010 </a:t>
            </a:r>
            <a:endParaRPr lang="cs-CZ" dirty="0" smtClean="0">
              <a:solidFill>
                <a:schemeClr val="tx2"/>
              </a:solidFill>
            </a:endParaRPr>
          </a:p>
          <a:p>
            <a:r>
              <a:rPr lang="cs-CZ" dirty="0" smtClean="0">
                <a:solidFill>
                  <a:schemeClr val="tx2"/>
                </a:solidFill>
              </a:rPr>
              <a:t>Team of authors (Gryca, Sosnowska…), </a:t>
            </a:r>
            <a:r>
              <a:rPr lang="cs-CZ" u="sng" dirty="0" smtClean="0">
                <a:solidFill>
                  <a:schemeClr val="tx2"/>
                </a:solidFill>
              </a:rPr>
              <a:t>Exam Excellence</a:t>
            </a:r>
            <a:r>
              <a:rPr lang="cs-CZ" dirty="0" smtClean="0">
                <a:solidFill>
                  <a:schemeClr val="tx2"/>
                </a:solidFill>
              </a:rPr>
              <a:t>, OUP, 2006</a:t>
            </a:r>
            <a:r>
              <a:rPr lang="en-GB" dirty="0" smtClean="0">
                <a:solidFill>
                  <a:schemeClr val="tx2"/>
                </a:solidFill>
              </a:rPr>
              <a:t>Exam Excellence, team of authors, OUP</a:t>
            </a:r>
            <a:endParaRPr lang="cs-CZ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Presentation </a:t>
            </a:r>
            <a:r>
              <a:rPr lang="cs-CZ" dirty="0" smtClean="0"/>
              <a:t>- </a:t>
            </a:r>
            <a:r>
              <a:rPr lang="en-GB" dirty="0" smtClean="0"/>
              <a:t>content</a:t>
            </a:r>
            <a:endParaRPr lang="en-GB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Introduction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Preparation process – 1,2,3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Structure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Language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Layout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Giving a presentation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Useful tips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Useful links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References and Bibliography </a:t>
            </a:r>
            <a:endParaRPr lang="en-GB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Introduction: Why? Who to? How can you prepare for it?</a:t>
            </a:r>
            <a:endParaRPr lang="en-US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At school – Maturita Exam Topics, Information you want to share with others; At work – new project, new product, company strategies etc.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Other students, colleagues at work, academics, general public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Preparing a talk is similar to preparing an essay – you need a plan/outline</a:t>
            </a:r>
          </a:p>
          <a:p>
            <a:endParaRPr lang="cs-CZ" dirty="0">
              <a:solidFill>
                <a:schemeClr val="tx2"/>
              </a:solidFill>
            </a:endParaRPr>
          </a:p>
          <a:p>
            <a:endParaRPr lang="cs-CZ" dirty="0" smtClean="0">
              <a:solidFill>
                <a:schemeClr val="tx2"/>
              </a:solidFill>
            </a:endParaRPr>
          </a:p>
          <a:p>
            <a:endParaRPr lang="cs-CZ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GB" sz="3200" dirty="0" smtClean="0"/>
              <a:t>Preparation 1</a:t>
            </a:r>
            <a:br>
              <a:rPr lang="en-GB" sz="3200" dirty="0" smtClean="0"/>
            </a:br>
            <a:r>
              <a:rPr lang="en-GB" sz="3200" dirty="0" smtClean="0"/>
              <a:t>A good preparation is the most important factor</a:t>
            </a:r>
            <a:endParaRPr lang="en-GB" sz="32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>
                <a:solidFill>
                  <a:schemeClr val="tx2"/>
                </a:solidFill>
              </a:rPr>
              <a:t>The p</a:t>
            </a:r>
            <a:r>
              <a:rPr lang="en-US" dirty="0" smtClean="0">
                <a:solidFill>
                  <a:schemeClr val="tx2"/>
                </a:solidFill>
              </a:rPr>
              <a:t>urpose of your talk</a:t>
            </a:r>
            <a:endParaRPr lang="cs-CZ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Audience </a:t>
            </a:r>
            <a:endParaRPr lang="cs-CZ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Topic </a:t>
            </a:r>
            <a:r>
              <a:rPr lang="en-US" dirty="0" smtClean="0">
                <a:solidFill>
                  <a:schemeClr val="tx2"/>
                </a:solidFill>
              </a:rPr>
              <a:t> </a:t>
            </a:r>
            <a:endParaRPr lang="cs-CZ" dirty="0" smtClean="0">
              <a:solidFill>
                <a:schemeClr val="tx2"/>
              </a:solidFill>
            </a:endParaRPr>
          </a:p>
          <a:p>
            <a:r>
              <a:rPr lang="en-GB" dirty="0" smtClean="0">
                <a:solidFill>
                  <a:schemeClr val="tx2"/>
                </a:solidFill>
              </a:rPr>
              <a:t>Time </a:t>
            </a:r>
            <a:r>
              <a:rPr lang="cs-CZ" dirty="0" smtClean="0">
                <a:hlinkClick r:id="rId3"/>
              </a:rPr>
              <a:t>http://www.themanbehindthecart.com/wp-content/uploads/2011/07/Poor-presentation.jpg</a:t>
            </a:r>
            <a:endParaRPr lang="cs-CZ" dirty="0" smtClean="0"/>
          </a:p>
          <a:p>
            <a:endParaRPr lang="en-GB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cs-CZ" sz="3200" dirty="0" smtClean="0"/>
              <a:t/>
            </a:r>
            <a:br>
              <a:rPr lang="cs-CZ" sz="3200" dirty="0" smtClean="0"/>
            </a:br>
            <a:r>
              <a:rPr lang="en-GB" sz="3200" dirty="0" smtClean="0"/>
              <a:t>Preparation 2</a:t>
            </a:r>
            <a:br>
              <a:rPr lang="en-GB" sz="3200" dirty="0" smtClean="0"/>
            </a:br>
            <a:r>
              <a:rPr lang="en-GB" sz="3200" dirty="0" smtClean="0"/>
              <a:t>Points to consider:</a:t>
            </a:r>
            <a:br>
              <a:rPr lang="en-GB" sz="3200" dirty="0" smtClean="0"/>
            </a:br>
            <a:endParaRPr lang="en-GB" sz="32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sz="2800" dirty="0" smtClean="0">
                <a:solidFill>
                  <a:schemeClr val="tx2"/>
                </a:solidFill>
              </a:rPr>
              <a:t>T</a:t>
            </a:r>
            <a:r>
              <a:rPr lang="en-GB" sz="2800" dirty="0" smtClean="0">
                <a:solidFill>
                  <a:schemeClr val="tx2"/>
                </a:solidFill>
              </a:rPr>
              <a:t>he purpose of your talk</a:t>
            </a:r>
            <a:r>
              <a:rPr lang="cs-CZ" sz="2800" dirty="0" smtClean="0">
                <a:solidFill>
                  <a:schemeClr val="tx2"/>
                </a:solidFill>
              </a:rPr>
              <a:t>:</a:t>
            </a:r>
            <a:r>
              <a:rPr lang="en-GB" sz="2800" dirty="0" smtClean="0">
                <a:solidFill>
                  <a:schemeClr val="tx2"/>
                </a:solidFill>
              </a:rPr>
              <a:t> Inform? Entertain? Persuade?</a:t>
            </a:r>
          </a:p>
          <a:p>
            <a:r>
              <a:rPr lang="en-GB" sz="2800" dirty="0" smtClean="0">
                <a:solidFill>
                  <a:schemeClr val="tx2"/>
                </a:solidFill>
              </a:rPr>
              <a:t>Audience</a:t>
            </a:r>
            <a:r>
              <a:rPr lang="cs-CZ" sz="2800" dirty="0" smtClean="0">
                <a:solidFill>
                  <a:schemeClr val="tx2"/>
                </a:solidFill>
              </a:rPr>
              <a:t>:</a:t>
            </a:r>
            <a:r>
              <a:rPr lang="en-GB" sz="2800" dirty="0" smtClean="0">
                <a:solidFill>
                  <a:schemeClr val="tx2"/>
                </a:solidFill>
              </a:rPr>
              <a:t> </a:t>
            </a:r>
            <a:r>
              <a:rPr lang="cs-CZ" sz="2800" dirty="0" smtClean="0">
                <a:solidFill>
                  <a:schemeClr val="tx2"/>
                </a:solidFill>
              </a:rPr>
              <a:t>T</a:t>
            </a:r>
            <a:r>
              <a:rPr lang="en-GB" sz="2800" dirty="0" smtClean="0">
                <a:solidFill>
                  <a:schemeClr val="tx2"/>
                </a:solidFill>
              </a:rPr>
              <a:t>heir knowledge</a:t>
            </a:r>
            <a:r>
              <a:rPr lang="cs-CZ" sz="2800" dirty="0" smtClean="0">
                <a:solidFill>
                  <a:schemeClr val="tx2"/>
                </a:solidFill>
              </a:rPr>
              <a:t>, i</a:t>
            </a:r>
            <a:r>
              <a:rPr lang="en-GB" sz="2800" dirty="0" smtClean="0">
                <a:solidFill>
                  <a:schemeClr val="tx2"/>
                </a:solidFill>
              </a:rPr>
              <a:t>nterests, amount of information</a:t>
            </a:r>
            <a:endParaRPr lang="cs-CZ" sz="2800" dirty="0" smtClean="0">
              <a:solidFill>
                <a:schemeClr val="tx2"/>
              </a:solidFill>
            </a:endParaRPr>
          </a:p>
          <a:p>
            <a:r>
              <a:rPr lang="en-GB" sz="2800" dirty="0" smtClean="0">
                <a:solidFill>
                  <a:schemeClr val="tx2"/>
                </a:solidFill>
              </a:rPr>
              <a:t>Time of your talk</a:t>
            </a:r>
          </a:p>
          <a:p>
            <a:r>
              <a:rPr lang="en-GB" sz="2800" dirty="0" smtClean="0">
                <a:solidFill>
                  <a:schemeClr val="tx2"/>
                </a:solidFill>
              </a:rPr>
              <a:t>Topic</a:t>
            </a:r>
            <a:r>
              <a:rPr lang="cs-CZ" sz="2800" dirty="0" smtClean="0">
                <a:solidFill>
                  <a:schemeClr val="tx2"/>
                </a:solidFill>
              </a:rPr>
              <a:t>:</a:t>
            </a:r>
            <a:r>
              <a:rPr lang="en-GB" sz="2800" dirty="0" smtClean="0">
                <a:solidFill>
                  <a:schemeClr val="tx2"/>
                </a:solidFill>
              </a:rPr>
              <a:t> </a:t>
            </a:r>
            <a:r>
              <a:rPr lang="cs-CZ" sz="2800" dirty="0" smtClean="0">
                <a:solidFill>
                  <a:schemeClr val="tx2"/>
                </a:solidFill>
              </a:rPr>
              <a:t>Your choice or a </a:t>
            </a:r>
            <a:r>
              <a:rPr lang="en-GB" sz="2800" dirty="0" smtClean="0">
                <a:solidFill>
                  <a:schemeClr val="tx2"/>
                </a:solidFill>
              </a:rPr>
              <a:t>specific area </a:t>
            </a:r>
            <a:r>
              <a:rPr lang="cs-CZ" sz="2800" dirty="0" smtClean="0">
                <a:solidFill>
                  <a:schemeClr val="tx2"/>
                </a:solidFill>
              </a:rPr>
              <a:t>you should speak about; </a:t>
            </a:r>
            <a:r>
              <a:rPr lang="en-GB" sz="2800" dirty="0" smtClean="0">
                <a:solidFill>
                  <a:schemeClr val="tx2"/>
                </a:solidFill>
              </a:rPr>
              <a:t>be realistic in terms of</a:t>
            </a:r>
            <a:r>
              <a:rPr lang="cs-CZ" sz="2800" dirty="0" smtClean="0">
                <a:solidFill>
                  <a:schemeClr val="tx2"/>
                </a:solidFill>
              </a:rPr>
              <a:t> the amount of information and the </a:t>
            </a:r>
            <a:r>
              <a:rPr lang="en-GB" sz="2800" dirty="0" smtClean="0">
                <a:solidFill>
                  <a:schemeClr val="tx2"/>
                </a:solidFill>
              </a:rPr>
              <a:t>time </a:t>
            </a:r>
            <a:r>
              <a:rPr lang="cs-CZ" sz="2800" dirty="0" smtClean="0">
                <a:solidFill>
                  <a:schemeClr val="tx2"/>
                </a:solidFill>
              </a:rPr>
              <a:t>you have</a:t>
            </a:r>
            <a:r>
              <a:rPr lang="en-GB" sz="2800" dirty="0" smtClean="0">
                <a:solidFill>
                  <a:schemeClr val="tx2"/>
                </a:solidFill>
              </a:rPr>
              <a:t> </a:t>
            </a:r>
            <a:r>
              <a:rPr lang="cs-CZ" sz="2800" dirty="0" smtClean="0">
                <a:solidFill>
                  <a:schemeClr val="tx2"/>
                </a:solidFill>
              </a:rPr>
              <a:t> </a:t>
            </a:r>
            <a:endParaRPr lang="en-GB" sz="2800" dirty="0" smtClean="0">
              <a:solidFill>
                <a:schemeClr val="tx2"/>
              </a:solidFill>
            </a:endParaRPr>
          </a:p>
          <a:p>
            <a:r>
              <a:rPr lang="en-GB" sz="2800" dirty="0" smtClean="0">
                <a:solidFill>
                  <a:schemeClr val="tx2"/>
                </a:solidFill>
              </a:rPr>
              <a:t>Collection of ideas</a:t>
            </a:r>
            <a:r>
              <a:rPr lang="cs-CZ" sz="2800" dirty="0" smtClean="0">
                <a:solidFill>
                  <a:schemeClr val="tx2"/>
                </a:solidFill>
              </a:rPr>
              <a:t>: You need more</a:t>
            </a:r>
            <a:r>
              <a:rPr lang="en-GB" sz="2800" dirty="0" smtClean="0">
                <a:solidFill>
                  <a:schemeClr val="tx2"/>
                </a:solidFill>
              </a:rPr>
              <a:t> information</a:t>
            </a:r>
            <a:r>
              <a:rPr lang="cs-CZ" sz="2800" dirty="0" smtClean="0">
                <a:solidFill>
                  <a:schemeClr val="tx2"/>
                </a:solidFill>
              </a:rPr>
              <a:t> to be able to support your speech, notes</a:t>
            </a:r>
            <a:endParaRPr lang="en-GB" sz="2800" dirty="0" smtClean="0">
              <a:solidFill>
                <a:schemeClr val="tx2"/>
              </a:solidFill>
            </a:endParaRPr>
          </a:p>
          <a:p>
            <a:endParaRPr lang="en-GB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600" dirty="0" smtClean="0"/>
              <a:t>Preparation</a:t>
            </a:r>
            <a:r>
              <a:rPr lang="cs-CZ" sz="3600" dirty="0" smtClean="0"/>
              <a:t> 3</a:t>
            </a:r>
            <a:endParaRPr lang="en-GB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tx2"/>
                </a:solidFill>
              </a:rPr>
              <a:t>Plan your talk (what you must tell the audience, what you should and what your want to tell them if you have time)</a:t>
            </a:r>
          </a:p>
          <a:p>
            <a:r>
              <a:rPr lang="cs-CZ" dirty="0" smtClean="0">
                <a:solidFill>
                  <a:schemeClr val="tx2"/>
                </a:solidFill>
              </a:rPr>
              <a:t>The </a:t>
            </a:r>
            <a:r>
              <a:rPr lang="en-GB" dirty="0" smtClean="0">
                <a:solidFill>
                  <a:schemeClr val="tx2"/>
                </a:solidFill>
              </a:rPr>
              <a:t>Structure: </a:t>
            </a:r>
            <a:endParaRPr lang="en-GB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dirty="0" smtClean="0"/>
              <a:t>Structure of your text</a:t>
            </a:r>
            <a:endParaRPr lang="en-GB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GB" sz="3000" u="sng" dirty="0" smtClean="0">
                <a:solidFill>
                  <a:schemeClr val="tx2"/>
                </a:solidFill>
              </a:rPr>
              <a:t>Introduction</a:t>
            </a:r>
            <a:r>
              <a:rPr lang="cs-CZ" sz="3000" dirty="0" smtClean="0">
                <a:solidFill>
                  <a:schemeClr val="tx2"/>
                </a:solidFill>
              </a:rPr>
              <a:t>: basic facts, overview of your presentation</a:t>
            </a:r>
            <a:endParaRPr lang="en-GB" sz="3000" dirty="0" smtClean="0">
              <a:solidFill>
                <a:schemeClr val="tx2"/>
              </a:solidFill>
            </a:endParaRPr>
          </a:p>
          <a:p>
            <a:r>
              <a:rPr lang="cs-CZ" sz="3000" u="sng" dirty="0" smtClean="0">
                <a:solidFill>
                  <a:schemeClr val="tx2"/>
                </a:solidFill>
              </a:rPr>
              <a:t>Main</a:t>
            </a:r>
            <a:r>
              <a:rPr lang="en-GB" sz="3000" u="sng" dirty="0" smtClean="0">
                <a:solidFill>
                  <a:schemeClr val="tx2"/>
                </a:solidFill>
              </a:rPr>
              <a:t> Body</a:t>
            </a:r>
            <a:r>
              <a:rPr lang="cs-CZ" sz="3000" u="sng" dirty="0" smtClean="0">
                <a:solidFill>
                  <a:schemeClr val="tx2"/>
                </a:solidFill>
              </a:rPr>
              <a:t>:</a:t>
            </a:r>
            <a:r>
              <a:rPr lang="cs-CZ" sz="3000" dirty="0" smtClean="0">
                <a:solidFill>
                  <a:schemeClr val="tx2"/>
                </a:solidFill>
              </a:rPr>
              <a:t> </a:t>
            </a:r>
            <a:r>
              <a:rPr lang="en-US" sz="3000" dirty="0" smtClean="0">
                <a:solidFill>
                  <a:schemeClr val="tx2"/>
                </a:solidFill>
              </a:rPr>
              <a:t>Headings show the different sections of your talk – enable  you to find the way through the text – you may present for and against arguments in a balanced way, justify only the argument for or only the argument against the general statement </a:t>
            </a:r>
          </a:p>
          <a:p>
            <a:r>
              <a:rPr lang="en-US" sz="3000" u="sng" dirty="0" smtClean="0">
                <a:solidFill>
                  <a:schemeClr val="tx2"/>
                </a:solidFill>
              </a:rPr>
              <a:t>Conclusion</a:t>
            </a:r>
            <a:r>
              <a:rPr lang="en-US" sz="3000" dirty="0" smtClean="0">
                <a:solidFill>
                  <a:schemeClr val="tx2"/>
                </a:solidFill>
              </a:rPr>
              <a:t> – summary of the information and your opinion</a:t>
            </a:r>
          </a:p>
          <a:p>
            <a:endParaRPr lang="en-GB" dirty="0" smtClean="0"/>
          </a:p>
          <a:p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dirty="0" smtClean="0"/>
              <a:t>Language of presentations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smtClean="0">
                <a:solidFill>
                  <a:schemeClr val="tx2"/>
                </a:solidFill>
              </a:rPr>
              <a:t>There are some </a:t>
            </a:r>
            <a:r>
              <a:rPr lang="en-GB" dirty="0" smtClean="0">
                <a:solidFill>
                  <a:schemeClr val="tx2"/>
                </a:solidFill>
              </a:rPr>
              <a:t>versatile</a:t>
            </a:r>
            <a:r>
              <a:rPr lang="cs-CZ" dirty="0" smtClean="0">
                <a:solidFill>
                  <a:schemeClr val="tx2"/>
                </a:solidFill>
              </a:rPr>
              <a:t> </a:t>
            </a:r>
            <a:r>
              <a:rPr lang="en-GB" dirty="0" smtClean="0">
                <a:solidFill>
                  <a:schemeClr val="tx2"/>
                </a:solidFill>
              </a:rPr>
              <a:t>phrases to open and close up your presentation</a:t>
            </a:r>
          </a:p>
          <a:p>
            <a:endParaRPr lang="cs-CZ" dirty="0" smtClean="0"/>
          </a:p>
          <a:p>
            <a:pPr>
              <a:buNone/>
            </a:pPr>
            <a:r>
              <a:rPr lang="cs-CZ" dirty="0" smtClean="0">
                <a:hlinkClick r:id="rId3"/>
              </a:rPr>
              <a:t>http://www.bbc.co.uk/worldservice/learningenglish/business/talkingbusiness/unit3presentations/1opening.shtml</a:t>
            </a:r>
            <a:endParaRPr lang="cs-CZ" dirty="0" smtClean="0"/>
          </a:p>
          <a:p>
            <a:endParaRPr lang="cs-CZ" dirty="0" smtClean="0"/>
          </a:p>
          <a:p>
            <a:pPr>
              <a:buNone/>
            </a:pPr>
            <a:endParaRPr lang="cs-CZ" dirty="0" smtClean="0"/>
          </a:p>
          <a:p>
            <a:pPr>
              <a:buNone/>
            </a:pPr>
            <a:endParaRPr lang="cs-CZ" dirty="0" smtClean="0"/>
          </a:p>
          <a:p>
            <a:endParaRPr lang="cs-CZ" dirty="0" smtClean="0"/>
          </a:p>
          <a:p>
            <a:endParaRPr lang="cs-CZ" dirty="0" smtClean="0"/>
          </a:p>
          <a:p>
            <a:endParaRPr lang="cs-CZ" dirty="0" smtClean="0"/>
          </a:p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dirty="0" smtClean="0"/>
              <a:t>Layout</a:t>
            </a:r>
            <a:endParaRPr lang="en-GB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dirty="0" smtClean="0">
                <a:solidFill>
                  <a:schemeClr val="tx2"/>
                </a:solidFill>
              </a:rPr>
              <a:t>Opening – introduction, overview, attention of the audience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Individual points of your presentation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Closing – summary</a:t>
            </a:r>
          </a:p>
          <a:p>
            <a:r>
              <a:rPr lang="en-GB" dirty="0" smtClean="0">
                <a:solidFill>
                  <a:schemeClr val="tx2"/>
                </a:solidFill>
              </a:rPr>
              <a:t>Time for questions</a:t>
            </a:r>
          </a:p>
          <a:p>
            <a:endParaRPr lang="cs-CZ" dirty="0"/>
          </a:p>
          <a:p>
            <a:endParaRPr lang="cs-CZ" dirty="0" smtClean="0"/>
          </a:p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260</TotalTime>
  <Words>565</Words>
  <Application>Microsoft Office PowerPoint</Application>
  <PresentationFormat>Předvádění na obrazovce (4:3)</PresentationFormat>
  <Paragraphs>108</Paragraphs>
  <Slides>13</Slides>
  <Notes>12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13</vt:i4>
      </vt:variant>
    </vt:vector>
  </HeadingPairs>
  <TitlesOfParts>
    <vt:vector size="14" baseType="lpstr">
      <vt:lpstr>Motiv sady Office</vt:lpstr>
      <vt:lpstr>9. A Speech/Presentation</vt:lpstr>
      <vt:lpstr>Presentation - content</vt:lpstr>
      <vt:lpstr>Introduction: Why? Who to? How can you prepare for it?</vt:lpstr>
      <vt:lpstr>Preparation 1 A good preparation is the most important factor</vt:lpstr>
      <vt:lpstr> Preparation 2 Points to consider: </vt:lpstr>
      <vt:lpstr>Preparation 3</vt:lpstr>
      <vt:lpstr>Structure of your text</vt:lpstr>
      <vt:lpstr>Language of presentations</vt:lpstr>
      <vt:lpstr>Layout</vt:lpstr>
      <vt:lpstr>Read or not to read?</vt:lpstr>
      <vt:lpstr>Useful tips</vt:lpstr>
      <vt:lpstr>Useful links</vt:lpstr>
      <vt:lpstr>References and Bibliography: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Talks, Oral presentations</dc:title>
  <dc:creator>m</dc:creator>
  <cp:lastModifiedBy>m</cp:lastModifiedBy>
  <cp:revision>34</cp:revision>
  <dcterms:created xsi:type="dcterms:W3CDTF">2013-01-29T21:38:43Z</dcterms:created>
  <dcterms:modified xsi:type="dcterms:W3CDTF">2013-06-26T07:40:57Z</dcterms:modified>
</cp:coreProperties>
</file>

<file path=docProps/thumbnail.jpeg>
</file>